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9" r:id="rId2"/>
  </p:sldMasterIdLst>
  <p:notesMasterIdLst>
    <p:notesMasterId r:id="rId37"/>
  </p:notesMasterIdLst>
  <p:handoutMasterIdLst>
    <p:handoutMasterId r:id="rId38"/>
  </p:handoutMasterIdLst>
  <p:sldIdLst>
    <p:sldId id="261" r:id="rId3"/>
    <p:sldId id="467" r:id="rId4"/>
    <p:sldId id="291" r:id="rId5"/>
    <p:sldId id="439" r:id="rId6"/>
    <p:sldId id="384" r:id="rId7"/>
    <p:sldId id="440" r:id="rId8"/>
    <p:sldId id="422" r:id="rId9"/>
    <p:sldId id="438" r:id="rId10"/>
    <p:sldId id="466" r:id="rId11"/>
    <p:sldId id="433" r:id="rId12"/>
    <p:sldId id="434" r:id="rId13"/>
    <p:sldId id="437" r:id="rId14"/>
    <p:sldId id="428" r:id="rId15"/>
    <p:sldId id="435" r:id="rId16"/>
    <p:sldId id="429" r:id="rId17"/>
    <p:sldId id="389" r:id="rId18"/>
    <p:sldId id="397" r:id="rId19"/>
    <p:sldId id="426" r:id="rId20"/>
    <p:sldId id="425" r:id="rId21"/>
    <p:sldId id="308" r:id="rId22"/>
    <p:sldId id="359" r:id="rId23"/>
    <p:sldId id="315" r:id="rId24"/>
    <p:sldId id="430" r:id="rId25"/>
    <p:sldId id="317" r:id="rId26"/>
    <p:sldId id="358" r:id="rId27"/>
    <p:sldId id="319" r:id="rId28"/>
    <p:sldId id="454" r:id="rId29"/>
    <p:sldId id="442" r:id="rId30"/>
    <p:sldId id="324" r:id="rId31"/>
    <p:sldId id="325" r:id="rId32"/>
    <p:sldId id="463" r:id="rId33"/>
    <p:sldId id="464" r:id="rId34"/>
    <p:sldId id="366" r:id="rId35"/>
    <p:sldId id="465" r:id="rId36"/>
  </p:sldIdLst>
  <p:sldSz cx="9144000" cy="6858000" type="screen4x3"/>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terson, Lisa" initials="PL" lastIdx="21" clrIdx="0"/>
  <p:cmAuthor id="1" name="Kimura, Allison" initials="KA" lastIdx="5" clrIdx="1"/>
  <p:cmAuthor id="2" name="Pickett, Jocelyn - Contingent Worker" initials="PJ-CW"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6EEDA"/>
    <a:srgbClr val="0094D7"/>
    <a:srgbClr val="29BDFF"/>
    <a:srgbClr val="006086"/>
    <a:srgbClr val="F8F2E4"/>
    <a:srgbClr val="BDEBFF"/>
    <a:srgbClr val="2FBFFF"/>
    <a:srgbClr val="57CBFF"/>
    <a:srgbClr val="F4EBD4"/>
    <a:srgbClr val="F6ED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44" autoAdjust="0"/>
    <p:restoredTop sz="91829" autoAdjust="0"/>
  </p:normalViewPr>
  <p:slideViewPr>
    <p:cSldViewPr snapToGrid="0" showGuides="1">
      <p:cViewPr>
        <p:scale>
          <a:sx n="70" d="100"/>
          <a:sy n="70" d="100"/>
        </p:scale>
        <p:origin x="-1158" y="-864"/>
      </p:cViewPr>
      <p:guideLst>
        <p:guide orient="horz" pos="834"/>
        <p:guide orient="horz" pos="691"/>
        <p:guide orient="horz" pos="979"/>
        <p:guide orient="horz" pos="1124"/>
        <p:guide orient="horz" pos="4025"/>
        <p:guide orient="horz" pos="487"/>
        <p:guide orient="horz" pos="1411"/>
        <p:guide orient="horz" pos="1265"/>
        <p:guide orient="horz" pos="1557"/>
        <p:guide pos="288"/>
        <p:guide pos="5472"/>
        <p:guide pos="7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15312"/>
    </p:cViewPr>
  </p:sorterViewPr>
  <p:notesViewPr>
    <p:cSldViewPr snapToGrid="0" showGuides="1">
      <p:cViewPr varScale="1">
        <p:scale>
          <a:sx n="80" d="100"/>
          <a:sy n="80" d="100"/>
        </p:scale>
        <p:origin x="-2004" y="-90"/>
      </p:cViewPr>
      <p:guideLst>
        <p:guide orient="horz" pos="2880"/>
        <p:guide pos="219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01796" y="123064"/>
            <a:ext cx="3024770" cy="457513"/>
          </a:xfrm>
          <a:prstGeom prst="rect">
            <a:avLst/>
          </a:prstGeom>
        </p:spPr>
        <p:txBody>
          <a:bodyPr vert="horz" lIns="90487" tIns="45243" rIns="90487" bIns="45243" rtlCol="0"/>
          <a:lstStyle>
            <a:lvl1pPr algn="l">
              <a:defRPr sz="1200"/>
            </a:lvl1pPr>
          </a:lstStyle>
          <a:p>
            <a:endParaRPr lang="en-US" sz="1100" dirty="0">
              <a:latin typeface="Arial" pitchFamily="34" charset="0"/>
              <a:cs typeface="Arial" pitchFamily="34" charset="0"/>
            </a:endParaRPr>
          </a:p>
        </p:txBody>
      </p:sp>
      <p:sp>
        <p:nvSpPr>
          <p:cNvPr id="3" name="Date Placeholder 2"/>
          <p:cNvSpPr>
            <a:spLocks noGrp="1"/>
          </p:cNvSpPr>
          <p:nvPr>
            <p:ph type="dt" sz="quarter" idx="1"/>
          </p:nvPr>
        </p:nvSpPr>
        <p:spPr>
          <a:xfrm>
            <a:off x="3853673" y="123064"/>
            <a:ext cx="3024770" cy="457513"/>
          </a:xfrm>
          <a:prstGeom prst="rect">
            <a:avLst/>
          </a:prstGeom>
        </p:spPr>
        <p:txBody>
          <a:bodyPr vert="horz" lIns="90487" tIns="45243" rIns="90487" bIns="45243" rtlCol="0"/>
          <a:lstStyle>
            <a:lvl1pPr algn="r">
              <a:defRPr sz="1200"/>
            </a:lvl1pPr>
          </a:lstStyle>
          <a:p>
            <a:fld id="{5FCD84DF-3D5E-447C-9017-6081511AD754}" type="datetimeFigureOut">
              <a:rPr lang="en-US" sz="1100">
                <a:latin typeface="Arial" pitchFamily="34" charset="0"/>
                <a:cs typeface="Arial" pitchFamily="34" charset="0"/>
              </a:rPr>
              <a:pPr/>
              <a:t>10/20/2017</a:t>
            </a:fld>
            <a:endParaRPr lang="en-US" sz="1100" dirty="0">
              <a:latin typeface="Arial" pitchFamily="34" charset="0"/>
              <a:cs typeface="Arial" pitchFamily="34" charset="0"/>
            </a:endParaRPr>
          </a:p>
        </p:txBody>
      </p:sp>
      <p:sp>
        <p:nvSpPr>
          <p:cNvPr id="4" name="Footer Placeholder 3"/>
          <p:cNvSpPr>
            <a:spLocks noGrp="1"/>
          </p:cNvSpPr>
          <p:nvPr>
            <p:ph type="ftr" sz="quarter" idx="2"/>
          </p:nvPr>
        </p:nvSpPr>
        <p:spPr>
          <a:xfrm>
            <a:off x="29084" y="8636006"/>
            <a:ext cx="3024770" cy="457513"/>
          </a:xfrm>
          <a:prstGeom prst="rect">
            <a:avLst/>
          </a:prstGeom>
        </p:spPr>
        <p:txBody>
          <a:bodyPr vert="horz" lIns="90487" tIns="45243" rIns="90487" bIns="45243" rtlCol="0" anchor="b"/>
          <a:lstStyle>
            <a:lvl1pPr algn="l">
              <a:defRPr sz="1200"/>
            </a:lvl1pPr>
          </a:lstStyle>
          <a:p>
            <a:endParaRPr lang="en-US" sz="1100" dirty="0">
              <a:latin typeface="Arial" pitchFamily="34" charset="0"/>
              <a:cs typeface="Arial" pitchFamily="34" charset="0"/>
            </a:endParaRPr>
          </a:p>
        </p:txBody>
      </p:sp>
      <p:sp>
        <p:nvSpPr>
          <p:cNvPr id="5" name="Slide Number Placeholder 4"/>
          <p:cNvSpPr>
            <a:spLocks noGrp="1"/>
          </p:cNvSpPr>
          <p:nvPr>
            <p:ph type="sldNum" sz="quarter" idx="3"/>
          </p:nvPr>
        </p:nvSpPr>
        <p:spPr>
          <a:xfrm>
            <a:off x="3926384" y="8636006"/>
            <a:ext cx="3024770" cy="457513"/>
          </a:xfrm>
          <a:prstGeom prst="rect">
            <a:avLst/>
          </a:prstGeom>
        </p:spPr>
        <p:txBody>
          <a:bodyPr vert="horz" lIns="90487" tIns="45243" rIns="90487" bIns="45243" rtlCol="0" anchor="b"/>
          <a:lstStyle>
            <a:lvl1pPr algn="r">
              <a:defRPr sz="1200"/>
            </a:lvl1pPr>
          </a:lstStyle>
          <a:p>
            <a:fld id="{4BBBD9DB-8FEE-4657-AB47-5860687FEFB0}" type="slidenum">
              <a:rPr lang="en-US" sz="1100">
                <a:latin typeface="Arial" pitchFamily="34" charset="0"/>
                <a:cs typeface="Arial" pitchFamily="34" charset="0"/>
              </a:rPr>
              <a:pPr/>
              <a:t>‹#›</a:t>
            </a:fld>
            <a:endParaRPr lang="en-US" sz="1100" dirty="0">
              <a:latin typeface="Arial" pitchFamily="34" charset="0"/>
              <a:cs typeface="Arial" pitchFamily="34" charset="0"/>
            </a:endParaRPr>
          </a:p>
        </p:txBody>
      </p:sp>
    </p:spTree>
    <p:extLst>
      <p:ext uri="{BB962C8B-B14F-4D97-AF65-F5344CB8AC3E}">
        <p14:creationId xmlns:p14="http://schemas.microsoft.com/office/powerpoint/2010/main" val="18543658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01796" y="123372"/>
            <a:ext cx="3024770" cy="457200"/>
          </a:xfrm>
          <a:prstGeom prst="rect">
            <a:avLst/>
          </a:prstGeom>
        </p:spPr>
        <p:txBody>
          <a:bodyPr vert="horz" lIns="90487" tIns="45243" rIns="90487" bIns="45243" rtlCol="0"/>
          <a:lstStyle>
            <a:lvl1pPr algn="l">
              <a:defRPr sz="1100">
                <a:latin typeface="Arial" pitchFamily="34" charset="0"/>
                <a:cs typeface="Arial" pitchFamily="34" charset="0"/>
              </a:defRPr>
            </a:lvl1pPr>
          </a:lstStyle>
          <a:p>
            <a:endParaRPr lang="en-US" dirty="0"/>
          </a:p>
        </p:txBody>
      </p:sp>
      <p:sp>
        <p:nvSpPr>
          <p:cNvPr id="3" name="Date Placeholder 2"/>
          <p:cNvSpPr>
            <a:spLocks noGrp="1"/>
          </p:cNvSpPr>
          <p:nvPr>
            <p:ph type="dt" idx="1"/>
          </p:nvPr>
        </p:nvSpPr>
        <p:spPr>
          <a:xfrm>
            <a:off x="3853673" y="123372"/>
            <a:ext cx="3024770" cy="457200"/>
          </a:xfrm>
          <a:prstGeom prst="rect">
            <a:avLst/>
          </a:prstGeom>
        </p:spPr>
        <p:txBody>
          <a:bodyPr vert="horz" lIns="90487" tIns="45243" rIns="90487" bIns="45243" rtlCol="0"/>
          <a:lstStyle>
            <a:lvl1pPr algn="r">
              <a:defRPr sz="1100">
                <a:latin typeface="Arial" pitchFamily="34" charset="0"/>
                <a:cs typeface="Arial" pitchFamily="34" charset="0"/>
              </a:defRPr>
            </a:lvl1pPr>
          </a:lstStyle>
          <a:p>
            <a:fld id="{3B53EE49-5E2F-4CCD-A6EC-E4A5F806204B}" type="datetimeFigureOut">
              <a:rPr lang="en-US" smtClean="0"/>
              <a:pPr/>
              <a:t>10/20/2017</a:t>
            </a:fld>
            <a:endParaRPr lang="en-US" dirty="0"/>
          </a:p>
        </p:txBody>
      </p:sp>
      <p:sp>
        <p:nvSpPr>
          <p:cNvPr id="4" name="Slide Image Placeholder 3"/>
          <p:cNvSpPr>
            <a:spLocks noGrp="1" noRot="1" noChangeAspect="1"/>
          </p:cNvSpPr>
          <p:nvPr>
            <p:ph type="sldImg" idx="2"/>
          </p:nvPr>
        </p:nvSpPr>
        <p:spPr>
          <a:xfrm>
            <a:off x="819150" y="531813"/>
            <a:ext cx="5518150" cy="4138612"/>
          </a:xfrm>
          <a:prstGeom prst="rect">
            <a:avLst/>
          </a:prstGeom>
          <a:noFill/>
          <a:ln w="12700">
            <a:solidFill>
              <a:prstClr val="black"/>
            </a:solidFill>
          </a:ln>
        </p:spPr>
        <p:txBody>
          <a:bodyPr vert="horz" lIns="90487" tIns="45243" rIns="90487" bIns="45243" rtlCol="0" anchor="ctr"/>
          <a:lstStyle/>
          <a:p>
            <a:endParaRPr lang="en-US"/>
          </a:p>
        </p:txBody>
      </p:sp>
      <p:sp>
        <p:nvSpPr>
          <p:cNvPr id="5" name="Notes Placeholder 4"/>
          <p:cNvSpPr>
            <a:spLocks noGrp="1"/>
          </p:cNvSpPr>
          <p:nvPr>
            <p:ph type="body" sz="quarter" idx="3"/>
          </p:nvPr>
        </p:nvSpPr>
        <p:spPr>
          <a:xfrm>
            <a:off x="698024" y="4878644"/>
            <a:ext cx="5584190" cy="3552934"/>
          </a:xfrm>
          <a:prstGeom prst="rect">
            <a:avLst/>
          </a:prstGeom>
          <a:ln>
            <a:noFill/>
          </a:ln>
        </p:spPr>
        <p:txBody>
          <a:bodyPr vert="horz" lIns="90487" tIns="45243" rIns="90487" bIns="45243" rtlCol="0">
            <a:normAutofit/>
          </a:bodyPr>
          <a:lstStyle/>
          <a:p>
            <a:pPr lvl="0"/>
            <a:r>
              <a:rPr lang="en-US" dirty="0" smtClean="0"/>
              <a:t>Click to edit Master text styles</a:t>
            </a:r>
          </a:p>
          <a:p>
            <a:pPr lvl="5"/>
            <a:r>
              <a:rPr lang="en-US" dirty="0" smtClean="0"/>
              <a:t>Second level</a:t>
            </a:r>
          </a:p>
          <a:p>
            <a:pPr lvl="6"/>
            <a:r>
              <a:rPr lang="en-US" dirty="0" smtClean="0"/>
              <a:t>Third level</a:t>
            </a:r>
          </a:p>
        </p:txBody>
      </p:sp>
      <p:sp>
        <p:nvSpPr>
          <p:cNvPr id="6" name="Footer Placeholder 5"/>
          <p:cNvSpPr>
            <a:spLocks noGrp="1"/>
          </p:cNvSpPr>
          <p:nvPr>
            <p:ph type="ftr" sz="quarter" idx="4"/>
          </p:nvPr>
        </p:nvSpPr>
        <p:spPr>
          <a:xfrm>
            <a:off x="101796" y="8636000"/>
            <a:ext cx="3024770" cy="457200"/>
          </a:xfrm>
          <a:prstGeom prst="rect">
            <a:avLst/>
          </a:prstGeom>
        </p:spPr>
        <p:txBody>
          <a:bodyPr vert="horz" lIns="90487" tIns="45243" rIns="90487" bIns="45243" rtlCol="0" anchor="b"/>
          <a:lstStyle>
            <a:lvl1pPr algn="l">
              <a:defRPr sz="1100">
                <a:latin typeface="Arial" pitchFamily="34" charset="0"/>
                <a:cs typeface="Arial" pitchFamily="34" charset="0"/>
              </a:defRPr>
            </a:lvl1pPr>
          </a:lstStyle>
          <a:p>
            <a:endParaRPr lang="en-US" dirty="0"/>
          </a:p>
        </p:txBody>
      </p:sp>
      <p:sp>
        <p:nvSpPr>
          <p:cNvPr id="7" name="Slide Number Placeholder 6"/>
          <p:cNvSpPr>
            <a:spLocks noGrp="1"/>
          </p:cNvSpPr>
          <p:nvPr>
            <p:ph type="sldNum" sz="quarter" idx="5"/>
          </p:nvPr>
        </p:nvSpPr>
        <p:spPr>
          <a:xfrm>
            <a:off x="3853673" y="8636000"/>
            <a:ext cx="3024770" cy="457200"/>
          </a:xfrm>
          <a:prstGeom prst="rect">
            <a:avLst/>
          </a:prstGeom>
        </p:spPr>
        <p:txBody>
          <a:bodyPr vert="horz" lIns="90487" tIns="45243" rIns="90487" bIns="45243" rtlCol="0" anchor="b"/>
          <a:lstStyle>
            <a:lvl1pPr algn="r">
              <a:defRPr sz="1100">
                <a:latin typeface="Arial" pitchFamily="34" charset="0"/>
                <a:cs typeface="Arial" pitchFamily="34" charset="0"/>
              </a:defRPr>
            </a:lvl1pPr>
          </a:lstStyle>
          <a:p>
            <a:fld id="{378C9D3E-BC22-4B65-B6EC-1512CE9E44E8}" type="slidenum">
              <a:rPr lang="en-US" smtClean="0"/>
              <a:pPr/>
              <a:t>‹#›</a:t>
            </a:fld>
            <a:endParaRPr lang="en-US" dirty="0"/>
          </a:p>
        </p:txBody>
      </p:sp>
    </p:spTree>
    <p:extLst>
      <p:ext uri="{BB962C8B-B14F-4D97-AF65-F5344CB8AC3E}">
        <p14:creationId xmlns:p14="http://schemas.microsoft.com/office/powerpoint/2010/main" val="4257981452"/>
      </p:ext>
    </p:extLst>
  </p:cSld>
  <p:clrMap bg1="lt1" tx1="dk1" bg2="lt2" tx2="dk2" accent1="accent1" accent2="accent2" accent3="accent3" accent4="accent4" accent5="accent5" accent6="accent6" hlink="hlink" folHlink="folHlink"/>
  <p:hf hdr="0" ftr="0" dt="0"/>
  <p:notesStyle>
    <a:lvl1pPr marL="174625" indent="-174625" algn="l" defTabSz="914400" rtl="0" eaLnBrk="1" latinLnBrk="0" hangingPunct="1">
      <a:spcBef>
        <a:spcPts val="1200"/>
      </a:spcBef>
      <a:buFont typeface="Arial" pitchFamily="34" charset="0"/>
      <a:buChar char="•"/>
      <a:defRPr sz="1400" kern="1200">
        <a:solidFill>
          <a:schemeClr val="tx1"/>
        </a:solidFill>
        <a:latin typeface="Arial" pitchFamily="34" charset="0"/>
        <a:ea typeface="+mn-ea"/>
        <a:cs typeface="Arial" pitchFamily="34" charset="0"/>
      </a:defRPr>
    </a:lvl1pPr>
    <a:lvl2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2pPr>
    <a:lvl3pPr marL="174625" indent="-174625" algn="l" defTabSz="914400" rtl="0" eaLnBrk="1" latinLnBrk="0" hangingPunct="1">
      <a:buFont typeface="Arial" pitchFamily="34" charset="0"/>
      <a:buNone/>
      <a:defRPr sz="1200" kern="1200">
        <a:solidFill>
          <a:schemeClr val="tx1"/>
        </a:solidFill>
        <a:latin typeface="Arial" pitchFamily="34" charset="0"/>
        <a:ea typeface="+mn-ea"/>
        <a:cs typeface="Arial" pitchFamily="34" charset="0"/>
      </a:defRPr>
    </a:lvl3pPr>
    <a:lvl4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4pPr>
    <a:lvl5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5pPr>
    <a:lvl6pPr marL="400050" indent="-225425" algn="l" defTabSz="914400" rtl="0" eaLnBrk="1" latinLnBrk="0" hangingPunct="1">
      <a:spcBef>
        <a:spcPts val="600"/>
      </a:spcBef>
      <a:buFont typeface="Calibri" pitchFamily="34" charset="0"/>
      <a:buChar char="–"/>
      <a:defRPr sz="1200" kern="1200">
        <a:solidFill>
          <a:schemeClr val="tx1"/>
        </a:solidFill>
        <a:latin typeface="Arial" pitchFamily="34" charset="0"/>
        <a:ea typeface="+mn-ea"/>
        <a:cs typeface="Arial" pitchFamily="34" charset="0"/>
      </a:defRPr>
    </a:lvl6pPr>
    <a:lvl7pPr marL="576263" indent="-176213" algn="l" defTabSz="914400" rtl="0" eaLnBrk="1" latinLnBrk="0" hangingPunct="1">
      <a:spcBef>
        <a:spcPts val="600"/>
      </a:spcBef>
      <a:buFont typeface="Arial" pitchFamily="34" charset="0"/>
      <a:buChar char="•"/>
      <a:defRPr sz="1200" kern="1200">
        <a:solidFill>
          <a:schemeClr val="tx1"/>
        </a:solidFill>
        <a:latin typeface="Arial" pitchFamily="34" charset="0"/>
        <a:ea typeface="+mn-ea"/>
        <a:cs typeface="Arial" pitchFamily="34" charset="0"/>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dirty="0"/>
          </a:p>
        </p:txBody>
      </p:sp>
      <p:sp>
        <p:nvSpPr>
          <p:cNvPr id="4" name="Slide Number Placeholder 3"/>
          <p:cNvSpPr>
            <a:spLocks noGrp="1"/>
          </p:cNvSpPr>
          <p:nvPr>
            <p:ph type="sldNum" sz="quarter" idx="10"/>
          </p:nvPr>
        </p:nvSpPr>
        <p:spPr/>
        <p:txBody>
          <a:bodyPr/>
          <a:lstStyle/>
          <a:p>
            <a:fld id="{378C9D3E-BC22-4B65-B6EC-1512CE9E44E8}"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308E96A6-4DF5-41D5-A3E4-F6912E6264A4}" type="slidenum">
              <a:rPr lang="en-US" smtClean="0">
                <a:latin typeface="Arial" pitchFamily="34" charset="0"/>
              </a:rPr>
              <a:pPr/>
              <a:t>10</a:t>
            </a:fld>
            <a:endParaRPr lang="en-US" smtClean="0">
              <a:latin typeface="Arial" pitchFamily="34" charset="0"/>
            </a:endParaRPr>
          </a:p>
        </p:txBody>
      </p:sp>
      <p:sp>
        <p:nvSpPr>
          <p:cNvPr id="49155" name="Rectangle 2"/>
          <p:cNvSpPr>
            <a:spLocks noGrp="1" noRot="1" noChangeAspect="1" noChangeArrowheads="1" noTextEdit="1"/>
          </p:cNvSpPr>
          <p:nvPr>
            <p:ph type="sldImg"/>
          </p:nvPr>
        </p:nvSpPr>
        <p:spPr>
          <a:xfrm>
            <a:off x="1212850" y="679450"/>
            <a:ext cx="4560888" cy="3421063"/>
          </a:xfrm>
          <a:ln/>
        </p:spPr>
      </p:sp>
      <p:sp>
        <p:nvSpPr>
          <p:cNvPr id="49156" name="Rectangle 3"/>
          <p:cNvSpPr>
            <a:spLocks noGrp="1" noChangeArrowheads="1"/>
          </p:cNvSpPr>
          <p:nvPr>
            <p:ph type="body" idx="1"/>
          </p:nvPr>
        </p:nvSpPr>
        <p:spPr bwMode="auto">
          <a:xfrm>
            <a:off x="931017" y="4314358"/>
            <a:ext cx="5118209" cy="4170701"/>
          </a:xfrm>
          <a:prstGeom prst="rect">
            <a:avLst/>
          </a:prstGeom>
          <a:noFill/>
          <a:ln>
            <a:solidFill>
              <a:srgbClr val="000000"/>
            </a:solidFill>
            <a:miter lim="800000"/>
            <a:headEnd/>
            <a:tailEnd/>
          </a:ln>
        </p:spPr>
        <p:txBody>
          <a:bodyPr lIns="91776" tIns="45887" rIns="91776" bIns="45887">
            <a:normAutofit/>
          </a:bodyPr>
          <a:lstStyle/>
          <a:p>
            <a:pPr marL="0" indent="0">
              <a:lnSpc>
                <a:spcPct val="105000"/>
              </a:lnSpc>
              <a:spcBef>
                <a:spcPct val="125000"/>
              </a:spcBef>
              <a:buClr>
                <a:srgbClr val="417191"/>
              </a:buClr>
              <a:buSzPct val="100000"/>
              <a:buFontTx/>
              <a:buNone/>
            </a:pPr>
            <a:endParaRPr lang="en-US" strike="noStrike" dirty="0" smtClean="0">
              <a:latin typeface="Arial" pitchFamily="34" charset="0"/>
            </a:endParaRPr>
          </a:p>
        </p:txBody>
      </p:sp>
    </p:spTree>
    <p:extLst>
      <p:ext uri="{BB962C8B-B14F-4D97-AF65-F5344CB8AC3E}">
        <p14:creationId xmlns:p14="http://schemas.microsoft.com/office/powerpoint/2010/main" val="293163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9A25EA09-78F0-4921-8B4E-EB117BBC0841}" type="slidenum">
              <a:rPr lang="en-US" smtClean="0">
                <a:latin typeface="Arial" pitchFamily="34" charset="0"/>
              </a:rPr>
              <a:pPr/>
              <a:t>11</a:t>
            </a:fld>
            <a:endParaRPr lang="en-US" dirty="0" smtClean="0">
              <a:latin typeface="Arial" pitchFamily="34" charset="0"/>
            </a:endParaRPr>
          </a:p>
        </p:txBody>
      </p:sp>
      <p:sp>
        <p:nvSpPr>
          <p:cNvPr id="64515" name="Rectangle 2"/>
          <p:cNvSpPr>
            <a:spLocks noGrp="1" noRot="1" noChangeAspect="1" noChangeArrowheads="1" noTextEdit="1"/>
          </p:cNvSpPr>
          <p:nvPr>
            <p:ph type="sldImg"/>
          </p:nvPr>
        </p:nvSpPr>
        <p:spPr>
          <a:xfrm>
            <a:off x="1219200" y="690563"/>
            <a:ext cx="4540250" cy="3405187"/>
          </a:xfrm>
          <a:ln w="12700" cap="flat">
            <a:solidFill>
              <a:schemeClr val="tx1"/>
            </a:solidFill>
          </a:ln>
        </p:spPr>
      </p:sp>
      <p:sp>
        <p:nvSpPr>
          <p:cNvPr id="64516" name="Rectangle 3"/>
          <p:cNvSpPr>
            <a:spLocks noGrp="1" noChangeArrowheads="1"/>
          </p:cNvSpPr>
          <p:nvPr>
            <p:ph type="body" idx="1"/>
          </p:nvPr>
        </p:nvSpPr>
        <p:spPr bwMode="auto">
          <a:xfrm>
            <a:off x="930700" y="4344026"/>
            <a:ext cx="5118841" cy="4548530"/>
          </a:xfrm>
          <a:prstGeom prst="rect">
            <a:avLst/>
          </a:prstGeom>
          <a:noFill/>
          <a:ln>
            <a:solidFill>
              <a:srgbClr val="000000"/>
            </a:solidFill>
            <a:miter lim="800000"/>
            <a:headEnd/>
            <a:tailEnd/>
          </a:ln>
        </p:spPr>
        <p:txBody>
          <a:bodyPr lIns="93595" tIns="45975" rIns="93595" bIns="45975">
            <a:normAutofit fontScale="92500"/>
          </a:bodyPr>
          <a:lstStyle/>
          <a:p>
            <a:pPr marL="227970" lvl="0" indent="-227970">
              <a:lnSpc>
                <a:spcPct val="95000"/>
              </a:lnSpc>
              <a:spcBef>
                <a:spcPts val="0"/>
              </a:spcBef>
              <a:buNone/>
            </a:pPr>
            <a:endParaRPr lang="en-US" sz="1000" u="none" strike="noStrik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15D5D6D-7A6A-419D-9508-D3D7736C7B16}" type="slidenum">
              <a:rPr lang="en-US" smtClean="0">
                <a:latin typeface="Arial" pitchFamily="34" charset="0"/>
              </a:rPr>
              <a:pPr/>
              <a:t>12</a:t>
            </a:fld>
            <a:endParaRPr lang="en-US" dirty="0" smtClean="0">
              <a:latin typeface="Arial" pitchFamily="34" charset="0"/>
            </a:endParaRPr>
          </a:p>
        </p:txBody>
      </p:sp>
      <p:sp>
        <p:nvSpPr>
          <p:cNvPr id="69635" name="Rectangle 2"/>
          <p:cNvSpPr>
            <a:spLocks noGrp="1" noRot="1" noChangeAspect="1" noChangeArrowheads="1" noTextEdit="1"/>
          </p:cNvSpPr>
          <p:nvPr>
            <p:ph type="sldImg"/>
          </p:nvPr>
        </p:nvSpPr>
        <p:spPr>
          <a:xfrm>
            <a:off x="1204913" y="685800"/>
            <a:ext cx="4572000" cy="3429000"/>
          </a:xfrm>
          <a:ln/>
        </p:spPr>
      </p:sp>
      <p:sp>
        <p:nvSpPr>
          <p:cNvPr id="69636" name="Rectangle 3"/>
          <p:cNvSpPr>
            <a:spLocks noGrp="1" noChangeArrowheads="1"/>
          </p:cNvSpPr>
          <p:nvPr>
            <p:ph type="body" idx="1"/>
          </p:nvPr>
        </p:nvSpPr>
        <p:spPr bwMode="auto">
          <a:xfrm>
            <a:off x="932310" y="4344025"/>
            <a:ext cx="5115620" cy="4116050"/>
          </a:xfrm>
          <a:prstGeom prst="rect">
            <a:avLst/>
          </a:prstGeom>
          <a:noFill/>
          <a:ln>
            <a:solidFill>
              <a:srgbClr val="000000"/>
            </a:solidFill>
            <a:miter lim="800000"/>
            <a:headEnd/>
            <a:tailEnd/>
          </a:ln>
        </p:spPr>
        <p:txBody>
          <a:bodyPr lIns="91798" tIns="45898" rIns="91798" bIns="45898">
            <a:normAutofit/>
          </a:bodyPr>
          <a:lstStyle/>
          <a:p>
            <a:pPr marL="0" indent="0" eaLnBrk="1" hangingPunct="1">
              <a:buNone/>
            </a:pPr>
            <a:endParaRPr lang="en-US" sz="1000" strike="noStrike"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xfrm>
            <a:off x="1214438" y="679450"/>
            <a:ext cx="4562475" cy="3421063"/>
          </a:xfrm>
          <a:ln/>
        </p:spPr>
      </p:sp>
      <p:sp>
        <p:nvSpPr>
          <p:cNvPr id="54276" name="Rectangle 3"/>
          <p:cNvSpPr>
            <a:spLocks noGrp="1" noChangeArrowheads="1"/>
          </p:cNvSpPr>
          <p:nvPr>
            <p:ph type="body" idx="1"/>
          </p:nvPr>
        </p:nvSpPr>
        <p:spPr bwMode="auto">
          <a:xfrm>
            <a:off x="351027" y="4314358"/>
            <a:ext cx="6278189" cy="4170701"/>
          </a:xfrm>
          <a:prstGeom prst="rect">
            <a:avLst/>
          </a:prstGeom>
          <a:noFill/>
          <a:ln>
            <a:miter lim="800000"/>
            <a:headEnd/>
            <a:tailEnd/>
          </a:ln>
        </p:spPr>
        <p:txBody>
          <a:bodyPr lIns="90503" tIns="45251" rIns="90503" bIns="45251">
            <a:normAutofit/>
          </a:bodyPr>
          <a:lstStyle/>
          <a:p>
            <a:pPr>
              <a:buNone/>
            </a:pPr>
            <a:endParaRPr lang="en-US" sz="1000" u="non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55A4BA26-2FF3-4BC4-BCD2-CCED90CCAED2}" type="slidenum">
              <a:rPr lang="en-US" smtClean="0">
                <a:latin typeface="Arial" pitchFamily="34" charset="0"/>
              </a:rPr>
              <a:pPr/>
              <a:t>14</a:t>
            </a:fld>
            <a:endParaRPr lang="en-US" dirty="0" smtClean="0">
              <a:latin typeface="Arial" pitchFamily="34" charset="0"/>
            </a:endParaRPr>
          </a:p>
        </p:txBody>
      </p:sp>
      <p:sp>
        <p:nvSpPr>
          <p:cNvPr id="65539" name="Slide Image Placeholder 1"/>
          <p:cNvSpPr>
            <a:spLocks noGrp="1" noRot="1" noChangeAspect="1" noTextEdit="1"/>
          </p:cNvSpPr>
          <p:nvPr>
            <p:ph type="sldImg"/>
          </p:nvPr>
        </p:nvSpPr>
        <p:spPr>
          <a:xfrm>
            <a:off x="1193800" y="674688"/>
            <a:ext cx="4597400" cy="3448050"/>
          </a:xfrm>
          <a:ln/>
        </p:spPr>
      </p:sp>
      <p:sp>
        <p:nvSpPr>
          <p:cNvPr id="65540" name="Notes Placeholder 2"/>
          <p:cNvSpPr>
            <a:spLocks noGrp="1"/>
          </p:cNvSpPr>
          <p:nvPr>
            <p:ph type="body" idx="1"/>
          </p:nvPr>
        </p:nvSpPr>
        <p:spPr bwMode="auto">
          <a:xfrm>
            <a:off x="932310" y="4347150"/>
            <a:ext cx="5115620" cy="4294057"/>
          </a:xfrm>
          <a:prstGeom prst="rect">
            <a:avLst/>
          </a:prstGeom>
          <a:solidFill>
            <a:srgbClr val="FFFFFF"/>
          </a:solidFill>
          <a:ln>
            <a:solidFill>
              <a:srgbClr val="000000"/>
            </a:solidFill>
            <a:miter lim="800000"/>
            <a:headEnd/>
            <a:tailEnd/>
          </a:ln>
        </p:spPr>
        <p:txBody>
          <a:bodyPr lIns="91798" tIns="45898" rIns="91798" bIns="45898"/>
          <a:lstStyle/>
          <a:p>
            <a:pPr marL="0" indent="0" eaLnBrk="1" hangingPunct="1">
              <a:lnSpc>
                <a:spcPct val="90000"/>
              </a:lnSpc>
              <a:buNone/>
            </a:pPr>
            <a:endParaRPr lang="en-US" sz="1000" u="none" strike="noStrik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9C5D763E-5A5D-44C4-86A7-8BAFC8978A53}" type="slidenum">
              <a:rPr lang="en-US" smtClean="0">
                <a:latin typeface="Arial" pitchFamily="34" charset="0"/>
              </a:rPr>
              <a:pPr/>
              <a:t>15</a:t>
            </a:fld>
            <a:endParaRPr lang="en-US" smtClean="0">
              <a:latin typeface="Arial" pitchFamily="34" charset="0"/>
            </a:endParaRPr>
          </a:p>
        </p:txBody>
      </p:sp>
      <p:sp>
        <p:nvSpPr>
          <p:cNvPr id="94213" name="Rectangle 2"/>
          <p:cNvSpPr>
            <a:spLocks noGrp="1" noRot="1" noChangeAspect="1" noChangeArrowheads="1" noTextEdit="1"/>
          </p:cNvSpPr>
          <p:nvPr>
            <p:ph type="sldImg"/>
          </p:nvPr>
        </p:nvSpPr>
        <p:spPr>
          <a:xfrm>
            <a:off x="1204913" y="685800"/>
            <a:ext cx="4572000" cy="3429000"/>
          </a:xfrm>
          <a:ln/>
        </p:spPr>
      </p:sp>
      <p:sp>
        <p:nvSpPr>
          <p:cNvPr id="94214" name="Rectangle 3"/>
          <p:cNvSpPr>
            <a:spLocks noGrp="1" noChangeArrowheads="1"/>
          </p:cNvSpPr>
          <p:nvPr>
            <p:ph type="body" idx="1"/>
          </p:nvPr>
        </p:nvSpPr>
        <p:spPr bwMode="auto">
          <a:xfrm>
            <a:off x="698024" y="4344027"/>
            <a:ext cx="5584190" cy="4114488"/>
          </a:xfrm>
          <a:prstGeom prst="rect">
            <a:avLst/>
          </a:prstGeom>
          <a:solidFill>
            <a:srgbClr val="FFFFFF"/>
          </a:solidFill>
          <a:ln>
            <a:solidFill>
              <a:srgbClr val="000000"/>
            </a:solidFill>
            <a:miter lim="800000"/>
            <a:headEnd/>
            <a:tailEnd/>
          </a:ln>
        </p:spPr>
        <p:txBody>
          <a:bodyPr lIns="90477" tIns="45238" rIns="90477" bIns="45238"/>
          <a:lstStyle/>
          <a:p>
            <a:pPr marL="0" indent="0" eaLnBrk="1" hangingPunct="1">
              <a:buNone/>
            </a:pPr>
            <a:endParaRPr lang="en-US" sz="1000" i="0" u="none" strike="noStrike"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2"/>
          <p:cNvSpPr>
            <a:spLocks noGrp="1" noRot="1" noChangeAspect="1" noChangeArrowheads="1" noTextEdit="1"/>
          </p:cNvSpPr>
          <p:nvPr>
            <p:ph type="sldImg"/>
          </p:nvPr>
        </p:nvSpPr>
        <p:spPr>
          <a:xfrm>
            <a:off x="1214438" y="679450"/>
            <a:ext cx="4562475" cy="3421063"/>
          </a:xfrm>
          <a:ln/>
        </p:spPr>
      </p:sp>
      <p:sp>
        <p:nvSpPr>
          <p:cNvPr id="66564" name="Rectangle 3"/>
          <p:cNvSpPr>
            <a:spLocks noGrp="1" noChangeArrowheads="1"/>
          </p:cNvSpPr>
          <p:nvPr>
            <p:ph type="body" idx="1"/>
          </p:nvPr>
        </p:nvSpPr>
        <p:spPr bwMode="auto">
          <a:xfrm>
            <a:off x="351027" y="4314358"/>
            <a:ext cx="6278189" cy="4170701"/>
          </a:xfrm>
          <a:prstGeom prst="rect">
            <a:avLst/>
          </a:prstGeom>
          <a:noFill/>
          <a:ln>
            <a:miter lim="800000"/>
            <a:headEnd/>
            <a:tailEnd/>
          </a:ln>
        </p:spPr>
        <p:txBody>
          <a:bodyPr lIns="90503" tIns="45251" rIns="90503" bIns="45251">
            <a:normAutofit/>
          </a:bodyPr>
          <a:lstStyle/>
          <a:p>
            <a:pPr marL="0" indent="0">
              <a:spcBef>
                <a:spcPct val="50000"/>
              </a:spcBef>
              <a:buNone/>
            </a:pPr>
            <a:endParaRPr lang="en-US" sz="1000" u="non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B72E7B0B-4F27-41F9-835E-862913690015}" type="slidenum">
              <a:rPr lang="en-US" smtClean="0">
                <a:latin typeface="Arial" pitchFamily="34" charset="0"/>
              </a:rPr>
              <a:pPr/>
              <a:t>17</a:t>
            </a:fld>
            <a:endParaRPr lang="en-US" dirty="0" smtClean="0">
              <a:latin typeface="Arial" pitchFamily="34" charset="0"/>
            </a:endParaRPr>
          </a:p>
        </p:txBody>
      </p:sp>
      <p:sp>
        <p:nvSpPr>
          <p:cNvPr id="79875" name="Rectangle 2"/>
          <p:cNvSpPr>
            <a:spLocks noGrp="1" noRot="1" noChangeAspect="1" noChangeArrowheads="1" noTextEdit="1"/>
          </p:cNvSpPr>
          <p:nvPr>
            <p:ph type="sldImg"/>
          </p:nvPr>
        </p:nvSpPr>
        <p:spPr>
          <a:xfrm>
            <a:off x="1204913" y="685800"/>
            <a:ext cx="4572000" cy="3429000"/>
          </a:xfrm>
          <a:ln/>
        </p:spPr>
      </p:sp>
      <p:sp>
        <p:nvSpPr>
          <p:cNvPr id="79876" name="Rectangle 3"/>
          <p:cNvSpPr>
            <a:spLocks noGrp="1" noChangeArrowheads="1"/>
          </p:cNvSpPr>
          <p:nvPr>
            <p:ph type="body" idx="1"/>
          </p:nvPr>
        </p:nvSpPr>
        <p:spPr bwMode="auto">
          <a:xfrm>
            <a:off x="932311" y="4344025"/>
            <a:ext cx="5115620" cy="4116050"/>
          </a:xfrm>
          <a:prstGeom prst="rect">
            <a:avLst/>
          </a:prstGeom>
          <a:noFill/>
          <a:ln>
            <a:solidFill>
              <a:srgbClr val="000000"/>
            </a:solidFill>
            <a:miter lim="800000"/>
            <a:headEnd/>
            <a:tailEnd/>
          </a:ln>
        </p:spPr>
        <p:txBody>
          <a:bodyPr lIns="91798" tIns="45898" rIns="91798" bIns="45898">
            <a:normAutofit/>
          </a:bodyPr>
          <a:lstStyle/>
          <a:p>
            <a:pPr marL="225154" lvl="5" indent="0">
              <a:spcBef>
                <a:spcPct val="95000"/>
              </a:spcBef>
              <a:buNone/>
            </a:pPr>
            <a:endParaRPr lang="en-US" sz="1000" strike="noStrik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53D96485-6E97-4F0E-AF47-775F00C71C0D}" type="slidenum">
              <a:rPr lang="en-US" smtClean="0">
                <a:solidFill>
                  <a:prstClr val="black"/>
                </a:solidFill>
                <a:latin typeface="Arial" pitchFamily="34" charset="0"/>
              </a:rPr>
              <a:pPr/>
              <a:t>18</a:t>
            </a:fld>
            <a:endParaRPr lang="en-US" dirty="0" smtClean="0">
              <a:solidFill>
                <a:prstClr val="black"/>
              </a:solidFill>
              <a:latin typeface="Arial" pitchFamily="34" charset="0"/>
            </a:endParaRPr>
          </a:p>
        </p:txBody>
      </p:sp>
      <p:sp>
        <p:nvSpPr>
          <p:cNvPr id="52227" name="Rectangle 2"/>
          <p:cNvSpPr>
            <a:spLocks noChangeArrowheads="1"/>
          </p:cNvSpPr>
          <p:nvPr/>
        </p:nvSpPr>
        <p:spPr bwMode="auto">
          <a:xfrm>
            <a:off x="3954838" y="1"/>
            <a:ext cx="3025402" cy="457512"/>
          </a:xfrm>
          <a:prstGeom prst="rect">
            <a:avLst/>
          </a:prstGeom>
          <a:noFill/>
          <a:ln w="12700">
            <a:noFill/>
            <a:miter lim="800000"/>
            <a:headEnd/>
            <a:tailEnd/>
          </a:ln>
        </p:spPr>
        <p:txBody>
          <a:bodyPr wrap="none" lIns="90302" tIns="45150" rIns="90302" bIns="45150" anchor="ctr"/>
          <a:lstStyle/>
          <a:p>
            <a:pPr algn="ctr" eaLnBrk="0" hangingPunct="0"/>
            <a:endParaRPr lang="en-US" sz="1600" dirty="0">
              <a:solidFill>
                <a:prstClr val="black"/>
              </a:solidFill>
            </a:endParaRPr>
          </a:p>
        </p:txBody>
      </p:sp>
      <p:sp>
        <p:nvSpPr>
          <p:cNvPr id="52228" name="Rectangle 4"/>
          <p:cNvSpPr>
            <a:spLocks noChangeArrowheads="1"/>
          </p:cNvSpPr>
          <p:nvPr/>
        </p:nvSpPr>
        <p:spPr bwMode="auto">
          <a:xfrm>
            <a:off x="1" y="8684928"/>
            <a:ext cx="3023822" cy="459074"/>
          </a:xfrm>
          <a:prstGeom prst="rect">
            <a:avLst/>
          </a:prstGeom>
          <a:noFill/>
          <a:ln w="12700">
            <a:noFill/>
            <a:miter lim="800000"/>
            <a:headEnd/>
            <a:tailEnd/>
          </a:ln>
        </p:spPr>
        <p:txBody>
          <a:bodyPr wrap="none" lIns="90302" tIns="45150" rIns="90302" bIns="45150" anchor="ctr"/>
          <a:lstStyle/>
          <a:p>
            <a:pPr algn="ctr" eaLnBrk="0" hangingPunct="0"/>
            <a:endParaRPr lang="en-US" sz="1600" dirty="0">
              <a:solidFill>
                <a:prstClr val="black"/>
              </a:solidFill>
            </a:endParaRPr>
          </a:p>
        </p:txBody>
      </p:sp>
      <p:sp>
        <p:nvSpPr>
          <p:cNvPr id="52229" name="Rectangle 5"/>
          <p:cNvSpPr>
            <a:spLocks noChangeArrowheads="1"/>
          </p:cNvSpPr>
          <p:nvPr/>
        </p:nvSpPr>
        <p:spPr bwMode="auto">
          <a:xfrm>
            <a:off x="1" y="1"/>
            <a:ext cx="3023822" cy="457512"/>
          </a:xfrm>
          <a:prstGeom prst="rect">
            <a:avLst/>
          </a:prstGeom>
          <a:noFill/>
          <a:ln w="12700">
            <a:noFill/>
            <a:miter lim="800000"/>
            <a:headEnd/>
            <a:tailEnd/>
          </a:ln>
        </p:spPr>
        <p:txBody>
          <a:bodyPr wrap="none" lIns="90302" tIns="45150" rIns="90302" bIns="45150" anchor="ctr"/>
          <a:lstStyle/>
          <a:p>
            <a:pPr algn="ctr" eaLnBrk="0" hangingPunct="0"/>
            <a:endParaRPr lang="en-US" sz="1600" dirty="0">
              <a:solidFill>
                <a:prstClr val="black"/>
              </a:solidFill>
            </a:endParaRPr>
          </a:p>
        </p:txBody>
      </p:sp>
      <p:sp>
        <p:nvSpPr>
          <p:cNvPr id="52230" name="Rectangle 6"/>
          <p:cNvSpPr>
            <a:spLocks noGrp="1" noRot="1" noChangeAspect="1" noChangeArrowheads="1" noTextEdit="1"/>
          </p:cNvSpPr>
          <p:nvPr>
            <p:ph type="sldImg"/>
          </p:nvPr>
        </p:nvSpPr>
        <p:spPr>
          <a:xfrm>
            <a:off x="1836738" y="368300"/>
            <a:ext cx="3306762" cy="2479675"/>
          </a:xfrm>
          <a:ln w="12700" cap="flat">
            <a:solidFill>
              <a:schemeClr val="tx1"/>
            </a:solidFill>
          </a:ln>
        </p:spPr>
      </p:sp>
      <p:sp>
        <p:nvSpPr>
          <p:cNvPr id="52231" name="Rectangle 7"/>
          <p:cNvSpPr>
            <a:spLocks noGrp="1" noChangeArrowheads="1"/>
          </p:cNvSpPr>
          <p:nvPr>
            <p:ph type="body" idx="1"/>
          </p:nvPr>
        </p:nvSpPr>
        <p:spPr bwMode="auto">
          <a:xfrm>
            <a:off x="188101" y="3119830"/>
            <a:ext cx="6675168" cy="4114488"/>
          </a:xfrm>
          <a:prstGeom prst="rect">
            <a:avLst/>
          </a:prstGeom>
          <a:noFill/>
          <a:ln>
            <a:miter lim="800000"/>
            <a:headEnd/>
            <a:tailEnd/>
          </a:ln>
        </p:spPr>
        <p:txBody>
          <a:bodyPr lIns="95696" tIns="47850" rIns="95696" bIns="47850"/>
          <a:lstStyle/>
          <a:p>
            <a:pPr marL="0" indent="0">
              <a:buSzPct val="100000"/>
              <a:buNone/>
            </a:pPr>
            <a:endParaRPr lang="en-US" sz="10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53D96485-6E97-4F0E-AF47-775F00C71C0D}" type="slidenum">
              <a:rPr lang="en-US" smtClean="0">
                <a:solidFill>
                  <a:prstClr val="black"/>
                </a:solidFill>
                <a:latin typeface="Arial" pitchFamily="34" charset="0"/>
              </a:rPr>
              <a:pPr/>
              <a:t>19</a:t>
            </a:fld>
            <a:endParaRPr lang="en-US" dirty="0" smtClean="0">
              <a:solidFill>
                <a:prstClr val="black"/>
              </a:solidFill>
              <a:latin typeface="Arial" pitchFamily="34" charset="0"/>
            </a:endParaRPr>
          </a:p>
        </p:txBody>
      </p:sp>
      <p:sp>
        <p:nvSpPr>
          <p:cNvPr id="52227" name="Rectangle 2"/>
          <p:cNvSpPr>
            <a:spLocks noChangeArrowheads="1"/>
          </p:cNvSpPr>
          <p:nvPr/>
        </p:nvSpPr>
        <p:spPr bwMode="auto">
          <a:xfrm>
            <a:off x="3954838" y="1"/>
            <a:ext cx="3025402" cy="457512"/>
          </a:xfrm>
          <a:prstGeom prst="rect">
            <a:avLst/>
          </a:prstGeom>
          <a:noFill/>
          <a:ln w="12700">
            <a:noFill/>
            <a:miter lim="800000"/>
            <a:headEnd/>
            <a:tailEnd/>
          </a:ln>
        </p:spPr>
        <p:txBody>
          <a:bodyPr wrap="none" lIns="90302" tIns="45150" rIns="90302" bIns="45150" anchor="ctr"/>
          <a:lstStyle/>
          <a:p>
            <a:pPr algn="ctr" eaLnBrk="0" hangingPunct="0"/>
            <a:endParaRPr lang="en-US" sz="1600" dirty="0">
              <a:solidFill>
                <a:prstClr val="black"/>
              </a:solidFill>
            </a:endParaRPr>
          </a:p>
        </p:txBody>
      </p:sp>
      <p:sp>
        <p:nvSpPr>
          <p:cNvPr id="52228" name="Rectangle 4"/>
          <p:cNvSpPr>
            <a:spLocks noChangeArrowheads="1"/>
          </p:cNvSpPr>
          <p:nvPr/>
        </p:nvSpPr>
        <p:spPr bwMode="auto">
          <a:xfrm>
            <a:off x="1" y="8684928"/>
            <a:ext cx="3023822" cy="459074"/>
          </a:xfrm>
          <a:prstGeom prst="rect">
            <a:avLst/>
          </a:prstGeom>
          <a:noFill/>
          <a:ln w="12700">
            <a:noFill/>
            <a:miter lim="800000"/>
            <a:headEnd/>
            <a:tailEnd/>
          </a:ln>
        </p:spPr>
        <p:txBody>
          <a:bodyPr wrap="none" lIns="90302" tIns="45150" rIns="90302" bIns="45150" anchor="ctr"/>
          <a:lstStyle/>
          <a:p>
            <a:pPr algn="ctr" eaLnBrk="0" hangingPunct="0"/>
            <a:endParaRPr lang="en-US" sz="1600" dirty="0">
              <a:solidFill>
                <a:prstClr val="black"/>
              </a:solidFill>
            </a:endParaRPr>
          </a:p>
        </p:txBody>
      </p:sp>
      <p:sp>
        <p:nvSpPr>
          <p:cNvPr id="52229" name="Rectangle 5"/>
          <p:cNvSpPr>
            <a:spLocks noChangeArrowheads="1"/>
          </p:cNvSpPr>
          <p:nvPr/>
        </p:nvSpPr>
        <p:spPr bwMode="auto">
          <a:xfrm>
            <a:off x="1" y="1"/>
            <a:ext cx="3023822" cy="457512"/>
          </a:xfrm>
          <a:prstGeom prst="rect">
            <a:avLst/>
          </a:prstGeom>
          <a:noFill/>
          <a:ln w="12700">
            <a:noFill/>
            <a:miter lim="800000"/>
            <a:headEnd/>
            <a:tailEnd/>
          </a:ln>
        </p:spPr>
        <p:txBody>
          <a:bodyPr wrap="none" lIns="90302" tIns="45150" rIns="90302" bIns="45150" anchor="ctr"/>
          <a:lstStyle/>
          <a:p>
            <a:pPr algn="ctr" eaLnBrk="0" hangingPunct="0"/>
            <a:endParaRPr lang="en-US" sz="1600" dirty="0">
              <a:solidFill>
                <a:prstClr val="black"/>
              </a:solidFill>
            </a:endParaRPr>
          </a:p>
        </p:txBody>
      </p:sp>
      <p:sp>
        <p:nvSpPr>
          <p:cNvPr id="52230" name="Rectangle 6"/>
          <p:cNvSpPr>
            <a:spLocks noGrp="1" noRot="1" noChangeAspect="1" noChangeArrowheads="1" noTextEdit="1"/>
          </p:cNvSpPr>
          <p:nvPr>
            <p:ph type="sldImg"/>
          </p:nvPr>
        </p:nvSpPr>
        <p:spPr>
          <a:xfrm>
            <a:off x="1836738" y="368300"/>
            <a:ext cx="3306762" cy="2479675"/>
          </a:xfrm>
          <a:ln w="12700" cap="flat">
            <a:solidFill>
              <a:schemeClr val="tx1"/>
            </a:solidFill>
          </a:ln>
        </p:spPr>
      </p:sp>
      <p:sp>
        <p:nvSpPr>
          <p:cNvPr id="52231" name="Rectangle 7"/>
          <p:cNvSpPr>
            <a:spLocks noGrp="1" noChangeArrowheads="1"/>
          </p:cNvSpPr>
          <p:nvPr>
            <p:ph type="body" idx="1"/>
          </p:nvPr>
        </p:nvSpPr>
        <p:spPr bwMode="auto">
          <a:xfrm>
            <a:off x="188101" y="3119830"/>
            <a:ext cx="6675168" cy="4114488"/>
          </a:xfrm>
          <a:prstGeom prst="rect">
            <a:avLst/>
          </a:prstGeom>
          <a:noFill/>
          <a:ln>
            <a:miter lim="800000"/>
            <a:headEnd/>
            <a:tailEnd/>
          </a:ln>
        </p:spPr>
        <p:txBody>
          <a:bodyPr lIns="95696" tIns="47850" rIns="95696" bIns="47850"/>
          <a:lstStyle/>
          <a:p>
            <a:pPr>
              <a:buSzPct val="100000"/>
            </a:pPr>
            <a:endParaRPr lang="en-US" sz="10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9AD9B80-3D9B-4FA4-91DE-8BD6CE5F8482}" type="slidenum">
              <a:rPr lang="en-US" smtClean="0">
                <a:latin typeface="Arial" pitchFamily="34" charset="0"/>
              </a:rPr>
              <a:pPr/>
              <a:t>2</a:t>
            </a:fld>
            <a:endParaRPr lang="en-US" dirty="0" smtClean="0">
              <a:latin typeface="Arial" pitchFamily="34"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bwMode="auto">
          <a:xfrm>
            <a:off x="698024" y="4344025"/>
            <a:ext cx="5584190" cy="4114488"/>
          </a:xfrm>
          <a:prstGeom prst="rect">
            <a:avLst/>
          </a:prstGeom>
          <a:noFill/>
          <a:ln>
            <a:miter lim="800000"/>
            <a:headEnd/>
            <a:tailEnd/>
          </a:ln>
        </p:spPr>
        <p:txBody>
          <a:bodyPr/>
          <a:lstStyle/>
          <a:p>
            <a:pPr marL="0" indent="0">
              <a:spcBef>
                <a:spcPts val="0"/>
              </a:spcBef>
              <a:buNone/>
            </a:pPr>
            <a:endParaRPr lang="en-US" sz="1000" strike="noStrik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041C8CF2-C168-491D-B318-2FC76066D33C}" type="slidenum">
              <a:rPr lang="en-US" smtClean="0">
                <a:latin typeface="Arial" pitchFamily="34" charset="0"/>
              </a:rPr>
              <a:pPr/>
              <a:t>20</a:t>
            </a:fld>
            <a:endParaRPr lang="en-US" dirty="0" smtClean="0">
              <a:latin typeface="Arial" pitchFamily="34" charset="0"/>
            </a:endParaRPr>
          </a:p>
        </p:txBody>
      </p:sp>
      <p:sp>
        <p:nvSpPr>
          <p:cNvPr id="66563" name="Rectangle 2"/>
          <p:cNvSpPr>
            <a:spLocks noGrp="1" noRot="1" noChangeAspect="1" noChangeArrowheads="1" noTextEdit="1"/>
          </p:cNvSpPr>
          <p:nvPr>
            <p:ph type="sldImg"/>
          </p:nvPr>
        </p:nvSpPr>
        <p:spPr>
          <a:xfrm>
            <a:off x="1212850" y="679450"/>
            <a:ext cx="4562475" cy="3421063"/>
          </a:xfrm>
          <a:ln/>
        </p:spPr>
      </p:sp>
      <p:sp>
        <p:nvSpPr>
          <p:cNvPr id="66564" name="Rectangle 3"/>
          <p:cNvSpPr>
            <a:spLocks noGrp="1" noChangeArrowheads="1"/>
          </p:cNvSpPr>
          <p:nvPr>
            <p:ph type="body" idx="1"/>
          </p:nvPr>
        </p:nvSpPr>
        <p:spPr bwMode="auto">
          <a:xfrm>
            <a:off x="297892" y="4226914"/>
            <a:ext cx="6307171" cy="4682864"/>
          </a:xfrm>
          <a:prstGeom prst="rect">
            <a:avLst/>
          </a:prstGeom>
          <a:noFill/>
          <a:ln>
            <a:solidFill>
              <a:srgbClr val="000000"/>
            </a:solidFill>
            <a:miter lim="800000"/>
            <a:headEnd/>
            <a:tailEnd/>
          </a:ln>
        </p:spPr>
        <p:txBody>
          <a:bodyPr lIns="91833" tIns="45915" rIns="91833" bIns="45915"/>
          <a:lstStyle/>
          <a:p>
            <a:pPr marL="0" indent="0">
              <a:buNone/>
            </a:pPr>
            <a:endParaRPr lang="en-US" sz="10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xfrm>
            <a:off x="1212850" y="679450"/>
            <a:ext cx="4560888" cy="3421063"/>
          </a:xfrm>
          <a:ln/>
        </p:spPr>
      </p:sp>
      <p:sp>
        <p:nvSpPr>
          <p:cNvPr id="39940" name="Rectangle 3"/>
          <p:cNvSpPr>
            <a:spLocks noGrp="1" noChangeArrowheads="1"/>
          </p:cNvSpPr>
          <p:nvPr>
            <p:ph type="body" idx="1"/>
          </p:nvPr>
        </p:nvSpPr>
        <p:spPr bwMode="auto">
          <a:xfrm>
            <a:off x="931018" y="4314361"/>
            <a:ext cx="5118208" cy="4170701"/>
          </a:xfrm>
          <a:prstGeom prst="rect">
            <a:avLst/>
          </a:prstGeom>
          <a:noFill/>
          <a:ln>
            <a:solidFill>
              <a:srgbClr val="000000"/>
            </a:solidFill>
            <a:miter lim="800000"/>
            <a:headEnd/>
            <a:tailEnd/>
          </a:ln>
        </p:spPr>
        <p:txBody>
          <a:bodyPr lIns="91103" tIns="45550" rIns="91103" bIns="45550">
            <a:normAutofit/>
          </a:bodyPr>
          <a:lstStyle/>
          <a:p>
            <a:pPr marL="0" indent="0" eaLnBrk="1" hangingPunct="1">
              <a:lnSpc>
                <a:spcPct val="105000"/>
              </a:lnSpc>
              <a:buNone/>
            </a:pPr>
            <a:endParaRPr lang="en-US" sz="1000" dirty="0"/>
          </a:p>
        </p:txBody>
      </p:sp>
      <p:sp>
        <p:nvSpPr>
          <p:cNvPr id="5" name="Rectangle 7"/>
          <p:cNvSpPr>
            <a:spLocks noGrp="1" noChangeArrowheads="1"/>
          </p:cNvSpPr>
          <p:nvPr>
            <p:ph type="sldNum" sz="quarter" idx="5"/>
          </p:nvPr>
        </p:nvSpPr>
        <p:spPr>
          <a:xfrm>
            <a:off x="3853673" y="8636000"/>
            <a:ext cx="3024770" cy="457200"/>
          </a:xfrm>
          <a:noFill/>
        </p:spPr>
        <p:txBody>
          <a:bodyPr/>
          <a:lstStyle/>
          <a:p>
            <a:fld id="{3253814D-C7B0-4288-B284-2C871B0853A2}" type="slidenum">
              <a:rPr lang="en-US" smtClean="0">
                <a:latin typeface="Arial" pitchFamily="34" charset="0"/>
              </a:rPr>
              <a:pPr/>
              <a:t>21</a:t>
            </a:fld>
            <a:endParaRPr lang="en-US" dirty="0"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8657" y="4344026"/>
            <a:ext cx="5582926" cy="4114488"/>
          </a:xfrm>
          <a:prstGeom prst="rect">
            <a:avLst/>
          </a:prstGeom>
        </p:spPr>
        <p:txBody>
          <a:bodyPr>
            <a:normAutofit/>
          </a:bodyPr>
          <a:lstStyle/>
          <a:p>
            <a:pPr>
              <a:lnSpc>
                <a:spcPct val="85000"/>
              </a:lnSpc>
              <a:spcBef>
                <a:spcPct val="0"/>
              </a:spcBef>
              <a:buNone/>
            </a:pPr>
            <a:endParaRPr lang="en-US" sz="1000" dirty="0"/>
          </a:p>
        </p:txBody>
      </p:sp>
      <p:sp>
        <p:nvSpPr>
          <p:cNvPr id="4" name="Slide Number Placeholder 3"/>
          <p:cNvSpPr>
            <a:spLocks noGrp="1"/>
          </p:cNvSpPr>
          <p:nvPr>
            <p:ph type="sldNum" sz="quarter" idx="10"/>
          </p:nvPr>
        </p:nvSpPr>
        <p:spPr/>
        <p:txBody>
          <a:bodyPr/>
          <a:lstStyle/>
          <a:p>
            <a:pPr>
              <a:defRPr/>
            </a:pPr>
            <a:fld id="{10B7F526-5E5B-4DCD-AEE7-2852521B25DB}"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2375A459-A91F-4B7D-935B-668C66541667}" type="slidenum">
              <a:rPr lang="en-US"/>
              <a:pPr/>
              <a:t>23</a:t>
            </a:fld>
            <a:endParaRPr lang="en-US" dirty="0"/>
          </a:p>
        </p:txBody>
      </p:sp>
      <p:sp>
        <p:nvSpPr>
          <p:cNvPr id="54275" name="Rectangle 2"/>
          <p:cNvSpPr>
            <a:spLocks noGrp="1" noRot="1" noChangeAspect="1" noChangeArrowheads="1" noTextEdit="1"/>
          </p:cNvSpPr>
          <p:nvPr>
            <p:ph type="sldImg"/>
          </p:nvPr>
        </p:nvSpPr>
        <p:spPr>
          <a:xfrm>
            <a:off x="1189038" y="673100"/>
            <a:ext cx="4597400" cy="3448050"/>
          </a:xfrm>
          <a:ln/>
        </p:spPr>
      </p:sp>
      <p:sp>
        <p:nvSpPr>
          <p:cNvPr id="54276" name="Rectangle 3"/>
          <p:cNvSpPr>
            <a:spLocks noGrp="1" noChangeArrowheads="1"/>
          </p:cNvSpPr>
          <p:nvPr>
            <p:ph type="body" idx="1"/>
          </p:nvPr>
        </p:nvSpPr>
        <p:spPr>
          <a:xfrm>
            <a:off x="928579" y="4346729"/>
            <a:ext cx="5123082" cy="4124476"/>
          </a:xfrm>
          <a:noFill/>
          <a:ln/>
        </p:spPr>
        <p:txBody>
          <a:bodyPr/>
          <a:lstStyle/>
          <a:p>
            <a:pPr>
              <a:lnSpc>
                <a:spcPct val="85000"/>
              </a:lnSpc>
              <a:spcBef>
                <a:spcPct val="0"/>
              </a:spcBef>
              <a:buNone/>
            </a:pPr>
            <a:endParaRPr lang="en-US" u="none" strike="noStrike"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76375" y="682625"/>
            <a:ext cx="4027488" cy="3019425"/>
          </a:xfrm>
        </p:spPr>
      </p:sp>
      <p:sp>
        <p:nvSpPr>
          <p:cNvPr id="3" name="Notes Placeholder 2"/>
          <p:cNvSpPr>
            <a:spLocks noGrp="1"/>
          </p:cNvSpPr>
          <p:nvPr>
            <p:ph type="body" idx="1"/>
          </p:nvPr>
        </p:nvSpPr>
        <p:spPr/>
        <p:txBody>
          <a:bodyPr>
            <a:normAutofit fontScale="92500" lnSpcReduction="10000"/>
          </a:bodyPr>
          <a:lstStyle/>
          <a:p>
            <a:pPr marL="0" indent="0">
              <a:buNone/>
            </a:pPr>
            <a:endParaRPr lang="en-US" strike="noStrike" dirty="0"/>
          </a:p>
        </p:txBody>
      </p:sp>
      <p:sp>
        <p:nvSpPr>
          <p:cNvPr id="4" name="Slide Number Placeholder 3"/>
          <p:cNvSpPr>
            <a:spLocks noGrp="1"/>
          </p:cNvSpPr>
          <p:nvPr>
            <p:ph type="sldNum" sz="quarter" idx="10"/>
          </p:nvPr>
        </p:nvSpPr>
        <p:spPr/>
        <p:txBody>
          <a:bodyPr/>
          <a:lstStyle/>
          <a:p>
            <a:fld id="{378C9D3E-BC22-4B65-B6EC-1512CE9E44E8}"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8657" y="4344026"/>
            <a:ext cx="5582926" cy="4114488"/>
          </a:xfrm>
          <a:prstGeom prst="rect">
            <a:avLst/>
          </a:prstGeom>
        </p:spPr>
        <p:txBody>
          <a:bodyPr>
            <a:normAutofit/>
          </a:bodyPr>
          <a:lstStyle/>
          <a:p>
            <a:pPr>
              <a:lnSpc>
                <a:spcPct val="85000"/>
              </a:lnSpc>
              <a:spcBef>
                <a:spcPct val="0"/>
              </a:spcBef>
              <a:buNone/>
            </a:pPr>
            <a:endParaRPr lang="en-US" sz="1000" u="none" dirty="0"/>
          </a:p>
        </p:txBody>
      </p:sp>
      <p:sp>
        <p:nvSpPr>
          <p:cNvPr id="4" name="Slide Number Placeholder 3"/>
          <p:cNvSpPr>
            <a:spLocks noGrp="1"/>
          </p:cNvSpPr>
          <p:nvPr>
            <p:ph type="sldNum" sz="quarter" idx="10"/>
          </p:nvPr>
        </p:nvSpPr>
        <p:spPr/>
        <p:txBody>
          <a:bodyPr/>
          <a:lstStyle/>
          <a:p>
            <a:pPr>
              <a:defRPr/>
            </a:pPr>
            <a:fld id="{10B7F526-5E5B-4DCD-AEE7-2852521B25DB}"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8657" y="4344027"/>
            <a:ext cx="5582926" cy="4114488"/>
          </a:xfrm>
          <a:prstGeom prst="rect">
            <a:avLst/>
          </a:prstGeom>
        </p:spPr>
        <p:txBody>
          <a:bodyPr>
            <a:normAutofit/>
          </a:bodyPr>
          <a:lstStyle/>
          <a:p>
            <a:pPr>
              <a:lnSpc>
                <a:spcPct val="85000"/>
              </a:lnSpc>
              <a:spcBef>
                <a:spcPct val="0"/>
              </a:spcBef>
              <a:buNone/>
            </a:pPr>
            <a:endParaRPr lang="en-US" sz="1000" dirty="0"/>
          </a:p>
          <a:p>
            <a:pPr lvl="1">
              <a:lnSpc>
                <a:spcPct val="85000"/>
              </a:lnSpc>
              <a:spcBef>
                <a:spcPct val="0"/>
              </a:spcBef>
              <a:buNone/>
            </a:pPr>
            <a:endParaRPr lang="en-US" sz="1000" dirty="0"/>
          </a:p>
          <a:p>
            <a:pPr>
              <a:lnSpc>
                <a:spcPct val="85000"/>
              </a:lnSpc>
              <a:spcBef>
                <a:spcPct val="0"/>
              </a:spcBef>
              <a:buNone/>
            </a:pPr>
            <a:endParaRPr lang="en-US" sz="1000" dirty="0"/>
          </a:p>
        </p:txBody>
      </p:sp>
      <p:sp>
        <p:nvSpPr>
          <p:cNvPr id="4" name="Slide Number Placeholder 3"/>
          <p:cNvSpPr>
            <a:spLocks noGrp="1"/>
          </p:cNvSpPr>
          <p:nvPr>
            <p:ph type="sldNum" sz="quarter" idx="10"/>
          </p:nvPr>
        </p:nvSpPr>
        <p:spPr/>
        <p:txBody>
          <a:bodyPr/>
          <a:lstStyle/>
          <a:p>
            <a:pPr>
              <a:defRPr/>
            </a:pPr>
            <a:fld id="{10B7F526-5E5B-4DCD-AEE7-2852521B25DB}"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8657" y="4344026"/>
            <a:ext cx="5582926" cy="4114488"/>
          </a:xfrm>
          <a:prstGeom prst="rect">
            <a:avLst/>
          </a:prstGeom>
        </p:spPr>
        <p:txBody>
          <a:bodyPr>
            <a:normAutofit/>
          </a:bodyPr>
          <a:lstStyle/>
          <a:p>
            <a:pPr>
              <a:spcBef>
                <a:spcPts val="0"/>
              </a:spcBef>
              <a:buNone/>
            </a:pPr>
            <a:endParaRPr lang="en-US" sz="1000" dirty="0"/>
          </a:p>
        </p:txBody>
      </p:sp>
      <p:sp>
        <p:nvSpPr>
          <p:cNvPr id="4" name="Slide Number Placeholder 3"/>
          <p:cNvSpPr>
            <a:spLocks noGrp="1"/>
          </p:cNvSpPr>
          <p:nvPr>
            <p:ph type="sldNum" sz="quarter" idx="10"/>
          </p:nvPr>
        </p:nvSpPr>
        <p:spPr/>
        <p:txBody>
          <a:bodyPr/>
          <a:lstStyle/>
          <a:p>
            <a:pPr>
              <a:defRPr/>
            </a:pPr>
            <a:fld id="{10B7F526-5E5B-4DCD-AEE7-2852521B25DB}"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8657" y="4344026"/>
            <a:ext cx="5582926" cy="4114488"/>
          </a:xfrm>
          <a:prstGeom prst="rect">
            <a:avLst/>
          </a:prstGeom>
        </p:spPr>
        <p:txBody>
          <a:bodyPr>
            <a:normAutofit/>
          </a:bodyPr>
          <a:lstStyle/>
          <a:p>
            <a:pPr>
              <a:buNone/>
            </a:pPr>
            <a:endParaRPr lang="en-US" sz="1000" dirty="0"/>
          </a:p>
          <a:p>
            <a:endParaRPr lang="en-US" dirty="0"/>
          </a:p>
        </p:txBody>
      </p:sp>
      <p:sp>
        <p:nvSpPr>
          <p:cNvPr id="4" name="Slide Number Placeholder 3"/>
          <p:cNvSpPr>
            <a:spLocks noGrp="1"/>
          </p:cNvSpPr>
          <p:nvPr>
            <p:ph type="sldNum" sz="quarter" idx="10"/>
          </p:nvPr>
        </p:nvSpPr>
        <p:spPr/>
        <p:txBody>
          <a:bodyPr/>
          <a:lstStyle/>
          <a:p>
            <a:pPr>
              <a:defRPr/>
            </a:pPr>
            <a:fld id="{10B7F526-5E5B-4DCD-AEE7-2852521B25DB}"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8657" y="4344026"/>
            <a:ext cx="5582926" cy="4114488"/>
          </a:xfrm>
          <a:prstGeom prst="rect">
            <a:avLst/>
          </a:prstGeom>
        </p:spPr>
        <p:txBody>
          <a:bodyPr>
            <a:normAutofit/>
          </a:bodyPr>
          <a:lstStyle/>
          <a:p>
            <a:pPr>
              <a:spcBef>
                <a:spcPts val="0"/>
              </a:spcBef>
              <a:buNone/>
            </a:pPr>
            <a:endParaRPr lang="en-US" sz="1000" dirty="0"/>
          </a:p>
        </p:txBody>
      </p:sp>
      <p:sp>
        <p:nvSpPr>
          <p:cNvPr id="4" name="Slide Number Placeholder 3"/>
          <p:cNvSpPr>
            <a:spLocks noGrp="1"/>
          </p:cNvSpPr>
          <p:nvPr>
            <p:ph type="sldNum" sz="quarter" idx="10"/>
          </p:nvPr>
        </p:nvSpPr>
        <p:spPr/>
        <p:txBody>
          <a:bodyPr/>
          <a:lstStyle/>
          <a:p>
            <a:pPr>
              <a:defRPr/>
            </a:pPr>
            <a:fld id="{10B7F526-5E5B-4DCD-AEE7-2852521B25DB}"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Rot="1" noChangeAspect="1" noChangeArrowheads="1" noTextEdit="1"/>
          </p:cNvSpPr>
          <p:nvPr>
            <p:ph type="sldImg"/>
          </p:nvPr>
        </p:nvSpPr>
        <p:spPr>
          <a:xfrm>
            <a:off x="1214438" y="679450"/>
            <a:ext cx="4562475" cy="3421063"/>
          </a:xfrm>
          <a:ln/>
        </p:spPr>
      </p:sp>
      <p:sp>
        <p:nvSpPr>
          <p:cNvPr id="50180" name="Rectangle 3"/>
          <p:cNvSpPr>
            <a:spLocks noGrp="1" noChangeArrowheads="1"/>
          </p:cNvSpPr>
          <p:nvPr>
            <p:ph type="body" idx="1"/>
          </p:nvPr>
        </p:nvSpPr>
        <p:spPr bwMode="auto">
          <a:xfrm>
            <a:off x="932310" y="4314361"/>
            <a:ext cx="5115620" cy="4170701"/>
          </a:xfrm>
          <a:prstGeom prst="rect">
            <a:avLst/>
          </a:prstGeom>
          <a:noFill/>
          <a:ln>
            <a:miter lim="800000"/>
            <a:headEnd/>
            <a:tailEnd/>
          </a:ln>
        </p:spPr>
        <p:txBody>
          <a:bodyPr lIns="89501" tIns="44749" rIns="89501" bIns="44749">
            <a:normAutofit/>
          </a:bodyPr>
          <a:lstStyle/>
          <a:p>
            <a:pPr marL="0" lvl="1" indent="0">
              <a:buFont typeface="Arial" pitchFamily="34" charset="0"/>
              <a:buNone/>
            </a:pPr>
            <a:endParaRPr lang="en-US" sz="1000"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8657" y="4344027"/>
            <a:ext cx="5582926" cy="4114488"/>
          </a:xfrm>
          <a:prstGeom prst="rect">
            <a:avLst/>
          </a:prstGeom>
        </p:spPr>
        <p:txBody>
          <a:bodyPr>
            <a:normAutofit/>
          </a:bodyPr>
          <a:lstStyle/>
          <a:p>
            <a:pPr marL="0" indent="0">
              <a:spcBef>
                <a:spcPts val="594"/>
              </a:spcBef>
              <a:buClr>
                <a:srgbClr val="417191"/>
              </a:buClr>
              <a:buNone/>
              <a:defRPr/>
            </a:pPr>
            <a:endParaRPr lang="en-US" sz="1000" dirty="0"/>
          </a:p>
          <a:p>
            <a:pPr marL="681879" lvl="3" defTabSz="564043">
              <a:spcBef>
                <a:spcPts val="594"/>
              </a:spcBef>
              <a:buClr>
                <a:srgbClr val="417191"/>
              </a:buClr>
              <a:defRPr/>
            </a:pPr>
            <a:endParaRPr lang="en-US" sz="1000" dirty="0"/>
          </a:p>
        </p:txBody>
      </p:sp>
      <p:sp>
        <p:nvSpPr>
          <p:cNvPr id="4" name="Slide Number Placeholder 3"/>
          <p:cNvSpPr>
            <a:spLocks noGrp="1"/>
          </p:cNvSpPr>
          <p:nvPr>
            <p:ph type="sldNum" sz="quarter" idx="10"/>
          </p:nvPr>
        </p:nvSpPr>
        <p:spPr/>
        <p:txBody>
          <a:bodyPr/>
          <a:lstStyle/>
          <a:p>
            <a:pPr>
              <a:defRPr/>
            </a:pPr>
            <a:fld id="{10B7F526-5E5B-4DCD-AEE7-2852521B25DB}"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xfrm>
            <a:off x="1212850" y="679450"/>
            <a:ext cx="4560888" cy="3421063"/>
          </a:xfrm>
          <a:ln/>
        </p:spPr>
      </p:sp>
      <p:sp>
        <p:nvSpPr>
          <p:cNvPr id="39940" name="Rectangle 3"/>
          <p:cNvSpPr>
            <a:spLocks noGrp="1" noChangeArrowheads="1"/>
          </p:cNvSpPr>
          <p:nvPr>
            <p:ph type="body" idx="1"/>
          </p:nvPr>
        </p:nvSpPr>
        <p:spPr bwMode="auto">
          <a:xfrm>
            <a:off x="931018" y="4314358"/>
            <a:ext cx="5118208" cy="4610556"/>
          </a:xfrm>
          <a:prstGeom prst="rect">
            <a:avLst/>
          </a:prstGeom>
          <a:noFill/>
          <a:ln>
            <a:solidFill>
              <a:srgbClr val="000000"/>
            </a:solidFill>
            <a:miter lim="800000"/>
            <a:headEnd/>
            <a:tailEnd/>
          </a:ln>
        </p:spPr>
        <p:txBody>
          <a:bodyPr lIns="91103" tIns="45550" rIns="91103" bIns="45550">
            <a:normAutofit lnSpcReduction="10000"/>
          </a:bodyPr>
          <a:lstStyle/>
          <a:p>
            <a:pPr marL="0" indent="0">
              <a:buNone/>
            </a:pPr>
            <a:endParaRPr lang="en-US" sz="1000" dirty="0"/>
          </a:p>
        </p:txBody>
      </p:sp>
      <p:sp>
        <p:nvSpPr>
          <p:cNvPr id="5" name="Rectangle 7"/>
          <p:cNvSpPr>
            <a:spLocks noGrp="1" noChangeArrowheads="1"/>
          </p:cNvSpPr>
          <p:nvPr>
            <p:ph type="sldNum" sz="quarter" idx="5"/>
          </p:nvPr>
        </p:nvSpPr>
        <p:spPr>
          <a:xfrm>
            <a:off x="3853673" y="8636000"/>
            <a:ext cx="3024770" cy="457200"/>
          </a:xfrm>
          <a:noFill/>
        </p:spPr>
        <p:txBody>
          <a:bodyPr/>
          <a:lstStyle/>
          <a:p>
            <a:fld id="{3253814D-C7B0-4288-B284-2C871B0853A2}" type="slidenum">
              <a:rPr lang="en-US" smtClean="0">
                <a:solidFill>
                  <a:prstClr val="black"/>
                </a:solidFill>
                <a:latin typeface="Arial" pitchFamily="34" charset="0"/>
              </a:rPr>
              <a:pPr/>
              <a:t>31</a:t>
            </a:fld>
            <a:endParaRPr lang="en-US" dirty="0" smtClean="0">
              <a:solidFill>
                <a:prstClr val="black"/>
              </a:solidFill>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xfrm>
            <a:off x="1212850" y="679450"/>
            <a:ext cx="4560888" cy="3421063"/>
          </a:xfrm>
          <a:ln/>
        </p:spPr>
      </p:sp>
      <p:sp>
        <p:nvSpPr>
          <p:cNvPr id="39940" name="Rectangle 3"/>
          <p:cNvSpPr>
            <a:spLocks noGrp="1" noChangeArrowheads="1"/>
          </p:cNvSpPr>
          <p:nvPr>
            <p:ph type="body" idx="1"/>
          </p:nvPr>
        </p:nvSpPr>
        <p:spPr bwMode="auto">
          <a:xfrm>
            <a:off x="931018" y="4314358"/>
            <a:ext cx="5118209" cy="4170701"/>
          </a:xfrm>
          <a:prstGeom prst="rect">
            <a:avLst/>
          </a:prstGeom>
          <a:noFill/>
          <a:ln>
            <a:solidFill>
              <a:srgbClr val="000000"/>
            </a:solidFill>
            <a:miter lim="800000"/>
            <a:headEnd/>
            <a:tailEnd/>
          </a:ln>
        </p:spPr>
        <p:txBody>
          <a:bodyPr lIns="92112" tIns="46055" rIns="92112" bIns="46055"/>
          <a:lstStyle/>
          <a:p>
            <a:pPr>
              <a:lnSpc>
                <a:spcPct val="105000"/>
              </a:lnSpc>
              <a:spcBef>
                <a:spcPts val="0"/>
              </a:spcBef>
              <a:buNone/>
            </a:pPr>
            <a:endParaRPr lang="en-US" sz="1000" dirty="0"/>
          </a:p>
        </p:txBody>
      </p:sp>
      <p:sp>
        <p:nvSpPr>
          <p:cNvPr id="5" name="Rectangle 7"/>
          <p:cNvSpPr>
            <a:spLocks noGrp="1" noChangeArrowheads="1"/>
          </p:cNvSpPr>
          <p:nvPr>
            <p:ph type="sldNum" sz="quarter" idx="5"/>
          </p:nvPr>
        </p:nvSpPr>
        <p:spPr>
          <a:xfrm>
            <a:off x="3853675" y="8636001"/>
            <a:ext cx="3024770" cy="457200"/>
          </a:xfrm>
          <a:noFill/>
        </p:spPr>
        <p:txBody>
          <a:bodyPr/>
          <a:lstStyle/>
          <a:p>
            <a:fld id="{3253814D-C7B0-4288-B284-2C871B0853A2}" type="slidenum">
              <a:rPr lang="en-US" smtClean="0">
                <a:solidFill>
                  <a:prstClr val="black"/>
                </a:solidFill>
                <a:latin typeface="Arial" pitchFamily="34" charset="0"/>
              </a:rPr>
              <a:pPr/>
              <a:t>32</a:t>
            </a:fld>
            <a:endParaRPr lang="en-US" dirty="0" smtClean="0">
              <a:solidFill>
                <a:prstClr val="black"/>
              </a:solidFill>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u="none" strike="noStrike" dirty="0"/>
          </a:p>
        </p:txBody>
      </p:sp>
      <p:sp>
        <p:nvSpPr>
          <p:cNvPr id="4" name="Slide Number Placeholder 3"/>
          <p:cNvSpPr>
            <a:spLocks noGrp="1"/>
          </p:cNvSpPr>
          <p:nvPr>
            <p:ph type="sldNum" sz="quarter" idx="10"/>
          </p:nvPr>
        </p:nvSpPr>
        <p:spPr/>
        <p:txBody>
          <a:bodyPr/>
          <a:lstStyle/>
          <a:p>
            <a:fld id="{378C9D3E-BC22-4B65-B6EC-1512CE9E44E8}" type="slidenum">
              <a:rPr lang="en-US" smtClean="0"/>
              <a:pPr/>
              <a:t>33</a:t>
            </a:fld>
            <a:endParaRPr lang="en-US" dirty="0"/>
          </a:p>
        </p:txBody>
      </p:sp>
    </p:spTree>
    <p:extLst>
      <p:ext uri="{BB962C8B-B14F-4D97-AF65-F5344CB8AC3E}">
        <p14:creationId xmlns:p14="http://schemas.microsoft.com/office/powerpoint/2010/main" val="21513262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xfrm>
            <a:off x="1193800" y="674688"/>
            <a:ext cx="4598988" cy="3448050"/>
          </a:xfrm>
          <a:ln/>
        </p:spPr>
      </p:sp>
      <p:sp>
        <p:nvSpPr>
          <p:cNvPr id="90115" name="Rectangle 3"/>
          <p:cNvSpPr>
            <a:spLocks noGrp="1" noChangeArrowheads="1"/>
          </p:cNvSpPr>
          <p:nvPr>
            <p:ph type="body" idx="1"/>
          </p:nvPr>
        </p:nvSpPr>
        <p:spPr bwMode="auto">
          <a:xfrm>
            <a:off x="1175451" y="4347148"/>
            <a:ext cx="4605185" cy="4122295"/>
          </a:xfrm>
          <a:prstGeom prst="rect">
            <a:avLst/>
          </a:prstGeom>
          <a:solidFill>
            <a:srgbClr val="FFFFFF"/>
          </a:solidFill>
          <a:ln>
            <a:solidFill>
              <a:srgbClr val="000000"/>
            </a:solidFill>
            <a:miter lim="800000"/>
            <a:headEnd/>
            <a:tailEnd/>
          </a:ln>
        </p:spPr>
        <p:txBody>
          <a:bodyPr lIns="91356" tIns="45678" rIns="91356" bIns="45678"/>
          <a:lstStyle/>
          <a:p>
            <a:endParaRPr lang="en-US" sz="1000" strike="noStrike" dirty="0"/>
          </a:p>
        </p:txBody>
      </p:sp>
      <p:sp>
        <p:nvSpPr>
          <p:cNvPr id="4" name="Slide Number Placeholder 3"/>
          <p:cNvSpPr>
            <a:spLocks noGrp="1"/>
          </p:cNvSpPr>
          <p:nvPr>
            <p:ph type="sldNum" sz="quarter" idx="10"/>
          </p:nvPr>
        </p:nvSpPr>
        <p:spPr/>
        <p:txBody>
          <a:bodyPr/>
          <a:lstStyle/>
          <a:p>
            <a:fld id="{378C9D3E-BC22-4B65-B6EC-1512CE9E44E8}" type="slidenum">
              <a:rPr lang="en-US" smtClean="0"/>
              <a:pPr/>
              <a:t>34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3953259" y="8686489"/>
            <a:ext cx="3025402" cy="455951"/>
          </a:xfrm>
          <a:prstGeom prst="rect">
            <a:avLst/>
          </a:prstGeom>
          <a:noFill/>
          <a:ln w="9525">
            <a:noFill/>
            <a:miter lim="800000"/>
            <a:headEnd/>
            <a:tailEnd/>
          </a:ln>
        </p:spPr>
        <p:txBody>
          <a:bodyPr lIns="91129" tIns="45565" rIns="91129" bIns="45565" anchor="b"/>
          <a:lstStyle/>
          <a:p>
            <a:pPr algn="r" defTabSz="912424"/>
            <a:fld id="{AB195452-1DFE-4D06-996E-156E85A897D2}" type="slidenum">
              <a:rPr lang="en-US" sz="1200"/>
              <a:pPr algn="r" defTabSz="912424"/>
              <a:t>4</a:t>
            </a:fld>
            <a:endParaRPr lang="en-US" sz="1200" dirty="0"/>
          </a:p>
        </p:txBody>
      </p:sp>
      <p:sp>
        <p:nvSpPr>
          <p:cNvPr id="36867" name="Rectangle 2"/>
          <p:cNvSpPr>
            <a:spLocks noGrp="1" noRot="1" noChangeAspect="1" noChangeArrowheads="1" noTextEdit="1"/>
          </p:cNvSpPr>
          <p:nvPr>
            <p:ph type="sldImg"/>
          </p:nvPr>
        </p:nvSpPr>
        <p:spPr>
          <a:xfrm>
            <a:off x="1212850" y="679450"/>
            <a:ext cx="4560888" cy="3421063"/>
          </a:xfrm>
          <a:ln/>
        </p:spPr>
      </p:sp>
      <p:sp>
        <p:nvSpPr>
          <p:cNvPr id="36868" name="Rectangle 3"/>
          <p:cNvSpPr>
            <a:spLocks noGrp="1" noChangeArrowheads="1"/>
          </p:cNvSpPr>
          <p:nvPr>
            <p:ph type="body" idx="1"/>
          </p:nvPr>
        </p:nvSpPr>
        <p:spPr bwMode="auto">
          <a:xfrm>
            <a:off x="931017" y="4373694"/>
            <a:ext cx="5118209" cy="3934919"/>
          </a:xfrm>
          <a:prstGeom prst="rect">
            <a:avLst/>
          </a:prstGeom>
          <a:noFill/>
          <a:ln>
            <a:solidFill>
              <a:srgbClr val="000000"/>
            </a:solidFill>
            <a:miter lim="800000"/>
            <a:headEnd/>
            <a:tailEnd/>
          </a:ln>
        </p:spPr>
        <p:txBody>
          <a:bodyPr lIns="91776" tIns="45887" rIns="91776" bIns="45887"/>
          <a:lstStyle/>
          <a:p>
            <a:pPr marL="0" indent="0" eaLnBrk="1" hangingPunct="1">
              <a:buNone/>
            </a:pPr>
            <a:endParaRPr lang="en-US" sz="1000" b="0" u="none" strike="noStrike"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647A58B7-4A7E-473C-8405-DA3625C5A6EF}" type="slidenum">
              <a:rPr lang="en-US" smtClean="0">
                <a:latin typeface="Arial" pitchFamily="34" charset="0"/>
              </a:rPr>
              <a:pPr/>
              <a:t>5</a:t>
            </a:fld>
            <a:endParaRPr lang="en-US" smtClean="0">
              <a:latin typeface="Arial" pitchFamily="34" charset="0"/>
            </a:endParaRPr>
          </a:p>
        </p:txBody>
      </p:sp>
      <p:sp>
        <p:nvSpPr>
          <p:cNvPr id="60419" name="Rectangle 2"/>
          <p:cNvSpPr>
            <a:spLocks noGrp="1" noRot="1" noChangeAspect="1" noChangeArrowheads="1" noTextEdit="1"/>
          </p:cNvSpPr>
          <p:nvPr>
            <p:ph type="sldImg"/>
          </p:nvPr>
        </p:nvSpPr>
        <p:spPr>
          <a:xfrm>
            <a:off x="1203325" y="684213"/>
            <a:ext cx="4575175" cy="3430587"/>
          </a:xfrm>
          <a:ln/>
        </p:spPr>
      </p:sp>
      <p:sp>
        <p:nvSpPr>
          <p:cNvPr id="60420" name="Rectangle 3"/>
          <p:cNvSpPr>
            <a:spLocks noGrp="1" noChangeArrowheads="1"/>
          </p:cNvSpPr>
          <p:nvPr>
            <p:ph type="body" idx="1"/>
          </p:nvPr>
        </p:nvSpPr>
        <p:spPr bwMode="auto">
          <a:xfrm>
            <a:off x="931017" y="4344025"/>
            <a:ext cx="5118209" cy="4116049"/>
          </a:xfrm>
          <a:prstGeom prst="rect">
            <a:avLst/>
          </a:prstGeom>
          <a:noFill/>
          <a:ln>
            <a:solidFill>
              <a:srgbClr val="000000"/>
            </a:solidFill>
            <a:miter lim="800000"/>
            <a:headEnd/>
            <a:tailEnd/>
          </a:ln>
        </p:spPr>
        <p:txBody>
          <a:bodyPr lIns="91776" tIns="45887" rIns="91776" bIns="45887"/>
          <a:lstStyle/>
          <a:p>
            <a:pPr marL="0" indent="0" eaLnBrk="1" hangingPunct="1">
              <a:buNone/>
            </a:pPr>
            <a:endParaRPr lang="en-US" strike="noStrike" dirty="0"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88721EA-89B9-4340-877E-F0A01D3C9007}" type="slidenum">
              <a:rPr lang="en-US" smtClean="0">
                <a:latin typeface="Arial" pitchFamily="34" charset="0"/>
              </a:rPr>
              <a:pPr/>
              <a:t>6</a:t>
            </a:fld>
            <a:endParaRPr lang="en-US" dirty="0" smtClean="0">
              <a:latin typeface="Arial" pitchFamily="34" charset="0"/>
            </a:endParaRPr>
          </a:p>
        </p:txBody>
      </p:sp>
      <p:sp>
        <p:nvSpPr>
          <p:cNvPr id="59395" name="Rectangle 2"/>
          <p:cNvSpPr>
            <a:spLocks noGrp="1" noRot="1" noChangeAspect="1" noChangeArrowheads="1" noTextEdit="1"/>
          </p:cNvSpPr>
          <p:nvPr>
            <p:ph type="sldImg"/>
          </p:nvPr>
        </p:nvSpPr>
        <p:spPr>
          <a:xfrm>
            <a:off x="1212850" y="679450"/>
            <a:ext cx="4560888" cy="3421063"/>
          </a:xfrm>
          <a:ln/>
        </p:spPr>
      </p:sp>
      <p:sp>
        <p:nvSpPr>
          <p:cNvPr id="59396" name="Rectangle 3"/>
          <p:cNvSpPr>
            <a:spLocks noGrp="1" noChangeArrowheads="1"/>
          </p:cNvSpPr>
          <p:nvPr>
            <p:ph type="body" idx="1"/>
          </p:nvPr>
        </p:nvSpPr>
        <p:spPr bwMode="auto">
          <a:xfrm>
            <a:off x="931017" y="4314358"/>
            <a:ext cx="5118209" cy="4170701"/>
          </a:xfrm>
          <a:prstGeom prst="rect">
            <a:avLst/>
          </a:prstGeom>
          <a:noFill/>
          <a:ln>
            <a:solidFill>
              <a:srgbClr val="000000"/>
            </a:solidFill>
            <a:miter lim="800000"/>
            <a:headEnd/>
            <a:tailEnd/>
          </a:ln>
        </p:spPr>
        <p:txBody>
          <a:bodyPr lIns="91776" tIns="45887" rIns="91776" bIns="45887"/>
          <a:lstStyle/>
          <a:p>
            <a:pPr marL="0" indent="0" eaLnBrk="1" hangingPunct="1">
              <a:lnSpc>
                <a:spcPct val="90000"/>
              </a:lnSpc>
              <a:buNone/>
            </a:pPr>
            <a:endParaRPr lang="en-US" sz="1000" u="non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378C9D3E-BC22-4B65-B6EC-1512CE9E44E8}" type="slidenum">
              <a:rPr lang="en-US" smtClean="0"/>
              <a:pPr/>
              <a:t>7</a:t>
            </a:fld>
            <a:endParaRPr lang="en-US" dirty="0"/>
          </a:p>
        </p:txBody>
      </p:sp>
    </p:spTree>
    <p:extLst>
      <p:ext uri="{BB962C8B-B14F-4D97-AF65-F5344CB8AC3E}">
        <p14:creationId xmlns:p14="http://schemas.microsoft.com/office/powerpoint/2010/main" val="1950746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txBox="1">
            <a:spLocks noGrp="1" noChangeArrowheads="1"/>
          </p:cNvSpPr>
          <p:nvPr/>
        </p:nvSpPr>
        <p:spPr bwMode="auto">
          <a:xfrm>
            <a:off x="3953259" y="8686489"/>
            <a:ext cx="3025402" cy="455951"/>
          </a:xfrm>
          <a:prstGeom prst="rect">
            <a:avLst/>
          </a:prstGeom>
          <a:noFill/>
          <a:ln w="9525">
            <a:noFill/>
            <a:miter lim="800000"/>
            <a:headEnd/>
            <a:tailEnd/>
          </a:ln>
        </p:spPr>
        <p:txBody>
          <a:bodyPr lIns="91129" tIns="45565" rIns="91129" bIns="45565" anchor="b"/>
          <a:lstStyle/>
          <a:p>
            <a:pPr algn="r" defTabSz="912424"/>
            <a:fld id="{CA9D7586-D09F-4EC1-8FF6-78F5A442CB6B}" type="slidenum">
              <a:rPr lang="en-US" sz="1200"/>
              <a:pPr algn="r" defTabSz="912424"/>
              <a:t>8</a:t>
            </a:fld>
            <a:endParaRPr lang="en-US" sz="1200" dirty="0"/>
          </a:p>
        </p:txBody>
      </p:sp>
      <p:sp>
        <p:nvSpPr>
          <p:cNvPr id="39939" name="Rectangle 2"/>
          <p:cNvSpPr>
            <a:spLocks noGrp="1" noRot="1" noChangeAspect="1" noChangeArrowheads="1" noTextEdit="1"/>
          </p:cNvSpPr>
          <p:nvPr>
            <p:ph type="sldImg"/>
          </p:nvPr>
        </p:nvSpPr>
        <p:spPr>
          <a:xfrm>
            <a:off x="1212850" y="679450"/>
            <a:ext cx="4560888" cy="3421063"/>
          </a:xfrm>
          <a:ln/>
        </p:spPr>
      </p:sp>
      <p:sp>
        <p:nvSpPr>
          <p:cNvPr id="39940" name="Rectangle 3"/>
          <p:cNvSpPr>
            <a:spLocks noGrp="1" noChangeArrowheads="1"/>
          </p:cNvSpPr>
          <p:nvPr>
            <p:ph type="body" idx="1"/>
          </p:nvPr>
        </p:nvSpPr>
        <p:spPr bwMode="auto">
          <a:xfrm>
            <a:off x="931017" y="4314358"/>
            <a:ext cx="5118209" cy="4170701"/>
          </a:xfrm>
          <a:prstGeom prst="rect">
            <a:avLst/>
          </a:prstGeom>
          <a:noFill/>
          <a:ln>
            <a:solidFill>
              <a:srgbClr val="000000"/>
            </a:solidFill>
            <a:miter lim="800000"/>
            <a:headEnd/>
            <a:tailEnd/>
          </a:ln>
        </p:spPr>
        <p:txBody>
          <a:bodyPr lIns="91776" tIns="45887" rIns="91776" bIns="45887"/>
          <a:lstStyle/>
          <a:p>
            <a:pPr marL="0" indent="0" eaLnBrk="1" hangingPunct="1">
              <a:buNone/>
            </a:pPr>
            <a:endParaRPr lang="en-US" sz="1000" strike="noStrike"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3953260" y="8686489"/>
            <a:ext cx="3025402" cy="455951"/>
          </a:xfrm>
          <a:prstGeom prst="rect">
            <a:avLst/>
          </a:prstGeom>
          <a:noFill/>
          <a:ln w="9525">
            <a:noFill/>
            <a:miter lim="800000"/>
            <a:headEnd/>
            <a:tailEnd/>
          </a:ln>
        </p:spPr>
        <p:txBody>
          <a:bodyPr lIns="91129" tIns="45565" rIns="91129" bIns="45565" anchor="b"/>
          <a:lstStyle/>
          <a:p>
            <a:pPr algn="r" defTabSz="912424"/>
            <a:fld id="{4273493D-8965-4CF0-8220-6682D7FACC44}" type="slidenum">
              <a:rPr lang="en-US" sz="1200"/>
              <a:pPr algn="r" defTabSz="912424"/>
              <a:t>9</a:t>
            </a:fld>
            <a:endParaRPr lang="en-US" sz="1200" dirty="0"/>
          </a:p>
        </p:txBody>
      </p:sp>
      <p:sp>
        <p:nvSpPr>
          <p:cNvPr id="41987" name="Slide Image Placeholder 1"/>
          <p:cNvSpPr>
            <a:spLocks noGrp="1" noRot="1" noChangeAspect="1" noTextEdit="1"/>
          </p:cNvSpPr>
          <p:nvPr>
            <p:ph type="sldImg"/>
          </p:nvPr>
        </p:nvSpPr>
        <p:spPr>
          <a:xfrm>
            <a:off x="1193800" y="674688"/>
            <a:ext cx="4598988" cy="3448050"/>
          </a:xfrm>
          <a:ln/>
        </p:spPr>
      </p:sp>
      <p:sp>
        <p:nvSpPr>
          <p:cNvPr id="41988" name="Notes Placeholder 2"/>
          <p:cNvSpPr>
            <a:spLocks noGrp="1"/>
          </p:cNvSpPr>
          <p:nvPr>
            <p:ph type="body" idx="1"/>
          </p:nvPr>
        </p:nvSpPr>
        <p:spPr bwMode="auto">
          <a:xfrm>
            <a:off x="646496" y="4347151"/>
            <a:ext cx="6023933" cy="4659349"/>
          </a:xfrm>
          <a:prstGeom prst="rect">
            <a:avLst/>
          </a:prstGeom>
          <a:noFill/>
          <a:ln>
            <a:solidFill>
              <a:srgbClr val="000000"/>
            </a:solidFill>
            <a:miter lim="800000"/>
            <a:headEnd/>
            <a:tailEnd/>
          </a:ln>
        </p:spPr>
        <p:txBody>
          <a:bodyPr lIns="91776" tIns="45887" rIns="91776" bIns="45887">
            <a:normAutofit fontScale="92500" lnSpcReduction="10000"/>
          </a:bodyPr>
          <a:lstStyle/>
          <a:p>
            <a:pPr>
              <a:spcBef>
                <a:spcPct val="0"/>
              </a:spcBef>
              <a:buNone/>
            </a:pPr>
            <a:endParaRPr lang="en-US" sz="900" strike="noStrik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Conservative">
    <p:spTree>
      <p:nvGrpSpPr>
        <p:cNvPr id="1" name=""/>
        <p:cNvGrpSpPr/>
        <p:nvPr/>
      </p:nvGrpSpPr>
      <p:grpSpPr>
        <a:xfrm>
          <a:off x="0" y="0"/>
          <a:ext cx="0" cy="0"/>
          <a:chOff x="0" y="0"/>
          <a:chExt cx="0" cy="0"/>
        </a:xfrm>
      </p:grpSpPr>
      <p:sp>
        <p:nvSpPr>
          <p:cNvPr id="13" name="Rectangle 12"/>
          <p:cNvSpPr/>
          <p:nvPr userDrawn="1"/>
        </p:nvSpPr>
        <p:spPr bwMode="white">
          <a:xfrm>
            <a:off x="0" y="0"/>
            <a:ext cx="9144000" cy="4267200"/>
          </a:xfrm>
          <a:prstGeom prst="rect">
            <a:avLst/>
          </a:prstGeom>
          <a:gradFill flip="none" rotWithShape="1">
            <a:gsLst>
              <a:gs pos="0">
                <a:srgbClr val="0085CA">
                  <a:shade val="30000"/>
                  <a:satMod val="115000"/>
                </a:srgbClr>
              </a:gs>
              <a:gs pos="29000">
                <a:srgbClr val="0085CA">
                  <a:shade val="67500"/>
                  <a:satMod val="115000"/>
                </a:srgbClr>
              </a:gs>
              <a:gs pos="61000">
                <a:srgbClr val="0085CA">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bwMode="ltGray">
          <a:xfrm>
            <a:off x="0" y="4343400"/>
            <a:ext cx="9144000" cy="2514600"/>
          </a:xfrm>
          <a:prstGeom prst="rect">
            <a:avLst/>
          </a:prstGeom>
          <a:solidFill>
            <a:srgbClr val="B9D3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userDrawn="1"/>
        </p:nvSpPr>
        <p:spPr>
          <a:xfrm>
            <a:off x="2457450" y="6400800"/>
            <a:ext cx="4970913" cy="369332"/>
          </a:xfrm>
          <a:prstGeom prst="rect">
            <a:avLst/>
          </a:prstGeom>
          <a:noFill/>
        </p:spPr>
        <p:txBody>
          <a:bodyPr wrap="none" lIns="0" tIns="0" rIns="0" bIns="0" rtlCol="0" anchor="b" anchorCtr="0">
            <a:spAutoFit/>
          </a:bodyPr>
          <a:lstStyle/>
          <a:p>
            <a:r>
              <a:rPr lang="en-US" sz="800" dirty="0" smtClean="0">
                <a:solidFill>
                  <a:schemeClr val="tx1">
                    <a:lumMod val="65000"/>
                    <a:lumOff val="35000"/>
                  </a:schemeClr>
                </a:solidFill>
                <a:latin typeface="Arial" pitchFamily="34" charset="0"/>
                <a:cs typeface="Arial" pitchFamily="34" charset="0"/>
              </a:rPr>
              <a:t>Blue Cross Blue Shield Association is an association of independent Blue Cross and Blue Shield companies.</a:t>
            </a:r>
          </a:p>
          <a:p>
            <a:endParaRPr lang="en-US" sz="800" dirty="0" smtClean="0">
              <a:solidFill>
                <a:schemeClr val="tx1">
                  <a:lumMod val="65000"/>
                  <a:lumOff val="35000"/>
                </a:schemeClr>
              </a:solidFill>
              <a:latin typeface="Arial" pitchFamily="34" charset="0"/>
              <a:cs typeface="Arial" pitchFamily="34" charset="0"/>
            </a:endParaRPr>
          </a:p>
          <a:p>
            <a:endParaRPr lang="en-US" sz="800" dirty="0">
              <a:solidFill>
                <a:schemeClr val="tx1">
                  <a:lumMod val="65000"/>
                  <a:lumOff val="35000"/>
                </a:schemeClr>
              </a:solidFill>
              <a:latin typeface="Arial" pitchFamily="34" charset="0"/>
              <a:cs typeface="Arial" pitchFamily="34" charset="0"/>
            </a:endParaRPr>
          </a:p>
        </p:txBody>
      </p:sp>
      <p:sp>
        <p:nvSpPr>
          <p:cNvPr id="2" name="Title 1"/>
          <p:cNvSpPr>
            <a:spLocks noGrp="1"/>
          </p:cNvSpPr>
          <p:nvPr>
            <p:ph type="ctrTitle"/>
          </p:nvPr>
        </p:nvSpPr>
        <p:spPr>
          <a:xfrm>
            <a:off x="2453210" y="769072"/>
            <a:ext cx="6233590" cy="1470892"/>
          </a:xfrm>
          <a:prstGeom prst="rect">
            <a:avLst/>
          </a:prstGeom>
        </p:spPr>
        <p:txBody>
          <a:bodyPr lIns="0" anchor="ctr" anchorCtr="0">
            <a:normAutofit/>
          </a:bodyPr>
          <a:lstStyle>
            <a:lvl1pPr algn="l">
              <a:lnSpc>
                <a:spcPct val="100000"/>
              </a:lnSpc>
              <a:defRPr sz="4000" b="0">
                <a:solidFill>
                  <a:schemeClr val="bg1"/>
                </a:solidFill>
                <a:latin typeface="Arial Black" pitchFamily="34" charset="0"/>
                <a:cs typeface="Arial" pitchFamily="34" charset="0"/>
              </a:defRPr>
            </a:lvl1pPr>
          </a:lstStyle>
          <a:p>
            <a:endParaRPr lang="en-US" dirty="0"/>
          </a:p>
        </p:txBody>
      </p:sp>
      <p:sp>
        <p:nvSpPr>
          <p:cNvPr id="3" name="Subtitle 2"/>
          <p:cNvSpPr>
            <a:spLocks noGrp="1"/>
          </p:cNvSpPr>
          <p:nvPr>
            <p:ph type="subTitle" idx="1"/>
          </p:nvPr>
        </p:nvSpPr>
        <p:spPr>
          <a:xfrm>
            <a:off x="2466974" y="2468547"/>
            <a:ext cx="6219826" cy="505766"/>
          </a:xfrm>
          <a:prstGeom prst="rect">
            <a:avLst/>
          </a:prstGeom>
        </p:spPr>
        <p:txBody>
          <a:bodyPr lIns="0" anchor="ctr" anchorCtr="0">
            <a:noAutofit/>
          </a:bodyPr>
          <a:lstStyle>
            <a:lvl1pPr marL="0" indent="0" algn="l">
              <a:buNone/>
              <a:defRPr sz="1600" b="1">
                <a:solidFill>
                  <a:schemeClr val="bg1"/>
                </a:solidFill>
                <a:latin typeface="Arial Black"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Text Placeholder 4"/>
          <p:cNvSpPr>
            <a:spLocks noGrp="1"/>
          </p:cNvSpPr>
          <p:nvPr>
            <p:ph type="body" sz="quarter" idx="10" hasCustomPrompt="1"/>
          </p:nvPr>
        </p:nvSpPr>
        <p:spPr>
          <a:xfrm>
            <a:off x="2466975" y="2983842"/>
            <a:ext cx="6219825" cy="372312"/>
          </a:xfrm>
          <a:prstGeom prst="rect">
            <a:avLst/>
          </a:prstGeom>
        </p:spPr>
        <p:txBody>
          <a:bodyPr lIns="0" tIns="0" anchor="t" anchorCtr="0"/>
          <a:lstStyle>
            <a:lvl1pPr marL="0" indent="0">
              <a:buNone/>
              <a:defRPr sz="1400" baseline="0">
                <a:solidFill>
                  <a:schemeClr val="bg1"/>
                </a:solidFill>
              </a:defRPr>
            </a:lvl1pPr>
          </a:lstStyle>
          <a:p>
            <a:pPr lvl="0"/>
            <a:r>
              <a:rPr lang="en-US" dirty="0" smtClean="0"/>
              <a:t>Click to add Date</a:t>
            </a:r>
            <a:endParaRPr lang="en-US" dirty="0"/>
          </a:p>
        </p:txBody>
      </p:sp>
      <p:sp>
        <p:nvSpPr>
          <p:cNvPr id="21" name="Text Placeholder 20"/>
          <p:cNvSpPr>
            <a:spLocks noGrp="1"/>
          </p:cNvSpPr>
          <p:nvPr>
            <p:ph type="body" sz="quarter" idx="11" hasCustomPrompt="1"/>
          </p:nvPr>
        </p:nvSpPr>
        <p:spPr>
          <a:xfrm>
            <a:off x="2457450" y="3447355"/>
            <a:ext cx="6229350" cy="501650"/>
          </a:xfrm>
          <a:prstGeom prst="rect">
            <a:avLst/>
          </a:prstGeom>
        </p:spPr>
        <p:txBody>
          <a:bodyPr lIns="0" tIns="0"/>
          <a:lstStyle>
            <a:lvl1pPr marL="0" indent="0">
              <a:buNone/>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Speaker Name/Title</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12600" y="5061001"/>
            <a:ext cx="2654489" cy="87556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_Title (Caps)">
    <p:spTree>
      <p:nvGrpSpPr>
        <p:cNvPr id="1" name=""/>
        <p:cNvGrpSpPr/>
        <p:nvPr/>
      </p:nvGrpSpPr>
      <p:grpSpPr>
        <a:xfrm>
          <a:off x="0" y="0"/>
          <a:ext cx="0" cy="0"/>
          <a:chOff x="0" y="0"/>
          <a:chExt cx="0" cy="0"/>
        </a:xfrm>
      </p:grpSpPr>
      <p:sp>
        <p:nvSpPr>
          <p:cNvPr id="6" name="Title 6"/>
          <p:cNvSpPr>
            <a:spLocks noGrp="1"/>
          </p:cNvSpPr>
          <p:nvPr>
            <p:ph type="title"/>
          </p:nvPr>
        </p:nvSpPr>
        <p:spPr>
          <a:xfrm>
            <a:off x="1231900" y="1323977"/>
            <a:ext cx="7454900" cy="915986"/>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6362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8564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Tag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3916363"/>
          </a:xfrm>
          <a:prstGeom prst="rect">
            <a:avLst/>
          </a:prstGeom>
        </p:spPr>
        <p:txBody>
          <a:bodyPr lIns="0" tIns="0" bIns="0">
            <a:noAutofit/>
          </a:bodyPr>
          <a:lstStyle>
            <a:lvl1pPr marL="227013" indent="-227013">
              <a:spcBef>
                <a:spcPts val="1800"/>
              </a:spcBef>
              <a:buClr>
                <a:srgbClr val="417191"/>
              </a:buClr>
              <a:defRPr sz="2000">
                <a:latin typeface="Arial" pitchFamily="34" charset="0"/>
                <a:cs typeface="Arial" pitchFamily="34" charset="0"/>
              </a:defRPr>
            </a:lvl1pPr>
            <a:lvl2pPr marL="519113" indent="-292100">
              <a:spcBef>
                <a:spcPts val="800"/>
              </a:spcBef>
              <a:buClr>
                <a:srgbClr val="417191"/>
              </a:buClr>
              <a:defRPr sz="1800">
                <a:latin typeface="Arial" pitchFamily="34" charset="0"/>
                <a:cs typeface="Arial" pitchFamily="34" charset="0"/>
              </a:defRPr>
            </a:lvl2pPr>
            <a:lvl3pPr marL="801688" indent="-282575">
              <a:spcBef>
                <a:spcPts val="600"/>
              </a:spcBef>
              <a:buClr>
                <a:srgbClr val="417191"/>
              </a:buClr>
              <a:defRPr sz="1600">
                <a:latin typeface="Arial" pitchFamily="34" charset="0"/>
                <a:cs typeface="Arial" pitchFamily="34" charset="0"/>
              </a:defRPr>
            </a:lvl3pPr>
            <a:lvl4pPr marL="1084263" indent="-282575">
              <a:spcBef>
                <a:spcPts val="600"/>
              </a:spcBef>
              <a:buClr>
                <a:srgbClr val="417191"/>
              </a:buClr>
              <a:defRPr sz="1400">
                <a:latin typeface="Arial" pitchFamily="34" charset="0"/>
                <a:cs typeface="Arial" pitchFamily="34" charset="0"/>
              </a:defRPr>
            </a:lvl4pPr>
            <a:lvl5pPr marL="1376363" indent="-292100">
              <a:spcBef>
                <a:spcPts val="600"/>
              </a:spcBef>
              <a:buClr>
                <a:srgbClr val="417191"/>
              </a:buClr>
              <a:buFont typeface="Arial" pitchFamily="34" charset="0"/>
              <a:buChar char="&gt;"/>
              <a:defRPr sz="1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p:nvPr>
        </p:nvSpPr>
        <p:spPr>
          <a:xfrm>
            <a:off x="457200" y="1295400"/>
            <a:ext cx="8229600" cy="685800"/>
          </a:xfrm>
          <a:prstGeom prst="rect">
            <a:avLst/>
          </a:prstGeom>
        </p:spPr>
        <p:txBody>
          <a:bodyPr wrap="square" lIns="0" tIns="0">
            <a:noAutofit/>
          </a:bodyPr>
          <a:lstStyle>
            <a:lvl1pPr marL="0" indent="0" algn="l">
              <a:spcBef>
                <a:spcPts val="0"/>
              </a:spcBef>
              <a:buNone/>
              <a:defRPr sz="22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10" name="Slide Number Placeholder 5"/>
          <p:cNvSpPr>
            <a:spLocks noGrp="1"/>
          </p:cNvSpPr>
          <p:nvPr>
            <p:ph type="sldNum" sz="quarter" idx="12"/>
          </p:nvPr>
        </p:nvSpPr>
        <p:spPr>
          <a:xfrm>
            <a:off x="8382000" y="6551628"/>
            <a:ext cx="457200" cy="245097"/>
          </a:xfrm>
          <a:prstGeom prst="rect">
            <a:avLst/>
          </a:prstGeom>
        </p:spPr>
        <p:txBody>
          <a:bodyPr rIns="0"/>
          <a:lstStyle>
            <a:lvl1pPr algn="r">
              <a:defRPr sz="900">
                <a:solidFill>
                  <a:schemeClr val="tx1">
                    <a:lumMod val="50000"/>
                    <a:lumOff val="50000"/>
                  </a:schemeClr>
                </a:solidFill>
                <a:latin typeface="Arial" pitchFamily="34" charset="0"/>
                <a:cs typeface="Arial" pitchFamily="34" charset="0"/>
              </a:defRPr>
            </a:lvl1pPr>
          </a:lstStyle>
          <a:p>
            <a:fld id="{B577B0CA-740C-471E-8E5F-C22F8078A3C0}" type="slidenum">
              <a:rPr lang="en-US" smtClean="0"/>
              <a:pPr/>
              <a:t>‹#›</a:t>
            </a:fld>
            <a:endParaRPr lang="en-US" dirty="0"/>
          </a:p>
        </p:txBody>
      </p:sp>
      <p:sp>
        <p:nvSpPr>
          <p:cNvPr id="14" name="Title 1"/>
          <p:cNvSpPr>
            <a:spLocks noGrp="1"/>
          </p:cNvSpPr>
          <p:nvPr>
            <p:ph type="title"/>
          </p:nvPr>
        </p:nvSpPr>
        <p:spPr>
          <a:xfrm>
            <a:off x="457200" y="704850"/>
            <a:ext cx="8229600" cy="681182"/>
          </a:xfrm>
          <a:prstGeom prst="rect">
            <a:avLst/>
          </a:prstGeom>
        </p:spPr>
        <p:txBody>
          <a:bodyPr lIns="0" tIns="0">
            <a:noAutofit/>
          </a:bodyPr>
          <a:lstStyle>
            <a:lvl1pPr algn="l">
              <a:lnSpc>
                <a:spcPts val="3000"/>
              </a:lnSpc>
              <a:defRPr sz="3200" b="1">
                <a:solidFill>
                  <a:srgbClr val="0F4A77"/>
                </a:solidFill>
                <a:latin typeface="+mj-lt"/>
                <a:cs typeface="Arial" pitchFamily="34" charset="0"/>
              </a:defRPr>
            </a:lvl1pPr>
          </a:lstStyle>
          <a:p>
            <a:endParaRPr lang="en-US" dirty="0"/>
          </a:p>
        </p:txBody>
      </p:sp>
    </p:spTree>
    <p:extLst>
      <p:ext uri="{BB962C8B-B14F-4D97-AF65-F5344CB8AC3E}">
        <p14:creationId xmlns:p14="http://schemas.microsoft.com/office/powerpoint/2010/main" val="4832779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602163"/>
          </a:xfrm>
          <a:prstGeom prst="rect">
            <a:avLst/>
          </a:prstGeom>
        </p:spPr>
        <p:txBody>
          <a:bodyPr lIns="0" tIns="0">
            <a:noAutofit/>
          </a:bodyPr>
          <a:lstStyle>
            <a:lvl1pPr marL="227013" indent="-227013">
              <a:spcBef>
                <a:spcPts val="1800"/>
              </a:spcBef>
              <a:buClr>
                <a:srgbClr val="417191"/>
              </a:buClr>
              <a:defRPr sz="2000">
                <a:latin typeface="Arial" pitchFamily="34" charset="0"/>
                <a:cs typeface="Arial" pitchFamily="34" charset="0"/>
              </a:defRPr>
            </a:lvl1pPr>
            <a:lvl2pPr marL="519113" indent="-292100">
              <a:spcBef>
                <a:spcPts val="600"/>
              </a:spcBef>
              <a:buClr>
                <a:srgbClr val="417191"/>
              </a:buClr>
              <a:defRPr sz="1800">
                <a:latin typeface="Arial" pitchFamily="34" charset="0"/>
                <a:cs typeface="Arial" pitchFamily="34" charset="0"/>
              </a:defRPr>
            </a:lvl2pPr>
            <a:lvl3pPr marL="801688" indent="-282575">
              <a:spcBef>
                <a:spcPts val="600"/>
              </a:spcBef>
              <a:buClr>
                <a:srgbClr val="417191"/>
              </a:buClr>
              <a:defRPr sz="1600">
                <a:latin typeface="Arial" pitchFamily="34" charset="0"/>
                <a:cs typeface="Arial" pitchFamily="34" charset="0"/>
              </a:defRPr>
            </a:lvl3pPr>
            <a:lvl4pPr marL="1084263" indent="-282575">
              <a:spcBef>
                <a:spcPts val="600"/>
              </a:spcBef>
              <a:buClr>
                <a:srgbClr val="417191"/>
              </a:buClr>
              <a:defRPr sz="1400">
                <a:latin typeface="Arial" pitchFamily="34" charset="0"/>
                <a:cs typeface="Arial" pitchFamily="34" charset="0"/>
              </a:defRPr>
            </a:lvl4pPr>
            <a:lvl5pPr marL="1376363" indent="-292100">
              <a:spcBef>
                <a:spcPts val="600"/>
              </a:spcBef>
              <a:buClr>
                <a:srgbClr val="417191"/>
              </a:buClr>
              <a:buFont typeface="Arial" pitchFamily="34" charset="0"/>
              <a:buChar char="&gt;"/>
              <a:defRPr sz="1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Slide Number Placeholder 5"/>
          <p:cNvSpPr>
            <a:spLocks noGrp="1"/>
          </p:cNvSpPr>
          <p:nvPr>
            <p:ph type="sldNum" sz="quarter" idx="12"/>
          </p:nvPr>
        </p:nvSpPr>
        <p:spPr>
          <a:xfrm>
            <a:off x="8382000" y="6551628"/>
            <a:ext cx="457200" cy="245097"/>
          </a:xfrm>
          <a:prstGeom prst="rect">
            <a:avLst/>
          </a:prstGeom>
        </p:spPr>
        <p:txBody>
          <a:bodyPr rIns="0"/>
          <a:lstStyle>
            <a:lvl1pPr algn="r">
              <a:defRPr sz="900">
                <a:solidFill>
                  <a:schemeClr val="tx1">
                    <a:lumMod val="50000"/>
                    <a:lumOff val="50000"/>
                  </a:schemeClr>
                </a:solidFill>
                <a:latin typeface="Arial" pitchFamily="34" charset="0"/>
                <a:cs typeface="Arial" pitchFamily="34" charset="0"/>
              </a:defRPr>
            </a:lvl1pPr>
          </a:lstStyle>
          <a:p>
            <a:fld id="{B577B0CA-740C-471E-8E5F-C22F8078A3C0}" type="slidenum">
              <a:rPr lang="en-US" smtClean="0"/>
              <a:pPr/>
              <a:t>‹#›</a:t>
            </a:fld>
            <a:endParaRPr lang="en-US" dirty="0"/>
          </a:p>
        </p:txBody>
      </p:sp>
      <p:sp>
        <p:nvSpPr>
          <p:cNvPr id="11" name="Title 1"/>
          <p:cNvSpPr>
            <a:spLocks noGrp="1"/>
          </p:cNvSpPr>
          <p:nvPr>
            <p:ph type="title"/>
          </p:nvPr>
        </p:nvSpPr>
        <p:spPr>
          <a:xfrm>
            <a:off x="457200" y="704850"/>
            <a:ext cx="8229600" cy="762210"/>
          </a:xfrm>
          <a:prstGeom prst="rect">
            <a:avLst/>
          </a:prstGeom>
        </p:spPr>
        <p:txBody>
          <a:bodyPr lIns="0" tIns="0">
            <a:noAutofit/>
          </a:bodyPr>
          <a:lstStyle>
            <a:lvl1pPr algn="l">
              <a:lnSpc>
                <a:spcPts val="3000"/>
              </a:lnSpc>
              <a:defRPr sz="3200" b="1">
                <a:solidFill>
                  <a:srgbClr val="0F4A77"/>
                </a:solidFill>
                <a:latin typeface="+mj-lt"/>
                <a:cs typeface="Arial" pitchFamily="34" charset="0"/>
              </a:defRPr>
            </a:lvl1pPr>
          </a:lstStyle>
          <a:p>
            <a:endParaRPr lang="en-US" dirty="0"/>
          </a:p>
        </p:txBody>
      </p:sp>
    </p:spTree>
    <p:extLst>
      <p:ext uri="{BB962C8B-B14F-4D97-AF65-F5344CB8AC3E}">
        <p14:creationId xmlns:p14="http://schemas.microsoft.com/office/powerpoint/2010/main" val="9087219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_Divider 1">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rgbClr val="D8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2"/>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11552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_Divider 2">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rgbClr val="F6E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6"/>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1113195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_Divider 3">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bg1"/>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6779140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_Divider 4">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4"/>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5740854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_Full Page Photo/Video">
    <p:spTree>
      <p:nvGrpSpPr>
        <p:cNvPr id="1" name=""/>
        <p:cNvGrpSpPr/>
        <p:nvPr/>
      </p:nvGrpSpPr>
      <p:grpSpPr>
        <a:xfrm>
          <a:off x="0" y="0"/>
          <a:ext cx="0" cy="0"/>
          <a:chOff x="0" y="0"/>
          <a:chExt cx="0" cy="0"/>
        </a:xfrm>
      </p:grpSpPr>
      <p:sp>
        <p:nvSpPr>
          <p:cNvPr id="3" name="Rectangle 2"/>
          <p:cNvSpPr/>
          <p:nvPr userDrawn="1"/>
        </p:nvSpPr>
        <p:spPr>
          <a:xfrm>
            <a:off x="0" y="942535"/>
            <a:ext cx="9144000" cy="591546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userDrawn="1"/>
        </p:nvSpPr>
        <p:spPr>
          <a:xfrm>
            <a:off x="1871003" y="3715601"/>
            <a:ext cx="5627077" cy="369332"/>
          </a:xfrm>
          <a:prstGeom prst="rect">
            <a:avLst/>
          </a:prstGeom>
          <a:noFill/>
        </p:spPr>
        <p:txBody>
          <a:bodyPr wrap="square" rtlCol="0">
            <a:spAutoFit/>
          </a:bodyPr>
          <a:lstStyle/>
          <a:p>
            <a:pPr algn="ctr"/>
            <a:r>
              <a:rPr lang="en-US" cap="all" baseline="0" dirty="0" smtClean="0">
                <a:solidFill>
                  <a:schemeClr val="bg1"/>
                </a:solidFill>
                <a:latin typeface="Arial" pitchFamily="34" charset="0"/>
                <a:cs typeface="Arial" pitchFamily="34" charset="0"/>
              </a:rPr>
              <a:t>FOR FULL PAGE PHOTO OR VIDEO</a:t>
            </a:r>
            <a:endParaRPr lang="en-US" cap="all" baseline="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11307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_Title">
    <p:spTree>
      <p:nvGrpSpPr>
        <p:cNvPr id="1" name=""/>
        <p:cNvGrpSpPr/>
        <p:nvPr/>
      </p:nvGrpSpPr>
      <p:grpSpPr>
        <a:xfrm>
          <a:off x="0" y="0"/>
          <a:ext cx="0" cy="0"/>
          <a:chOff x="0" y="0"/>
          <a:chExt cx="0" cy="0"/>
        </a:xfrm>
      </p:grpSpPr>
      <p:sp>
        <p:nvSpPr>
          <p:cNvPr id="10" name="Title 6"/>
          <p:cNvSpPr>
            <a:spLocks noGrp="1"/>
          </p:cNvSpPr>
          <p:nvPr>
            <p:ph type="title"/>
          </p:nvPr>
        </p:nvSpPr>
        <p:spPr>
          <a:xfrm>
            <a:off x="457200" y="1094502"/>
            <a:ext cx="8229600" cy="689848"/>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_Title and Tagline">
    <p:spTree>
      <p:nvGrpSpPr>
        <p:cNvPr id="1" name=""/>
        <p:cNvGrpSpPr/>
        <p:nvPr/>
      </p:nvGrpSpPr>
      <p:grpSpPr>
        <a:xfrm>
          <a:off x="0" y="0"/>
          <a:ext cx="0" cy="0"/>
          <a:chOff x="0" y="0"/>
          <a:chExt cx="0" cy="0"/>
        </a:xfrm>
      </p:grpSpPr>
      <p:sp>
        <p:nvSpPr>
          <p:cNvPr id="9" name="Content Placeholder 2"/>
          <p:cNvSpPr>
            <a:spLocks noGrp="1"/>
          </p:cNvSpPr>
          <p:nvPr>
            <p:ph idx="13"/>
          </p:nvPr>
        </p:nvSpPr>
        <p:spPr>
          <a:xfrm>
            <a:off x="457200" y="1557338"/>
            <a:ext cx="8229600" cy="457200"/>
          </a:xfrm>
          <a:prstGeom prst="rect">
            <a:avLst/>
          </a:prstGeom>
        </p:spPr>
        <p:txBody>
          <a:bodyPr wrap="square" lIns="0" tIns="0">
            <a:noAutofit/>
          </a:bodyPr>
          <a:lstStyle>
            <a:lvl1pPr marL="0" indent="0" algn="l">
              <a:lnSpc>
                <a:spcPct val="95000"/>
              </a:lnSpc>
              <a:spcBef>
                <a:spcPts val="0"/>
              </a:spcBef>
              <a:buNone/>
              <a:defRPr sz="18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4" name="Title 6"/>
          <p:cNvSpPr>
            <a:spLocks noGrp="1"/>
          </p:cNvSpPr>
          <p:nvPr>
            <p:ph type="title"/>
          </p:nvPr>
        </p:nvSpPr>
        <p:spPr>
          <a:xfrm>
            <a:off x="457200" y="1094502"/>
            <a:ext cx="8229600" cy="459661"/>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531966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_Title, Tagline and Content">
    <p:spTree>
      <p:nvGrpSpPr>
        <p:cNvPr id="1" name=""/>
        <p:cNvGrpSpPr/>
        <p:nvPr/>
      </p:nvGrpSpPr>
      <p:grpSpPr>
        <a:xfrm>
          <a:off x="0" y="0"/>
          <a:ext cx="0" cy="0"/>
          <a:chOff x="0" y="0"/>
          <a:chExt cx="0" cy="0"/>
        </a:xfrm>
      </p:grpSpPr>
      <p:sp>
        <p:nvSpPr>
          <p:cNvPr id="9" name="Content Placeholder 2"/>
          <p:cNvSpPr>
            <a:spLocks noGrp="1"/>
          </p:cNvSpPr>
          <p:nvPr>
            <p:ph idx="13"/>
          </p:nvPr>
        </p:nvSpPr>
        <p:spPr>
          <a:xfrm>
            <a:off x="457200" y="1557338"/>
            <a:ext cx="8229600" cy="457200"/>
          </a:xfrm>
          <a:prstGeom prst="rect">
            <a:avLst/>
          </a:prstGeom>
        </p:spPr>
        <p:txBody>
          <a:bodyPr wrap="square" lIns="0" tIns="0">
            <a:noAutofit/>
          </a:bodyPr>
          <a:lstStyle>
            <a:lvl1pPr marL="0" indent="0" algn="l">
              <a:lnSpc>
                <a:spcPct val="95000"/>
              </a:lnSpc>
              <a:spcBef>
                <a:spcPts val="0"/>
              </a:spcBef>
              <a:buNone/>
              <a:defRPr sz="18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8" name="Content Placeholder 8"/>
          <p:cNvSpPr>
            <a:spLocks noGrp="1"/>
          </p:cNvSpPr>
          <p:nvPr>
            <p:ph sz="quarter" idx="11"/>
          </p:nvPr>
        </p:nvSpPr>
        <p:spPr>
          <a:xfrm>
            <a:off x="457200" y="2014539"/>
            <a:ext cx="8229600" cy="4375150"/>
          </a:xfrm>
          <a:prstGeom prst="rect">
            <a:avLst/>
          </a:prstGeom>
        </p:spPr>
        <p:txBody>
          <a:bodyPr lIns="0" tIns="0"/>
          <a:lstStyle>
            <a:lvl1pPr>
              <a:spcBef>
                <a:spcPts val="1200"/>
              </a:spcBef>
              <a:spcAft>
                <a:spcPts val="0"/>
              </a:spcAft>
              <a:buClr>
                <a:schemeClr val="tx2">
                  <a:lumMod val="50000"/>
                </a:schemeClr>
              </a:buClr>
              <a:defRPr sz="1800"/>
            </a:lvl1pPr>
            <a:lvl2pPr>
              <a:spcBef>
                <a:spcPts val="600"/>
              </a:spcBef>
              <a:spcAft>
                <a:spcPts val="0"/>
              </a:spcAft>
              <a:buClr>
                <a:schemeClr val="tx2">
                  <a:lumMod val="50000"/>
                </a:schemeClr>
              </a:buClr>
              <a:defRPr sz="1600"/>
            </a:lvl2pPr>
            <a:lvl3pPr marL="682625" indent="-168275">
              <a:spcBef>
                <a:spcPts val="600"/>
              </a:spcBef>
              <a:spcAft>
                <a:spcPts val="300"/>
              </a:spcAft>
              <a:buClr>
                <a:schemeClr val="tx2">
                  <a:lumMod val="50000"/>
                </a:schemeClr>
              </a:buClr>
              <a:defRPr sz="14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Clr>
                <a:schemeClr val="tx2">
                  <a:lumMod val="50000"/>
                </a:schemeClr>
              </a:buClr>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6"/>
          <p:cNvSpPr>
            <a:spLocks noGrp="1"/>
          </p:cNvSpPr>
          <p:nvPr>
            <p:ph type="title"/>
          </p:nvPr>
        </p:nvSpPr>
        <p:spPr>
          <a:xfrm>
            <a:off x="457200" y="1094502"/>
            <a:ext cx="8229600" cy="459661"/>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_Title and Content">
    <p:spTree>
      <p:nvGrpSpPr>
        <p:cNvPr id="1" name=""/>
        <p:cNvGrpSpPr/>
        <p:nvPr/>
      </p:nvGrpSpPr>
      <p:grpSpPr>
        <a:xfrm>
          <a:off x="0" y="0"/>
          <a:ext cx="0" cy="0"/>
          <a:chOff x="0" y="0"/>
          <a:chExt cx="0" cy="0"/>
        </a:xfrm>
      </p:grpSpPr>
      <p:sp>
        <p:nvSpPr>
          <p:cNvPr id="9" name="Content Placeholder 8"/>
          <p:cNvSpPr>
            <a:spLocks noGrp="1"/>
          </p:cNvSpPr>
          <p:nvPr>
            <p:ph sz="quarter" idx="11"/>
          </p:nvPr>
        </p:nvSpPr>
        <p:spPr>
          <a:xfrm>
            <a:off x="457200" y="1784351"/>
            <a:ext cx="8229600" cy="4605338"/>
          </a:xfrm>
          <a:prstGeom prst="rect">
            <a:avLst/>
          </a:prstGeom>
        </p:spPr>
        <p:txBody>
          <a:bodyPr lIns="0" tIns="0"/>
          <a:lstStyle>
            <a:lvl1pPr>
              <a:spcBef>
                <a:spcPts val="1200"/>
              </a:spcBef>
              <a:spcAft>
                <a:spcPts val="0"/>
              </a:spcAft>
              <a:buClr>
                <a:schemeClr val="tx2">
                  <a:lumMod val="50000"/>
                </a:schemeClr>
              </a:buClr>
              <a:defRPr sz="1800"/>
            </a:lvl1pPr>
            <a:lvl2pPr>
              <a:spcBef>
                <a:spcPts val="600"/>
              </a:spcBef>
              <a:spcAft>
                <a:spcPts val="0"/>
              </a:spcAft>
              <a:buClr>
                <a:schemeClr val="tx2">
                  <a:lumMod val="50000"/>
                </a:schemeClr>
              </a:buClr>
              <a:defRPr sz="1600"/>
            </a:lvl2pPr>
            <a:lvl3pPr marL="682625" indent="-168275">
              <a:spcBef>
                <a:spcPts val="600"/>
              </a:spcBef>
              <a:spcAft>
                <a:spcPts val="300"/>
              </a:spcAft>
              <a:buClr>
                <a:schemeClr val="tx2">
                  <a:lumMod val="50000"/>
                </a:schemeClr>
              </a:buClr>
              <a:defRPr sz="14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Title 6"/>
          <p:cNvSpPr>
            <a:spLocks noGrp="1"/>
          </p:cNvSpPr>
          <p:nvPr>
            <p:ph type="title"/>
          </p:nvPr>
        </p:nvSpPr>
        <p:spPr>
          <a:xfrm>
            <a:off x="457200" y="1094502"/>
            <a:ext cx="8229600" cy="689848"/>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_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_Agenda">
    <p:spTree>
      <p:nvGrpSpPr>
        <p:cNvPr id="1" name=""/>
        <p:cNvGrpSpPr/>
        <p:nvPr/>
      </p:nvGrpSpPr>
      <p:grpSpPr>
        <a:xfrm>
          <a:off x="0" y="0"/>
          <a:ext cx="0" cy="0"/>
          <a:chOff x="0" y="0"/>
          <a:chExt cx="0" cy="0"/>
        </a:xfrm>
      </p:grpSpPr>
      <p:sp>
        <p:nvSpPr>
          <p:cNvPr id="11" name="Title 1"/>
          <p:cNvSpPr>
            <a:spLocks noGrp="1"/>
          </p:cNvSpPr>
          <p:nvPr>
            <p:ph type="title"/>
          </p:nvPr>
        </p:nvSpPr>
        <p:spPr>
          <a:xfrm flipH="1">
            <a:off x="1231900" y="3366767"/>
            <a:ext cx="2425700" cy="430887"/>
          </a:xfrm>
          <a:prstGeom prst="rect">
            <a:avLst/>
          </a:prstGeom>
        </p:spPr>
        <p:txBody>
          <a:bodyPr wrap="square" lIns="0" tIns="0" rIns="0" bIns="0" anchor="ctr" anchorCtr="0">
            <a:spAutoFit/>
          </a:bodyPr>
          <a:lstStyle>
            <a:lvl1pPr algn="l" defTabSz="914400" rtl="0" eaLnBrk="1" latinLnBrk="0" hangingPunct="1">
              <a:lnSpc>
                <a:spcPct val="100000"/>
              </a:lnSpc>
              <a:spcBef>
                <a:spcPct val="0"/>
              </a:spcBef>
              <a:buNone/>
              <a:defRPr lang="en-US" sz="2800" b="0" kern="1200" cap="all" baseline="0" dirty="0">
                <a:solidFill>
                  <a:srgbClr val="0F4A77"/>
                </a:solidFill>
                <a:latin typeface="Arial Black" pitchFamily="34" charset="0"/>
                <a:ea typeface="+mj-ea"/>
                <a:cs typeface="Arial" pitchFamily="34" charset="0"/>
              </a:defRPr>
            </a:lvl1pPr>
          </a:lstStyle>
          <a:p>
            <a:endParaRPr lang="en-US" dirty="0"/>
          </a:p>
        </p:txBody>
      </p:sp>
      <p:sp>
        <p:nvSpPr>
          <p:cNvPr id="6" name="Right Arrow 5"/>
          <p:cNvSpPr/>
          <p:nvPr userDrawn="1"/>
        </p:nvSpPr>
        <p:spPr>
          <a:xfrm>
            <a:off x="3315688" y="2037574"/>
            <a:ext cx="637344" cy="2984598"/>
          </a:xfrm>
          <a:prstGeom prst="rightArrow">
            <a:avLst>
              <a:gd name="adj1" fmla="val 0"/>
              <a:gd name="adj2" fmla="val 0"/>
            </a:avLst>
          </a:prstGeom>
          <a:ln w="952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Content Placeholder 8"/>
          <p:cNvSpPr>
            <a:spLocks noGrp="1"/>
          </p:cNvSpPr>
          <p:nvPr>
            <p:ph sz="quarter" idx="11"/>
          </p:nvPr>
        </p:nvSpPr>
        <p:spPr>
          <a:xfrm>
            <a:off x="4121834" y="2037574"/>
            <a:ext cx="4564965" cy="2984598"/>
          </a:xfrm>
          <a:prstGeom prst="rect">
            <a:avLst/>
          </a:prstGeom>
        </p:spPr>
        <p:txBody>
          <a:bodyPr lIns="0" tIns="0" anchor="ctr" anchorCtr="0"/>
          <a:lstStyle>
            <a:lvl1pPr>
              <a:spcBef>
                <a:spcPts val="1800"/>
              </a:spcBef>
              <a:spcAft>
                <a:spcPts val="0"/>
              </a:spcAft>
              <a:buClr>
                <a:schemeClr val="tx2">
                  <a:lumMod val="50000"/>
                </a:schemeClr>
              </a:buClr>
              <a:defRPr sz="2000"/>
            </a:lvl1pPr>
            <a:lvl2pPr marL="461963" indent="-233363">
              <a:spcBef>
                <a:spcPts val="600"/>
              </a:spcBef>
              <a:spcAft>
                <a:spcPts val="0"/>
              </a:spcAft>
              <a:buClr>
                <a:schemeClr val="tx2">
                  <a:lumMod val="50000"/>
                </a:schemeClr>
              </a:buClr>
              <a:defRPr sz="1800"/>
            </a:lvl2pPr>
            <a:lvl3pPr marL="682625" indent="-220663">
              <a:spcBef>
                <a:spcPts val="600"/>
              </a:spcBef>
              <a:spcAft>
                <a:spcPts val="300"/>
              </a:spcAft>
              <a:buClr>
                <a:schemeClr val="tx2">
                  <a:lumMod val="50000"/>
                </a:schemeClr>
              </a:buClr>
              <a:defRPr sz="1600"/>
            </a:lvl3pPr>
            <a:lvl4pPr marL="914400" indent="-231775">
              <a:spcBef>
                <a:spcPts val="300"/>
              </a:spcBef>
              <a:spcAft>
                <a:spcPts val="0"/>
              </a:spcAft>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546540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_Title (Caps) and Content">
    <p:spTree>
      <p:nvGrpSpPr>
        <p:cNvPr id="1" name=""/>
        <p:cNvGrpSpPr/>
        <p:nvPr/>
      </p:nvGrpSpPr>
      <p:grpSpPr>
        <a:xfrm>
          <a:off x="0" y="0"/>
          <a:ext cx="0" cy="0"/>
          <a:chOff x="0" y="0"/>
          <a:chExt cx="0" cy="0"/>
        </a:xfrm>
      </p:grpSpPr>
      <p:sp>
        <p:nvSpPr>
          <p:cNvPr id="9" name="Content Placeholder 8"/>
          <p:cNvSpPr>
            <a:spLocks noGrp="1"/>
          </p:cNvSpPr>
          <p:nvPr>
            <p:ph sz="quarter" idx="11"/>
          </p:nvPr>
        </p:nvSpPr>
        <p:spPr>
          <a:xfrm>
            <a:off x="1231900" y="2465387"/>
            <a:ext cx="7454900" cy="3924301"/>
          </a:xfrm>
          <a:prstGeom prst="rect">
            <a:avLst/>
          </a:prstGeom>
        </p:spPr>
        <p:txBody>
          <a:bodyPr lIns="0" tIns="0"/>
          <a:lstStyle>
            <a:lvl1pPr>
              <a:spcBef>
                <a:spcPts val="1800"/>
              </a:spcBef>
              <a:spcAft>
                <a:spcPts val="0"/>
              </a:spcAft>
              <a:buClr>
                <a:schemeClr val="tx2">
                  <a:lumMod val="50000"/>
                </a:schemeClr>
              </a:buClr>
              <a:defRPr sz="2000"/>
            </a:lvl1pPr>
            <a:lvl2pPr>
              <a:spcBef>
                <a:spcPts val="600"/>
              </a:spcBef>
              <a:spcAft>
                <a:spcPts val="0"/>
              </a:spcAft>
              <a:buClr>
                <a:schemeClr val="tx2">
                  <a:lumMod val="50000"/>
                </a:schemeClr>
              </a:buClr>
              <a:defRPr sz="1800"/>
            </a:lvl2pPr>
            <a:lvl3pPr marL="682625" indent="-168275">
              <a:spcBef>
                <a:spcPts val="600"/>
              </a:spcBef>
              <a:spcAft>
                <a:spcPts val="300"/>
              </a:spcAft>
              <a:buClr>
                <a:schemeClr val="tx2">
                  <a:lumMod val="50000"/>
                </a:schemeClr>
              </a:buClr>
              <a:defRPr/>
            </a:lvl3pPr>
            <a:lvl4pPr marL="914400" indent="-231775">
              <a:spcBef>
                <a:spcPts val="300"/>
              </a:spcBef>
              <a:spcAft>
                <a:spcPts val="0"/>
              </a:spcAft>
              <a:defRPr/>
            </a:lvl4pPr>
            <a:lvl5pPr marL="1146175" indent="-231775">
              <a:spcBef>
                <a:spcPts val="300"/>
              </a:spcBef>
              <a:spcAft>
                <a:spcPts val="0"/>
              </a:spcAft>
              <a:buFont typeface="Arial" pitchFamily="34" charset="0"/>
              <a:buChar char="&gt;"/>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Title 6"/>
          <p:cNvSpPr>
            <a:spLocks noGrp="1"/>
          </p:cNvSpPr>
          <p:nvPr>
            <p:ph type="title"/>
          </p:nvPr>
        </p:nvSpPr>
        <p:spPr>
          <a:xfrm>
            <a:off x="1231900" y="1322388"/>
            <a:ext cx="7454900" cy="917575"/>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741368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_Title (Caps) and Column Content">
    <p:spTree>
      <p:nvGrpSpPr>
        <p:cNvPr id="1" name=""/>
        <p:cNvGrpSpPr/>
        <p:nvPr/>
      </p:nvGrpSpPr>
      <p:grpSpPr>
        <a:xfrm>
          <a:off x="0" y="0"/>
          <a:ext cx="0" cy="0"/>
          <a:chOff x="0" y="0"/>
          <a:chExt cx="0" cy="0"/>
        </a:xfrm>
      </p:grpSpPr>
      <p:sp>
        <p:nvSpPr>
          <p:cNvPr id="6" name="Title 6"/>
          <p:cNvSpPr>
            <a:spLocks noGrp="1"/>
          </p:cNvSpPr>
          <p:nvPr>
            <p:ph type="title"/>
          </p:nvPr>
        </p:nvSpPr>
        <p:spPr>
          <a:xfrm>
            <a:off x="1231900" y="1323975"/>
            <a:ext cx="7454900" cy="901603"/>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
        <p:nvSpPr>
          <p:cNvPr id="4" name="Content Placeholder 8"/>
          <p:cNvSpPr>
            <a:spLocks noGrp="1"/>
          </p:cNvSpPr>
          <p:nvPr>
            <p:ph sz="quarter" idx="11"/>
          </p:nvPr>
        </p:nvSpPr>
        <p:spPr>
          <a:xfrm>
            <a:off x="5022167" y="2465387"/>
            <a:ext cx="3411415" cy="3924301"/>
          </a:xfrm>
          <a:prstGeom prst="rect">
            <a:avLst/>
          </a:prstGeom>
        </p:spPr>
        <p:txBody>
          <a:bodyPr lIns="0" tIns="0"/>
          <a:lstStyle>
            <a:lvl1pPr>
              <a:spcBef>
                <a:spcPts val="1200"/>
              </a:spcBef>
              <a:spcAft>
                <a:spcPts val="0"/>
              </a:spcAft>
              <a:buClr>
                <a:schemeClr val="tx2">
                  <a:lumMod val="50000"/>
                </a:schemeClr>
              </a:buClr>
              <a:defRPr sz="2000"/>
            </a:lvl1pPr>
            <a:lvl2pPr marL="461963" indent="-233363">
              <a:spcBef>
                <a:spcPts val="600"/>
              </a:spcBef>
              <a:spcAft>
                <a:spcPts val="0"/>
              </a:spcAft>
              <a:buClr>
                <a:schemeClr val="tx2">
                  <a:lumMod val="50000"/>
                </a:schemeClr>
              </a:buClr>
              <a:defRPr sz="1800"/>
            </a:lvl2pPr>
            <a:lvl3pPr marL="682625" indent="-168275">
              <a:spcBef>
                <a:spcPts val="600"/>
              </a:spcBef>
              <a:spcAft>
                <a:spcPts val="300"/>
              </a:spcAft>
              <a:buClr>
                <a:schemeClr val="tx2">
                  <a:lumMod val="50000"/>
                </a:schemeClr>
              </a:buClr>
              <a:defRPr sz="1600"/>
            </a:lvl3pPr>
            <a:lvl4pPr marL="682625" indent="0">
              <a:spcBef>
                <a:spcPts val="300"/>
              </a:spcBef>
              <a:spcAft>
                <a:spcPts val="0"/>
              </a:spcAft>
              <a:buClr>
                <a:schemeClr val="tx2">
                  <a:lumMod val="50000"/>
                </a:schemeClr>
              </a:buClr>
              <a:buNone/>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Content Placeholder 8"/>
          <p:cNvSpPr>
            <a:spLocks noGrp="1"/>
          </p:cNvSpPr>
          <p:nvPr>
            <p:ph sz="quarter" idx="14"/>
          </p:nvPr>
        </p:nvSpPr>
        <p:spPr>
          <a:xfrm>
            <a:off x="1231900" y="2465387"/>
            <a:ext cx="3466709" cy="3924301"/>
          </a:xfrm>
          <a:prstGeom prst="rect">
            <a:avLst/>
          </a:prstGeom>
        </p:spPr>
        <p:txBody>
          <a:bodyPr lIns="0" tIns="0"/>
          <a:lstStyle>
            <a:lvl1pPr>
              <a:spcBef>
                <a:spcPts val="1200"/>
              </a:spcBef>
              <a:spcAft>
                <a:spcPts val="0"/>
              </a:spcAft>
              <a:buClr>
                <a:schemeClr val="tx2">
                  <a:lumMod val="50000"/>
                </a:schemeClr>
              </a:buClr>
              <a:defRPr sz="2000"/>
            </a:lvl1pPr>
            <a:lvl2pPr marL="461963" indent="-233363">
              <a:spcBef>
                <a:spcPts val="600"/>
              </a:spcBef>
              <a:spcAft>
                <a:spcPts val="0"/>
              </a:spcAft>
              <a:defRPr sz="1800"/>
            </a:lvl2pPr>
            <a:lvl3pPr marL="682625" indent="-168275">
              <a:spcBef>
                <a:spcPts val="600"/>
              </a:spcBef>
              <a:spcAft>
                <a:spcPts val="300"/>
              </a:spcAft>
              <a:buClr>
                <a:schemeClr val="tx2">
                  <a:lumMod val="50000"/>
                </a:schemeClr>
              </a:buClr>
              <a:defRPr sz="16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87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1.emf"/><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theme" Target="../theme/theme2.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 name="Rectangle 30"/>
          <p:cNvSpPr/>
          <p:nvPr/>
        </p:nvSpPr>
        <p:spPr>
          <a:xfrm>
            <a:off x="0" y="-1338"/>
            <a:ext cx="9144000" cy="774451"/>
          </a:xfrm>
          <a:prstGeom prst="rect">
            <a:avLst/>
          </a:prstGeom>
          <a:solidFill>
            <a:srgbClr val="D3E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7640096" y="499408"/>
            <a:ext cx="1143000" cy="215444"/>
          </a:xfrm>
          <a:prstGeom prst="rect">
            <a:avLst/>
          </a:prstGeom>
          <a:noFill/>
        </p:spPr>
        <p:txBody>
          <a:bodyPr wrap="square" rtlCol="0">
            <a:spAutoFit/>
          </a:bodyPr>
          <a:lstStyle/>
          <a:p>
            <a:pPr algn="r"/>
            <a:fld id="{19B0A550-43EE-42EC-A0D4-E615CC8B1D5A}" type="slidenum">
              <a:rPr lang="en-US" sz="800" smtClean="0">
                <a:latin typeface="Arial Narrow" pitchFamily="34" charset="0"/>
              </a:rPr>
              <a:pPr algn="r"/>
              <a:t>‹#›</a:t>
            </a:fld>
            <a:endParaRPr lang="en-US" sz="800" dirty="0">
              <a:latin typeface="Arial Narrow" pitchFamily="34" charset="0"/>
            </a:endParaRPr>
          </a:p>
        </p:txBody>
      </p:sp>
      <p:pic>
        <p:nvPicPr>
          <p:cNvPr id="3" name="Picture 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57200" y="312008"/>
            <a:ext cx="1846800" cy="35041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71" r:id="rId2"/>
    <p:sldLayoutId id="2147483704" r:id="rId3"/>
    <p:sldLayoutId id="2147483660" r:id="rId4"/>
    <p:sldLayoutId id="2147483650" r:id="rId5"/>
    <p:sldLayoutId id="2147483674" r:id="rId6"/>
    <p:sldLayoutId id="2147483698" r:id="rId7"/>
    <p:sldLayoutId id="2147483675" r:id="rId8"/>
    <p:sldLayoutId id="2147483696" r:id="rId9"/>
    <p:sldLayoutId id="2147483695" r:id="rId10"/>
    <p:sldLayoutId id="2147483697" r:id="rId11"/>
    <p:sldLayoutId id="2147483706" r:id="rId12"/>
    <p:sldLayoutId id="2147483707" r:id="rId13"/>
  </p:sldLayoutIdLst>
  <p:hf sldNum="0" hdr="0" ftr="0" dt="0"/>
  <p:txStyles>
    <p:titleStyle>
      <a:lvl1pPr algn="l" defTabSz="914400" rtl="0" eaLnBrk="1" latinLnBrk="0" hangingPunct="1">
        <a:spcBef>
          <a:spcPct val="0"/>
        </a:spcBef>
        <a:buNone/>
        <a:defRPr lang="en-US" sz="2800" b="1" kern="1200" dirty="0" smtClean="0">
          <a:solidFill>
            <a:srgbClr val="0F4A77"/>
          </a:solidFill>
          <a:latin typeface="+mj-lt"/>
          <a:ea typeface="+mj-ea"/>
          <a:cs typeface="Arial" pitchFamily="34" charset="0"/>
        </a:defRPr>
      </a:lvl1pPr>
    </p:titleStyle>
    <p:bodyStyle>
      <a:lvl1pPr marL="228600" indent="-228600" algn="l" defTabSz="914400" rtl="0" eaLnBrk="1" latinLnBrk="0" hangingPunct="1">
        <a:spcBef>
          <a:spcPct val="20000"/>
        </a:spcBef>
        <a:buClr>
          <a:srgbClr val="417191"/>
        </a:buClr>
        <a:buFont typeface="Arial" pitchFamily="34" charset="0"/>
        <a:buChar char="•"/>
        <a:defRPr sz="1800" kern="1200">
          <a:solidFill>
            <a:schemeClr val="tx1"/>
          </a:solidFill>
          <a:latin typeface="Arial" pitchFamily="34" charset="0"/>
          <a:ea typeface="+mn-ea"/>
          <a:cs typeface="Arial" pitchFamily="34" charset="0"/>
        </a:defRPr>
      </a:lvl1pPr>
      <a:lvl2pPr marL="51435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2pPr>
      <a:lvl3pPr marL="80010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3pPr>
      <a:lvl4pPr marL="114300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4pPr>
      <a:lvl5pPr marL="142875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p:nvSpPr>
        <p:spPr>
          <a:xfrm>
            <a:off x="7640096" y="499408"/>
            <a:ext cx="1143000" cy="215444"/>
          </a:xfrm>
          <a:prstGeom prst="rect">
            <a:avLst/>
          </a:prstGeom>
          <a:noFill/>
        </p:spPr>
        <p:txBody>
          <a:bodyPr wrap="square" rtlCol="0">
            <a:spAutoFit/>
          </a:bodyPr>
          <a:lstStyle/>
          <a:p>
            <a:pPr algn="r"/>
            <a:fld id="{19B0A550-43EE-42EC-A0D4-E615CC8B1D5A}" type="slidenum">
              <a:rPr lang="en-US" sz="800" smtClean="0">
                <a:latin typeface="Arial Narrow" pitchFamily="34" charset="0"/>
              </a:rPr>
              <a:pPr algn="r"/>
              <a:t>‹#›</a:t>
            </a:fld>
            <a:endParaRPr lang="en-US" sz="800" dirty="0">
              <a:latin typeface="Arial Narrow" pitchFamily="34" charset="0"/>
            </a:endParaRPr>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7200" y="312008"/>
            <a:ext cx="1846800" cy="350419"/>
          </a:xfrm>
          <a:prstGeom prst="rect">
            <a:avLst/>
          </a:prstGeom>
        </p:spPr>
      </p:pic>
    </p:spTree>
    <p:extLst>
      <p:ext uri="{BB962C8B-B14F-4D97-AF65-F5344CB8AC3E}">
        <p14:creationId xmlns:p14="http://schemas.microsoft.com/office/powerpoint/2010/main" val="853592925"/>
      </p:ext>
    </p:extLst>
  </p:cSld>
  <p:clrMap bg1="lt1" tx1="dk1" bg2="lt2" tx2="dk2" accent1="accent1" accent2="accent2" accent3="accent3" accent4="accent4" accent5="accent5" accent6="accent6" hlink="hlink" folHlink="folHlink"/>
  <p:sldLayoutIdLst>
    <p:sldLayoutId id="2147483681" r:id="rId1"/>
    <p:sldLayoutId id="2147483692" r:id="rId2"/>
    <p:sldLayoutId id="2147483693" r:id="rId3"/>
    <p:sldLayoutId id="2147483694" r:id="rId4"/>
    <p:sldLayoutId id="2147483691"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bcbs.com/employers/"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hyperlink" Target="http://www.geobluetravelinsurance.com/" TargetMode="External"/><Relationship Id="rId4" Type="http://schemas.openxmlformats.org/officeDocument/2006/relationships/hyperlink" Target="https://www.geobluestudents.com/" TargetMode="Externa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0.jpeg"/><Relationship Id="rId3" Type="http://schemas.openxmlformats.org/officeDocument/2006/relationships/notesSlide" Target="../notesSlides/notesSlide11.xml"/><Relationship Id="rId7" Type="http://schemas.openxmlformats.org/officeDocument/2006/relationships/image" Target="../media/image7.png"/><Relationship Id="rId12" Type="http://schemas.openxmlformats.org/officeDocument/2006/relationships/hyperlink" Target="http://www.google.com/url?q=http://www.sanjuancollege.edu/pages/3991.asp&amp;sa=U&amp;ei=FLs9U5iiAsXuyQHNy4GwDA&amp;ved=0CEQQ9QEwCw&amp;usg=AFQjCNFO1TFfCHmGu7xytnxc1TM8tbeSJg" TargetMode="External"/><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9.jpeg"/><Relationship Id="rId5" Type="http://schemas.openxmlformats.org/officeDocument/2006/relationships/image" Target="../media/image6.png"/><Relationship Id="rId10" Type="http://schemas.openxmlformats.org/officeDocument/2006/relationships/hyperlink" Target="http://www.bcbs.com/" TargetMode="External"/><Relationship Id="rId4" Type="http://schemas.openxmlformats.org/officeDocument/2006/relationships/oleObject" Target="../embeddings/oleObject1.bin"/><Relationship Id="rId9" Type="http://schemas.openxmlformats.org/officeDocument/2006/relationships/image" Target="../media/image8.png"/><Relationship Id="rId1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9.jpeg"/><Relationship Id="rId5" Type="http://schemas.openxmlformats.org/officeDocument/2006/relationships/image" Target="../media/image16.jpe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hyperlink" Target="http://images.google.com/imgres?imgurl=http://bp3.blogger.com/_BWASXVKS228/RxVHbrZe0CI/AAAAAAAAAA0/EprHyFmBwIg/s320/23+cents.jpg&amp;imgrefurl=http://palandromeofbolton.blogspot.com/2007/10/i-just-made-23-cents.html&amp;h=266&amp;w=315&amp;sz=18&amp;hl=en&amp;start=9&amp;usg=__TM3A49zfliYROFeW7hNWhF-LLmM=&amp;tbnid=yE2SorFSEk348M:&amp;tbnh=99&amp;tbnw=117&amp;prev=/images?q=cents&amp;gbv=2&amp;hl=en" TargetMode="External"/><Relationship Id="rId13"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3.jpeg"/><Relationship Id="rId12" Type="http://schemas.openxmlformats.org/officeDocument/2006/relationships/hyperlink" Target="http://www1.istockphoto.com/file_thumbview_approve/5791442/2/istockphoto_5791442-dollar-sign-in-gold.jpg"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hyperlink" Target="http://images.google.com/imgres?imgurl=http://images.businessweek.com/ss/06/07/money/image/2005_nickel.jpg&amp;imgrefurl=http://images.businessweek.com/ss/06/07/money/source/3.htm&amp;h=440&amp;w=440&amp;sz=30&amp;hl=en&amp;start=1&amp;usg=___sEv9Ib8ZgZoERYwvOg7YZPOwQE=&amp;tbnid=C9Da1pvbNi998M:&amp;tbnh=127&amp;tbnw=127&amp;prev=/images?q=nickel&amp;gbv=2&amp;hl=en" TargetMode="External"/><Relationship Id="rId11" Type="http://schemas.openxmlformats.org/officeDocument/2006/relationships/image" Target="../media/image25.jpeg"/><Relationship Id="rId5" Type="http://schemas.openxmlformats.org/officeDocument/2006/relationships/image" Target="../media/image22.jpeg"/><Relationship Id="rId10" Type="http://schemas.openxmlformats.org/officeDocument/2006/relationships/hyperlink" Target="http://www.decodeunicode.org/en/u+0025/data/glyph/196x196/0025.gif" TargetMode="External"/><Relationship Id="rId4" Type="http://schemas.openxmlformats.org/officeDocument/2006/relationships/hyperlink" Target="http://www.freefoto.com/images/04/28/04_28_48---US-Dollar-Bills_web.jpg" TargetMode="External"/><Relationship Id="rId9" Type="http://schemas.openxmlformats.org/officeDocument/2006/relationships/image" Target="../media/image24.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bcbsa.legalebook.com/"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hyperlink" Target="http://provider.bcbs.com/" TargetMode="External"/><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bcbs.com/" TargetMode="External"/><Relationship Id="rId5" Type="http://schemas.openxmlformats.org/officeDocument/2006/relationships/hyperlink" Target="http://bluewebportal.bcbs.com/brands/communication/marketing-communication-toolkits/sales-support-toolkit/resources#High-Performance-Healthcare" TargetMode="External"/><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8" Type="http://schemas.openxmlformats.org/officeDocument/2006/relationships/hyperlink" Target="http://bluewebportal.bcbs.com/programs/blue-distinction/total-care" TargetMode="External"/><Relationship Id="rId3" Type="http://schemas.openxmlformats.org/officeDocument/2006/relationships/hyperlink" Target="https://blueweb.bcbs.com/login/login.asp?TYPE=100663297&amp;REALMOID=06-dc67f290-922e-4e85-aab0-f3525e947201&amp;GUID=&amp;SMAUTHREASON=0&amp;METHOD=GET&amp;SMAGENTNAME=smmdcpwebblw02lv&amp;TARGET=$SM$http://bluewebportal.bcbs.com/c" TargetMode="External"/><Relationship Id="rId7" Type="http://schemas.openxmlformats.org/officeDocument/2006/relationships/hyperlink" Target="http://bluewebportal.bcbs.com/programs/bcbs-axis" TargetMode="External"/><Relationship Id="rId2" Type="http://schemas.openxmlformats.org/officeDocument/2006/relationships/notesSlide" Target="../notesSlides/notesSlide34.xml"/><Relationship Id="rId1" Type="http://schemas.openxmlformats.org/officeDocument/2006/relationships/slideLayout" Target="../slideLayouts/slideLayout12.xml"/><Relationship Id="rId6" Type="http://schemas.openxmlformats.org/officeDocument/2006/relationships/hyperlink" Target="http://provider.bcbs.com/" TargetMode="External"/><Relationship Id="rId5" Type="http://schemas.openxmlformats.org/officeDocument/2006/relationships/hyperlink" Target="http://bluewebportal.bcbs.com/programs/bluecard/bluecard-exchanges/-/asset_publisher/LUY7y5vvdANV/content/bluecard-for-exchanges" TargetMode="External"/><Relationship Id="rId10" Type="http://schemas.openxmlformats.org/officeDocument/2006/relationships/hyperlink" Target="http://bluewebportal.bcbs.com/brands/communication/marketing-communication-toolkits/sales-support-toolkit/" TargetMode="External"/><Relationship Id="rId4" Type="http://schemas.openxmlformats.org/officeDocument/2006/relationships/hyperlink" Target="http://bluewebportal.bcbs.com/programs/bluecard/tools-and-references/-/asset_publisher/n8qQcPAtC7eT/content/inter-plan-programs-manual" TargetMode="External"/><Relationship Id="rId9" Type="http://schemas.openxmlformats.org/officeDocument/2006/relationships/hyperlink" Target="http://bluewebportal.bcbs.com/programs/blue-distinction/specialty-care/facility-performance-reports/-/asset_publisher/v0hk73JwteY6/content/blue-distinction-specialty-care-facility-performance-report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73"/>
          <p:cNvSpPr>
            <a:spLocks noGrp="1"/>
          </p:cNvSpPr>
          <p:nvPr>
            <p:ph type="ctrTitle"/>
          </p:nvPr>
        </p:nvSpPr>
        <p:spPr>
          <a:xfrm>
            <a:off x="2453210" y="769072"/>
            <a:ext cx="6690790" cy="1470892"/>
          </a:xfrm>
        </p:spPr>
        <p:txBody>
          <a:bodyPr>
            <a:noAutofit/>
          </a:bodyPr>
          <a:lstStyle/>
          <a:p>
            <a:pPr lvl="0"/>
            <a:r>
              <a:rPr lang="en-US" sz="3600" smtClean="0"/>
              <a:t>Inter-Plan Programs-Sales</a:t>
            </a:r>
            <a:r>
              <a:rPr lang="en-US" sz="3600" dirty="0" smtClean="0"/>
              <a:t>, Marketing &amp; National Accounts</a:t>
            </a:r>
            <a:endParaRPr lang="en-US" sz="3600" dirty="0"/>
          </a:p>
        </p:txBody>
      </p:sp>
      <p:sp>
        <p:nvSpPr>
          <p:cNvPr id="83971" name="Rectangle 3"/>
          <p:cNvSpPr>
            <a:spLocks noGrp="1" noChangeArrowheads="1"/>
          </p:cNvSpPr>
          <p:nvPr>
            <p:ph type="subTitle" idx="1"/>
          </p:nvPr>
        </p:nvSpPr>
        <p:spPr/>
        <p:txBody>
          <a:bodyPr/>
          <a:lstStyle/>
          <a:p>
            <a:r>
              <a:rPr lang="en-US" dirty="0" smtClean="0"/>
              <a:t>Lesson 8</a:t>
            </a:r>
          </a:p>
        </p:txBody>
      </p:sp>
      <p:sp>
        <p:nvSpPr>
          <p:cNvPr id="9" name="Text Placeholder 8"/>
          <p:cNvSpPr>
            <a:spLocks noGrp="1"/>
          </p:cNvSpPr>
          <p:nvPr>
            <p:ph type="body" sz="quarter" idx="10"/>
          </p:nvPr>
        </p:nvSpPr>
        <p:spPr/>
        <p:txBody>
          <a:bodyPr/>
          <a:lstStyle/>
          <a:p>
            <a:r>
              <a:rPr lang="en-US" dirty="0" smtClean="0"/>
              <a:t>Inter-Plan Programs Training Modules</a:t>
            </a:r>
            <a:endParaRPr lang="en-US" dirty="0"/>
          </a:p>
        </p:txBody>
      </p:sp>
      <p:sp>
        <p:nvSpPr>
          <p:cNvPr id="10" name="Text Placeholder 9"/>
          <p:cNvSpPr>
            <a:spLocks noGrp="1"/>
          </p:cNvSpPr>
          <p:nvPr>
            <p:ph type="body" sz="quarter" idx="11"/>
          </p:nvPr>
        </p:nvSpPr>
        <p:spPr/>
        <p:txBody>
          <a:bodyPr/>
          <a:lstStyle/>
          <a:p>
            <a:r>
              <a:rPr lang="en-US" dirty="0" smtClean="0"/>
              <a:t>Confidential-For Plan Use Only</a:t>
            </a:r>
            <a:endParaRPr lang="en-US" dirty="0"/>
          </a:p>
        </p:txBody>
      </p:sp>
    </p:spTree>
    <p:extLst>
      <p:ext uri="{BB962C8B-B14F-4D97-AF65-F5344CB8AC3E}">
        <p14:creationId xmlns:p14="http://schemas.microsoft.com/office/powerpoint/2010/main" val="839093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481279" y="5291283"/>
            <a:ext cx="7937500" cy="1028595"/>
          </a:xfrm>
          <a:prstGeom prst="roundRect">
            <a:avLst/>
          </a:prstGeom>
          <a:solidFill>
            <a:schemeClr val="tx2"/>
          </a:solidFill>
          <a:ln w="9525">
            <a:noFill/>
            <a:miter lim="800000"/>
            <a:headEnd/>
            <a:tailEnd/>
          </a:ln>
        </p:spPr>
        <p:txBody>
          <a:bodyPr lIns="182880" tIns="0"/>
          <a:lstStyle/>
          <a:p>
            <a:pPr marL="229782" indent="-229782">
              <a:lnSpc>
                <a:spcPct val="105000"/>
              </a:lnSpc>
              <a:spcBef>
                <a:spcPct val="125000"/>
              </a:spcBef>
              <a:buClr>
                <a:srgbClr val="417191"/>
              </a:buClr>
              <a:buSzPct val="100000"/>
              <a:buFontTx/>
              <a:buChar char="•"/>
            </a:pPr>
            <a:r>
              <a:rPr lang="en-US" dirty="0"/>
              <a:t>The plans offer rich benefits including medical evacuation, hospitalization, chronic care and maternity </a:t>
            </a:r>
            <a:r>
              <a:rPr lang="en-US" dirty="0" smtClean="0"/>
              <a:t>care </a:t>
            </a:r>
            <a:r>
              <a:rPr lang="en-US" dirty="0"/>
              <a:t>and an optional full featured Wellness Program.</a:t>
            </a:r>
          </a:p>
        </p:txBody>
      </p:sp>
      <p:sp>
        <p:nvSpPr>
          <p:cNvPr id="2" name="Rounded Rectangle 1"/>
          <p:cNvSpPr/>
          <p:nvPr/>
        </p:nvSpPr>
        <p:spPr>
          <a:xfrm>
            <a:off x="484355" y="3991058"/>
            <a:ext cx="7937500" cy="1021278"/>
          </a:xfrm>
          <a:prstGeom prst="roundRect">
            <a:avLst/>
          </a:prstGeom>
          <a:solidFill>
            <a:schemeClr val="tx2"/>
          </a:solidFill>
          <a:ln w="9525">
            <a:noFill/>
            <a:miter lim="800000"/>
            <a:headEnd/>
            <a:tailEnd/>
          </a:ln>
        </p:spPr>
        <p:txBody>
          <a:bodyPr lIns="182880" tIns="0"/>
          <a:lstStyle/>
          <a:p>
            <a:pPr marL="231775" lvl="0" indent="-231775">
              <a:lnSpc>
                <a:spcPct val="105000"/>
              </a:lnSpc>
              <a:spcBef>
                <a:spcPct val="125000"/>
              </a:spcBef>
              <a:buClr>
                <a:srgbClr val="417191"/>
              </a:buClr>
              <a:buSzPct val="100000"/>
              <a:buFontTx/>
              <a:buChar char="•"/>
            </a:pPr>
            <a:r>
              <a:rPr lang="en-US" dirty="0" smtClean="0"/>
              <a:t>Fully </a:t>
            </a:r>
            <a:r>
              <a:rPr lang="en-US" dirty="0"/>
              <a:t>insured </a:t>
            </a:r>
            <a:r>
              <a:rPr lang="en-US" dirty="0" smtClean="0"/>
              <a:t>products </a:t>
            </a:r>
            <a:r>
              <a:rPr lang="en-US" dirty="0"/>
              <a:t>available for individuals and groups of two or more going abroad on short or long term </a:t>
            </a:r>
            <a:r>
              <a:rPr lang="en-US" dirty="0" smtClean="0"/>
              <a:t>assignment</a:t>
            </a:r>
            <a:r>
              <a:rPr lang="en-US" b="1" dirty="0" smtClean="0"/>
              <a:t>. </a:t>
            </a:r>
            <a:endParaRPr lang="en-US" dirty="0">
              <a:latin typeface="Arial" pitchFamily="34" charset="0"/>
              <a:cs typeface="Arial" pitchFamily="34" charset="0"/>
            </a:endParaRPr>
          </a:p>
        </p:txBody>
      </p:sp>
      <p:sp>
        <p:nvSpPr>
          <p:cNvPr id="20" name="Rectangle 3"/>
          <p:cNvSpPr>
            <a:spLocks noChangeArrowheads="1"/>
          </p:cNvSpPr>
          <p:nvPr/>
        </p:nvSpPr>
        <p:spPr bwMode="auto">
          <a:xfrm>
            <a:off x="992820" y="3863650"/>
            <a:ext cx="7663185"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endParaRPr lang="en-US" dirty="0" smtClean="0">
              <a:latin typeface="Arial" pitchFamily="34" charset="0"/>
              <a:cs typeface="Arial" pitchFamily="34" charset="0"/>
            </a:endParaRPr>
          </a:p>
        </p:txBody>
      </p:sp>
      <p:sp>
        <p:nvSpPr>
          <p:cNvPr id="21" name="Title 20"/>
          <p:cNvSpPr>
            <a:spLocks noGrp="1"/>
          </p:cNvSpPr>
          <p:nvPr>
            <p:ph type="title"/>
          </p:nvPr>
        </p:nvSpPr>
        <p:spPr>
          <a:xfrm>
            <a:off x="437184" y="804001"/>
            <a:ext cx="8229600" cy="681182"/>
          </a:xfrm>
        </p:spPr>
        <p:txBody>
          <a:bodyPr/>
          <a:lstStyle/>
          <a:p>
            <a:r>
              <a:rPr lang="en-US" sz="2400" dirty="0">
                <a:solidFill>
                  <a:schemeClr val="accent1">
                    <a:lumMod val="50000"/>
                  </a:schemeClr>
                </a:solidFill>
              </a:rPr>
              <a:t>The BlueCard</a:t>
            </a:r>
            <a:r>
              <a:rPr lang="en-US" sz="2400" baseline="30000" dirty="0">
                <a:solidFill>
                  <a:schemeClr val="accent1">
                    <a:lumMod val="50000"/>
                  </a:schemeClr>
                </a:solidFill>
                <a:latin typeface="Arial" pitchFamily="34" charset="0"/>
              </a:rPr>
              <a:t>®</a:t>
            </a:r>
            <a:r>
              <a:rPr lang="en-US" sz="2400" dirty="0">
                <a:solidFill>
                  <a:schemeClr val="accent1">
                    <a:lumMod val="50000"/>
                  </a:schemeClr>
                </a:solidFill>
              </a:rPr>
              <a:t> </a:t>
            </a:r>
            <a:r>
              <a:rPr lang="en-US" sz="2400" dirty="0" smtClean="0">
                <a:solidFill>
                  <a:schemeClr val="accent1">
                    <a:lumMod val="50000"/>
                  </a:schemeClr>
                </a:solidFill>
              </a:rPr>
              <a:t>Program </a:t>
            </a:r>
            <a:br>
              <a:rPr lang="en-US" sz="2400" dirty="0" smtClean="0">
                <a:solidFill>
                  <a:schemeClr val="accent1">
                    <a:lumMod val="50000"/>
                  </a:schemeClr>
                </a:solidFill>
              </a:rPr>
            </a:br>
            <a:r>
              <a:rPr lang="en-US" sz="1800" b="0" i="1" dirty="0" smtClean="0">
                <a:solidFill>
                  <a:schemeClr val="accent1">
                    <a:lumMod val="50000"/>
                  </a:schemeClr>
                </a:solidFill>
              </a:rPr>
              <a:t>International Products that BlueCard Supports - </a:t>
            </a:r>
            <a:r>
              <a:rPr lang="en-US" sz="1800" b="0" i="1" dirty="0" err="1">
                <a:solidFill>
                  <a:schemeClr val="accent1">
                    <a:lumMod val="50000"/>
                  </a:schemeClr>
                </a:solidFill>
              </a:rPr>
              <a:t>GeoBlue</a:t>
            </a:r>
            <a:r>
              <a:rPr lang="en-US" sz="1800" b="0" i="1" dirty="0">
                <a:solidFill>
                  <a:schemeClr val="accent1">
                    <a:lumMod val="50000"/>
                  </a:schemeClr>
                </a:solidFill>
              </a:rPr>
              <a:t>  </a:t>
            </a:r>
            <a:r>
              <a:rPr lang="en-US" sz="1800" b="0" i="1" dirty="0" smtClean="0">
                <a:solidFill>
                  <a:schemeClr val="accent1">
                    <a:lumMod val="50000"/>
                  </a:schemeClr>
                </a:solidFill>
              </a:rPr>
              <a:t/>
            </a:r>
            <a:br>
              <a:rPr lang="en-US" sz="1800" b="0" i="1" dirty="0" smtClean="0">
                <a:solidFill>
                  <a:schemeClr val="accent1">
                    <a:lumMod val="50000"/>
                  </a:schemeClr>
                </a:solidFill>
              </a:rPr>
            </a:br>
            <a:endParaRPr lang="en-US" sz="1800" dirty="0">
              <a:solidFill>
                <a:schemeClr val="accent1">
                  <a:lumMod val="50000"/>
                </a:schemeClr>
              </a:solidFill>
            </a:endParaRPr>
          </a:p>
        </p:txBody>
      </p:sp>
      <p:sp>
        <p:nvSpPr>
          <p:cNvPr id="5" name="TextBox 4"/>
          <p:cNvSpPr txBox="1"/>
          <p:nvPr/>
        </p:nvSpPr>
        <p:spPr>
          <a:xfrm>
            <a:off x="478204" y="1783764"/>
            <a:ext cx="7940575" cy="2054409"/>
          </a:xfrm>
          <a:prstGeom prst="rect">
            <a:avLst/>
          </a:prstGeom>
          <a:noFill/>
        </p:spPr>
        <p:txBody>
          <a:bodyPr wrap="square" lIns="0" tIns="0" rtlCol="0">
            <a:spAutoFit/>
          </a:bodyPr>
          <a:lstStyle/>
          <a:p>
            <a:pPr eaLnBrk="0" hangingPunct="0">
              <a:lnSpc>
                <a:spcPct val="95000"/>
              </a:lnSpc>
              <a:spcBef>
                <a:spcPct val="60000"/>
              </a:spcBef>
              <a:buClr>
                <a:srgbClr val="0091CA"/>
              </a:buClr>
              <a:buSzPct val="100000"/>
              <a:buFont typeface="ヒラギノ角ゴ Pro W3"/>
              <a:buNone/>
            </a:pPr>
            <a:r>
              <a:rPr lang="en-US" dirty="0" err="1"/>
              <a:t>GeoBlue</a:t>
            </a:r>
            <a:r>
              <a:rPr lang="en-US" dirty="0"/>
              <a:t> offers international </a:t>
            </a:r>
            <a:r>
              <a:rPr lang="en-US" dirty="0" smtClean="0"/>
              <a:t>products including </a:t>
            </a:r>
            <a:r>
              <a:rPr lang="en-US" dirty="0" smtClean="0">
                <a:hlinkClick r:id="rId3" tooltip="Employers"/>
              </a:rPr>
              <a:t>employer </a:t>
            </a:r>
            <a:r>
              <a:rPr lang="en-US" dirty="0">
                <a:hlinkClick r:id="rId3" tooltip="Employers"/>
              </a:rPr>
              <a:t>group</a:t>
            </a:r>
            <a:r>
              <a:rPr lang="en-US" dirty="0"/>
              <a:t>, </a:t>
            </a:r>
            <a:r>
              <a:rPr lang="en-US" dirty="0">
                <a:hlinkClick r:id="rId4"/>
              </a:rPr>
              <a:t>study abroad</a:t>
            </a:r>
            <a:r>
              <a:rPr lang="en-US" dirty="0"/>
              <a:t> and </a:t>
            </a:r>
            <a:r>
              <a:rPr lang="en-US" dirty="0">
                <a:hlinkClick r:id="rId5"/>
              </a:rPr>
              <a:t>individual health insurance</a:t>
            </a:r>
            <a:r>
              <a:rPr lang="en-US" dirty="0"/>
              <a:t> through participating Blue Cross and/or Blue Shield companies. </a:t>
            </a:r>
            <a:r>
              <a:rPr lang="en-US" dirty="0" smtClean="0"/>
              <a:t>The </a:t>
            </a:r>
            <a:r>
              <a:rPr lang="en-US" dirty="0"/>
              <a:t>employer group products are distributed under the Blue Cross Blue Shield Global brand. </a:t>
            </a:r>
            <a:endParaRPr lang="en-US" dirty="0" smtClean="0"/>
          </a:p>
          <a:p>
            <a:pPr eaLnBrk="0" hangingPunct="0">
              <a:lnSpc>
                <a:spcPct val="95000"/>
              </a:lnSpc>
              <a:spcBef>
                <a:spcPct val="60000"/>
              </a:spcBef>
              <a:buClr>
                <a:srgbClr val="0091CA"/>
              </a:buClr>
              <a:buSzPct val="100000"/>
              <a:buFont typeface="ヒラギノ角ゴ Pro W3"/>
              <a:buNone/>
            </a:pPr>
            <a:r>
              <a:rPr lang="en-US" dirty="0" smtClean="0"/>
              <a:t>All </a:t>
            </a:r>
            <a:r>
              <a:rPr lang="en-US" dirty="0" err="1"/>
              <a:t>GeoBlue</a:t>
            </a:r>
            <a:r>
              <a:rPr lang="en-US" dirty="0"/>
              <a:t> products provide unsurpassed service and mobile technology to help expats, students, travelers and their families access trusted doctors and hospitals all around the globe.</a:t>
            </a:r>
          </a:p>
        </p:txBody>
      </p:sp>
    </p:spTree>
    <p:extLst>
      <p:ext uri="{BB962C8B-B14F-4D97-AF65-F5344CB8AC3E}">
        <p14:creationId xmlns:p14="http://schemas.microsoft.com/office/powerpoint/2010/main" val="309361903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 name="Rectangle 97"/>
          <p:cNvSpPr>
            <a:spLocks noGrp="1" noChangeArrowheads="1"/>
          </p:cNvSpPr>
          <p:nvPr>
            <p:ph type="title"/>
          </p:nvPr>
        </p:nvSpPr>
        <p:spPr>
          <a:xfrm>
            <a:off x="446134" y="815924"/>
            <a:ext cx="8591186" cy="476696"/>
          </a:xfrm>
        </p:spPr>
        <p:txBody>
          <a:bodyPr/>
          <a:lstStyle/>
          <a:p>
            <a:r>
              <a:rPr lang="en-US" sz="2400" dirty="0">
                <a:solidFill>
                  <a:schemeClr val="accent1">
                    <a:lumMod val="50000"/>
                  </a:schemeClr>
                </a:solidFill>
              </a:rPr>
              <a:t>The BlueCard</a:t>
            </a:r>
            <a:r>
              <a:rPr lang="en-US" sz="2400" baseline="30000" dirty="0">
                <a:solidFill>
                  <a:schemeClr val="accent1">
                    <a:lumMod val="50000"/>
                  </a:schemeClr>
                </a:solidFill>
                <a:latin typeface="Arial" pitchFamily="34" charset="0"/>
              </a:rPr>
              <a:t>®</a:t>
            </a:r>
            <a:r>
              <a:rPr lang="en-US" sz="2400" dirty="0">
                <a:solidFill>
                  <a:schemeClr val="accent1">
                    <a:lumMod val="50000"/>
                  </a:schemeClr>
                </a:solidFill>
              </a:rPr>
              <a:t> </a:t>
            </a:r>
            <a:r>
              <a:rPr lang="en-US" sz="2400" dirty="0" smtClean="0">
                <a:solidFill>
                  <a:schemeClr val="accent1">
                    <a:lumMod val="50000"/>
                  </a:schemeClr>
                </a:solidFill>
              </a:rPr>
              <a:t>Program </a:t>
            </a:r>
            <a:br>
              <a:rPr lang="en-US" sz="2400" dirty="0" smtClean="0">
                <a:solidFill>
                  <a:schemeClr val="accent1">
                    <a:lumMod val="50000"/>
                  </a:schemeClr>
                </a:solidFill>
              </a:rPr>
            </a:br>
            <a:r>
              <a:rPr lang="en-US" sz="1800" i="1" dirty="0">
                <a:solidFill>
                  <a:schemeClr val="accent1">
                    <a:lumMod val="50000"/>
                  </a:schemeClr>
                </a:solidFill>
              </a:rPr>
              <a:t>H</a:t>
            </a:r>
            <a:r>
              <a:rPr lang="en-US" sz="1800" i="1" dirty="0" smtClean="0"/>
              <a:t>ow the BlueCard Program Works</a:t>
            </a:r>
            <a:r>
              <a:rPr lang="en-US" sz="1800" i="1" dirty="0" smtClean="0">
                <a:effectLst/>
              </a:rPr>
              <a:t/>
            </a:r>
            <a:br>
              <a:rPr lang="en-US" sz="1800" i="1" dirty="0" smtClean="0">
                <a:effectLst/>
              </a:rPr>
            </a:br>
            <a:endParaRPr lang="en-US" sz="1800" b="0" i="1" strike="sngStrike" dirty="0" smtClean="0">
              <a:effectLst/>
            </a:endParaRPr>
          </a:p>
        </p:txBody>
      </p:sp>
      <p:sp>
        <p:nvSpPr>
          <p:cNvPr id="1031" name="Rectangle 4"/>
          <p:cNvSpPr>
            <a:spLocks noChangeArrowheads="1"/>
          </p:cNvSpPr>
          <p:nvPr/>
        </p:nvSpPr>
        <p:spPr bwMode="auto">
          <a:xfrm>
            <a:off x="6194425" y="2614612"/>
            <a:ext cx="3025775" cy="1042988"/>
          </a:xfrm>
          <a:prstGeom prst="rect">
            <a:avLst/>
          </a:prstGeom>
          <a:noFill/>
          <a:ln w="12700">
            <a:noFill/>
            <a:miter lim="800000"/>
            <a:headEnd/>
            <a:tailEnd/>
          </a:ln>
        </p:spPr>
        <p:txBody>
          <a:bodyPr wrap="none" anchor="ctr"/>
          <a:lstStyle/>
          <a:p>
            <a:endParaRPr lang="en-US" sz="1800" b="0" i="0" dirty="0">
              <a:ea typeface="ヒラギノ角ゴ Pro W3"/>
              <a:cs typeface="ヒラギノ角ゴ Pro W3"/>
            </a:endParaRPr>
          </a:p>
        </p:txBody>
      </p:sp>
      <p:sp>
        <p:nvSpPr>
          <p:cNvPr id="1032" name="Rectangle 5"/>
          <p:cNvSpPr>
            <a:spLocks noChangeArrowheads="1"/>
          </p:cNvSpPr>
          <p:nvPr/>
        </p:nvSpPr>
        <p:spPr bwMode="auto">
          <a:xfrm>
            <a:off x="2347913" y="5938838"/>
            <a:ext cx="3338512" cy="461962"/>
          </a:xfrm>
          <a:prstGeom prst="rect">
            <a:avLst/>
          </a:prstGeom>
          <a:noFill/>
          <a:ln w="12700">
            <a:noFill/>
            <a:miter lim="800000"/>
            <a:headEnd/>
            <a:tailEnd/>
          </a:ln>
        </p:spPr>
        <p:txBody>
          <a:bodyPr wrap="none" anchor="ctr"/>
          <a:lstStyle/>
          <a:p>
            <a:endParaRPr lang="en-US" sz="1800" b="0" i="0" dirty="0">
              <a:ea typeface="ヒラギノ角ゴ Pro W3"/>
              <a:cs typeface="ヒラギノ角ゴ Pro W3"/>
            </a:endParaRPr>
          </a:p>
        </p:txBody>
      </p:sp>
      <p:sp>
        <p:nvSpPr>
          <p:cNvPr id="1183" name="Rectangle 75"/>
          <p:cNvSpPr>
            <a:spLocks noChangeArrowheads="1"/>
          </p:cNvSpPr>
          <p:nvPr/>
        </p:nvSpPr>
        <p:spPr bwMode="auto">
          <a:xfrm>
            <a:off x="6341689" y="2846938"/>
            <a:ext cx="2259386" cy="889987"/>
          </a:xfrm>
          <a:prstGeom prst="rect">
            <a:avLst/>
          </a:prstGeom>
          <a:noFill/>
          <a:ln w="12700">
            <a:noFill/>
            <a:miter lim="800000"/>
            <a:headEnd/>
            <a:tailEnd/>
          </a:ln>
        </p:spPr>
        <p:txBody>
          <a:bodyPr wrap="square" lIns="90488" tIns="44450" rIns="90488" bIns="44450">
            <a:spAutoFit/>
          </a:bodyPr>
          <a:lstStyle/>
          <a:p>
            <a:pPr eaLnBrk="0" hangingPunct="0"/>
            <a:r>
              <a:rPr lang="en-US" sz="1200" b="0" i="0" dirty="0" smtClean="0">
                <a:solidFill>
                  <a:schemeClr val="accent2"/>
                </a:solidFill>
                <a:latin typeface="Arial" pitchFamily="34" charset="0"/>
                <a:ea typeface="ヒラギノ角ゴ Pro W3"/>
                <a:cs typeface="Arial" pitchFamily="34" charset="0"/>
              </a:rPr>
              <a:t>BCBST member </a:t>
            </a:r>
            <a:r>
              <a:rPr lang="en-US" sz="1200" b="0" i="0" dirty="0">
                <a:solidFill>
                  <a:schemeClr val="accent2"/>
                </a:solidFill>
                <a:latin typeface="Arial" pitchFamily="34" charset="0"/>
                <a:ea typeface="ヒラギノ角ゴ Pro W3"/>
                <a:cs typeface="Arial" pitchFamily="34" charset="0"/>
              </a:rPr>
              <a:t>receives </a:t>
            </a:r>
            <a:r>
              <a:rPr lang="en-US" sz="1200" b="0" i="0" dirty="0" smtClean="0">
                <a:solidFill>
                  <a:schemeClr val="accent2"/>
                </a:solidFill>
                <a:latin typeface="Arial" pitchFamily="34" charset="0"/>
                <a:ea typeface="ヒラギノ角ゴ Pro W3"/>
                <a:cs typeface="Arial" pitchFamily="34" charset="0"/>
              </a:rPr>
              <a:t>services from Illinois PPO provider.</a:t>
            </a:r>
            <a:endParaRPr lang="en-US" sz="1200" b="0" i="0" dirty="0">
              <a:solidFill>
                <a:schemeClr val="accent2"/>
              </a:solidFill>
              <a:latin typeface="Arial" pitchFamily="34" charset="0"/>
              <a:ea typeface="ヒラギノ角ゴ Pro W3"/>
              <a:cs typeface="Arial" pitchFamily="34" charset="0"/>
            </a:endParaRPr>
          </a:p>
          <a:p>
            <a:pPr eaLnBrk="0" hangingPunct="0"/>
            <a:endParaRPr lang="en-US" sz="1600" b="0" i="0" dirty="0">
              <a:solidFill>
                <a:schemeClr val="accent2"/>
              </a:solidFill>
              <a:latin typeface="Arial" pitchFamily="34" charset="0"/>
              <a:ea typeface="ヒラギノ角ゴ Pro W3"/>
              <a:cs typeface="Arial" pitchFamily="34" charset="0"/>
            </a:endParaRPr>
          </a:p>
        </p:txBody>
      </p:sp>
      <p:sp>
        <p:nvSpPr>
          <p:cNvPr id="1186" name="Rectangle 77"/>
          <p:cNvSpPr>
            <a:spLocks noChangeArrowheads="1"/>
          </p:cNvSpPr>
          <p:nvPr/>
        </p:nvSpPr>
        <p:spPr bwMode="auto">
          <a:xfrm>
            <a:off x="6467100" y="1365800"/>
            <a:ext cx="1160815" cy="1218919"/>
          </a:xfrm>
          <a:prstGeom prst="rect">
            <a:avLst/>
          </a:prstGeom>
          <a:solidFill>
            <a:srgbClr val="006699"/>
          </a:solidFill>
          <a:ln w="12700">
            <a:noFill/>
            <a:miter lim="800000"/>
            <a:headEnd/>
            <a:tailEnd/>
          </a:ln>
        </p:spPr>
        <p:txBody>
          <a:bodyPr wrap="none" anchor="ctr"/>
          <a:lstStyle/>
          <a:p>
            <a:endParaRPr lang="en-US" sz="1800" b="0" i="0" dirty="0">
              <a:ea typeface="ヒラギノ角ゴ Pro W3"/>
              <a:cs typeface="ヒラギノ角ゴ Pro W3"/>
            </a:endParaRPr>
          </a:p>
        </p:txBody>
      </p:sp>
      <p:graphicFrame>
        <p:nvGraphicFramePr>
          <p:cNvPr id="1029" name="Object 78"/>
          <p:cNvGraphicFramePr>
            <a:graphicFrameLocks noChangeAspect="1"/>
          </p:cNvGraphicFramePr>
          <p:nvPr>
            <p:extLst>
              <p:ext uri="{D42A27DB-BD31-4B8C-83A1-F6EECF244321}">
                <p14:modId xmlns:p14="http://schemas.microsoft.com/office/powerpoint/2010/main" val="2028718168"/>
              </p:ext>
            </p:extLst>
          </p:nvPr>
        </p:nvGraphicFramePr>
        <p:xfrm>
          <a:off x="6591591" y="1518165"/>
          <a:ext cx="1261397" cy="1270035"/>
        </p:xfrm>
        <a:graphic>
          <a:graphicData uri="http://schemas.openxmlformats.org/presentationml/2006/ole">
            <mc:AlternateContent xmlns:mc="http://schemas.openxmlformats.org/markup-compatibility/2006">
              <mc:Choice xmlns:v="urn:schemas-microsoft-com:vml" Requires="v">
                <p:oleObj spid="_x0000_s4278" name="Image" r:id="rId4" imgW="5387928" imgH="4549241" progId="">
                  <p:embed/>
                </p:oleObj>
              </mc:Choice>
              <mc:Fallback>
                <p:oleObj name="Image" r:id="rId4" imgW="5387928" imgH="4549241"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1591" y="1518165"/>
                        <a:ext cx="1261397" cy="1270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5" name="Line 91"/>
          <p:cNvSpPr>
            <a:spLocks noChangeShapeType="1"/>
          </p:cNvSpPr>
          <p:nvPr/>
        </p:nvSpPr>
        <p:spPr bwMode="auto">
          <a:xfrm>
            <a:off x="4860550" y="2204000"/>
            <a:ext cx="1454150" cy="0"/>
          </a:xfrm>
          <a:prstGeom prst="line">
            <a:avLst/>
          </a:prstGeom>
          <a:noFill/>
          <a:ln w="57150">
            <a:solidFill>
              <a:srgbClr val="0099CC"/>
            </a:solidFill>
            <a:round/>
            <a:headEnd/>
            <a:tailEnd type="triangle" w="med" len="med"/>
          </a:ln>
        </p:spPr>
        <p:txBody>
          <a:bodyPr/>
          <a:lstStyle/>
          <a:p>
            <a:endParaRPr lang="en-US" dirty="0"/>
          </a:p>
        </p:txBody>
      </p:sp>
      <p:sp>
        <p:nvSpPr>
          <p:cNvPr id="1181" name="Rectangle 87"/>
          <p:cNvSpPr>
            <a:spLocks noChangeArrowheads="1"/>
          </p:cNvSpPr>
          <p:nvPr/>
        </p:nvSpPr>
        <p:spPr bwMode="auto">
          <a:xfrm>
            <a:off x="1755400" y="4794800"/>
            <a:ext cx="1449388" cy="1013098"/>
          </a:xfrm>
          <a:prstGeom prst="rect">
            <a:avLst/>
          </a:prstGeom>
          <a:noFill/>
          <a:ln w="12700">
            <a:noFill/>
            <a:miter lim="800000"/>
            <a:headEnd/>
            <a:tailEnd/>
          </a:ln>
        </p:spPr>
        <p:txBody>
          <a:bodyPr wrap="square" lIns="90488" tIns="44450" rIns="90488" bIns="44450">
            <a:spAutoFit/>
          </a:bodyPr>
          <a:lstStyle/>
          <a:p>
            <a:pPr eaLnBrk="0" hangingPunct="0"/>
            <a:r>
              <a:rPr lang="en-US" sz="1200" b="0" i="0" dirty="0" smtClean="0">
                <a:solidFill>
                  <a:schemeClr val="accent2"/>
                </a:solidFill>
                <a:latin typeface="Arial" pitchFamily="34" charset="0"/>
                <a:ea typeface="ヒラギノ角ゴ Pro W3"/>
                <a:cs typeface="Arial" pitchFamily="34" charset="0"/>
              </a:rPr>
              <a:t>Illinois provider </a:t>
            </a:r>
            <a:r>
              <a:rPr lang="en-US" sz="1200" b="0" i="0" dirty="0">
                <a:solidFill>
                  <a:schemeClr val="accent2"/>
                </a:solidFill>
                <a:latin typeface="Arial" pitchFamily="34" charset="0"/>
                <a:ea typeface="ヒラギノ角ゴ Pro W3"/>
                <a:cs typeface="Arial" pitchFamily="34" charset="0"/>
              </a:rPr>
              <a:t>submits claim to </a:t>
            </a:r>
            <a:r>
              <a:rPr lang="en-US" sz="1200" b="0" i="0" dirty="0" smtClean="0">
                <a:solidFill>
                  <a:schemeClr val="accent2"/>
                </a:solidFill>
                <a:latin typeface="Arial" pitchFamily="34" charset="0"/>
                <a:ea typeface="ヒラギノ角ゴ Pro W3"/>
                <a:cs typeface="Arial" pitchFamily="34" charset="0"/>
              </a:rPr>
              <a:t>Blue Cross and Blue Shield of Illinois (BCBSIL).</a:t>
            </a:r>
            <a:endParaRPr lang="en-US" sz="1600" b="0" i="0" dirty="0">
              <a:solidFill>
                <a:schemeClr val="accent2"/>
              </a:solidFill>
              <a:latin typeface="Arial" pitchFamily="34" charset="0"/>
              <a:ea typeface="ヒラギノ角ゴ Pro W3"/>
              <a:cs typeface="Arial" pitchFamily="34" charset="0"/>
            </a:endParaRPr>
          </a:p>
        </p:txBody>
      </p:sp>
      <p:graphicFrame>
        <p:nvGraphicFramePr>
          <p:cNvPr id="1028" name="Object 88"/>
          <p:cNvGraphicFramePr>
            <a:graphicFrameLocks noChangeAspect="1"/>
          </p:cNvGraphicFramePr>
          <p:nvPr>
            <p:extLst>
              <p:ext uri="{D42A27DB-BD31-4B8C-83A1-F6EECF244321}">
                <p14:modId xmlns:p14="http://schemas.microsoft.com/office/powerpoint/2010/main" val="761034823"/>
              </p:ext>
            </p:extLst>
          </p:nvPr>
        </p:nvGraphicFramePr>
        <p:xfrm>
          <a:off x="523500" y="4124875"/>
          <a:ext cx="1204913" cy="1371600"/>
        </p:xfrm>
        <a:graphic>
          <a:graphicData uri="http://schemas.openxmlformats.org/presentationml/2006/ole">
            <mc:AlternateContent xmlns:mc="http://schemas.openxmlformats.org/markup-compatibility/2006">
              <mc:Choice xmlns:v="urn:schemas-microsoft-com:vml" Requires="v">
                <p:oleObj spid="_x0000_s4279" name="Image" r:id="rId6" imgW="5070244" imgH="5515002" progId="">
                  <p:embed/>
                </p:oleObj>
              </mc:Choice>
              <mc:Fallback>
                <p:oleObj name="Image" r:id="rId6" imgW="5070244" imgH="5515002"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t="6061" b="12122"/>
                      <a:stretch>
                        <a:fillRect/>
                      </a:stretch>
                    </p:blipFill>
                    <p:spPr bwMode="auto">
                      <a:xfrm>
                        <a:off x="523500" y="4124875"/>
                        <a:ext cx="1204913" cy="1371600"/>
                      </a:xfrm>
                      <a:prstGeom prst="rect">
                        <a:avLst/>
                      </a:prstGeom>
                      <a:noFill/>
                      <a:ln>
                        <a:noFill/>
                      </a:ln>
                      <a:effectLst>
                        <a:outerShdw dist="53882" dir="2700000" algn="ctr" rotWithShape="0">
                          <a:srgbClr val="00193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Lst>
                    </p:spPr>
                  </p:pic>
                </p:oleObj>
              </mc:Fallback>
            </mc:AlternateContent>
          </a:graphicData>
        </a:graphic>
      </p:graphicFrame>
      <p:sp>
        <p:nvSpPr>
          <p:cNvPr id="1182" name="Line 90"/>
          <p:cNvSpPr>
            <a:spLocks noChangeShapeType="1"/>
          </p:cNvSpPr>
          <p:nvPr/>
        </p:nvSpPr>
        <p:spPr bwMode="auto">
          <a:xfrm flipH="1">
            <a:off x="1990350" y="4642400"/>
            <a:ext cx="1143000" cy="0"/>
          </a:xfrm>
          <a:prstGeom prst="line">
            <a:avLst/>
          </a:prstGeom>
          <a:noFill/>
          <a:ln w="57150">
            <a:solidFill>
              <a:srgbClr val="0099CC"/>
            </a:solidFill>
            <a:round/>
            <a:headEnd/>
            <a:tailEnd type="triangle" w="med" len="med"/>
          </a:ln>
        </p:spPr>
        <p:txBody>
          <a:bodyPr/>
          <a:lstStyle/>
          <a:p>
            <a:endParaRPr lang="en-US" dirty="0"/>
          </a:p>
        </p:txBody>
      </p:sp>
      <p:sp>
        <p:nvSpPr>
          <p:cNvPr id="1055" name="Rectangle 72"/>
          <p:cNvSpPr>
            <a:spLocks noChangeArrowheads="1"/>
          </p:cNvSpPr>
          <p:nvPr/>
        </p:nvSpPr>
        <p:spPr bwMode="auto">
          <a:xfrm>
            <a:off x="413965" y="2870751"/>
            <a:ext cx="2024435" cy="828432"/>
          </a:xfrm>
          <a:prstGeom prst="rect">
            <a:avLst/>
          </a:prstGeom>
          <a:noFill/>
          <a:ln w="12700">
            <a:noFill/>
            <a:miter lim="800000"/>
            <a:headEnd/>
            <a:tailEnd/>
          </a:ln>
        </p:spPr>
        <p:txBody>
          <a:bodyPr wrap="square" lIns="90488" tIns="44450" rIns="90488" bIns="44450">
            <a:spAutoFit/>
          </a:bodyPr>
          <a:lstStyle/>
          <a:p>
            <a:pPr eaLnBrk="0" hangingPunct="0"/>
            <a:r>
              <a:rPr lang="en-US" sz="1200" dirty="0">
                <a:solidFill>
                  <a:schemeClr val="accent2"/>
                </a:solidFill>
                <a:latin typeface="Arial" pitchFamily="34" charset="0"/>
                <a:ea typeface="ヒラギノ角ゴ Pro W3"/>
                <a:cs typeface="Arial" pitchFamily="34" charset="0"/>
              </a:rPr>
              <a:t>BlueCross BlueShield</a:t>
            </a:r>
          </a:p>
          <a:p>
            <a:pPr eaLnBrk="0" hangingPunct="0"/>
            <a:r>
              <a:rPr lang="en-US" sz="1200" dirty="0">
                <a:solidFill>
                  <a:schemeClr val="accent2"/>
                </a:solidFill>
                <a:latin typeface="Arial" pitchFamily="34" charset="0"/>
                <a:ea typeface="ヒラギノ角ゴ Pro W3"/>
                <a:cs typeface="Arial" pitchFamily="34" charset="0"/>
              </a:rPr>
              <a:t>of </a:t>
            </a:r>
            <a:r>
              <a:rPr lang="en-US" sz="1200" dirty="0" smtClean="0">
                <a:solidFill>
                  <a:schemeClr val="accent2"/>
                </a:solidFill>
                <a:latin typeface="Arial" pitchFamily="34" charset="0"/>
                <a:ea typeface="ヒラギノ角ゴ Pro W3"/>
                <a:cs typeface="Arial" pitchFamily="34" charset="0"/>
              </a:rPr>
              <a:t>Tennessee (BCBST) </a:t>
            </a:r>
            <a:r>
              <a:rPr lang="en-US" sz="1200" dirty="0">
                <a:solidFill>
                  <a:schemeClr val="accent2"/>
                </a:solidFill>
                <a:latin typeface="Arial" pitchFamily="34" charset="0"/>
                <a:ea typeface="ヒラギノ角ゴ Pro W3"/>
                <a:cs typeface="Arial" pitchFamily="34" charset="0"/>
              </a:rPr>
              <a:t>m</a:t>
            </a:r>
            <a:r>
              <a:rPr lang="en-US" sz="1200" dirty="0" smtClean="0">
                <a:solidFill>
                  <a:schemeClr val="accent2"/>
                </a:solidFill>
                <a:latin typeface="Arial" pitchFamily="34" charset="0"/>
                <a:ea typeface="ヒラギノ角ゴ Pro W3"/>
                <a:cs typeface="Arial" pitchFamily="34" charset="0"/>
              </a:rPr>
              <a:t>ember </a:t>
            </a:r>
            <a:r>
              <a:rPr lang="en-US" sz="1200" b="0" i="0" dirty="0">
                <a:solidFill>
                  <a:schemeClr val="accent2"/>
                </a:solidFill>
                <a:latin typeface="Arial" pitchFamily="34" charset="0"/>
                <a:ea typeface="ヒラギノ角ゴ Pro W3"/>
                <a:cs typeface="Arial" pitchFamily="34" charset="0"/>
              </a:rPr>
              <a:t>lives/travels in </a:t>
            </a:r>
            <a:r>
              <a:rPr lang="en-US" sz="1200" b="0" i="0" dirty="0" smtClean="0">
                <a:solidFill>
                  <a:schemeClr val="accent2"/>
                </a:solidFill>
                <a:latin typeface="Arial" pitchFamily="34" charset="0"/>
                <a:ea typeface="ヒラギノ角ゴ Pro W3"/>
                <a:cs typeface="Arial" pitchFamily="34" charset="0"/>
              </a:rPr>
              <a:t>Illinois.</a:t>
            </a:r>
            <a:endParaRPr lang="en-US" sz="1600" b="0" i="0" dirty="0">
              <a:solidFill>
                <a:schemeClr val="accent2"/>
              </a:solidFill>
              <a:latin typeface="Arial" pitchFamily="34" charset="0"/>
              <a:ea typeface="ヒラギノ角ゴ Pro W3"/>
              <a:cs typeface="Arial" pitchFamily="34" charset="0"/>
            </a:endParaRPr>
          </a:p>
        </p:txBody>
      </p:sp>
      <p:grpSp>
        <p:nvGrpSpPr>
          <p:cNvPr id="167" name="Group 166"/>
          <p:cNvGrpSpPr/>
          <p:nvPr/>
        </p:nvGrpSpPr>
        <p:grpSpPr>
          <a:xfrm>
            <a:off x="513975" y="1748388"/>
            <a:ext cx="1682750" cy="1106488"/>
            <a:chOff x="1000125" y="2211388"/>
            <a:chExt cx="1682750" cy="1106488"/>
          </a:xfrm>
          <a:effectLst>
            <a:outerShdw blurRad="50800" dist="38100" dir="8100000" algn="tr" rotWithShape="0">
              <a:prstClr val="black">
                <a:alpha val="40000"/>
              </a:prstClr>
            </a:outerShdw>
          </a:effectLst>
        </p:grpSpPr>
        <p:sp>
          <p:nvSpPr>
            <p:cNvPr id="1057" name="Freeform 100"/>
            <p:cNvSpPr>
              <a:spLocks/>
            </p:cNvSpPr>
            <p:nvPr/>
          </p:nvSpPr>
          <p:spPr bwMode="auto">
            <a:xfrm>
              <a:off x="2563367" y="2211388"/>
              <a:ext cx="119508" cy="191545"/>
            </a:xfrm>
            <a:custGeom>
              <a:avLst/>
              <a:gdLst>
                <a:gd name="T0" fmla="*/ 0 w 281"/>
                <a:gd name="T1" fmla="*/ 1329 h 451"/>
                <a:gd name="T2" fmla="*/ 406 w 281"/>
                <a:gd name="T3" fmla="*/ 2284 h 451"/>
                <a:gd name="T4" fmla="*/ 524 w 281"/>
                <a:gd name="T5" fmla="*/ 2356 h 451"/>
                <a:gd name="T6" fmla="*/ 633 w 281"/>
                <a:gd name="T7" fmla="*/ 1960 h 451"/>
                <a:gd name="T8" fmla="*/ 1490 w 281"/>
                <a:gd name="T9" fmla="*/ 1051 h 451"/>
                <a:gd name="T10" fmla="*/ 1408 w 281"/>
                <a:gd name="T11" fmla="*/ 847 h 451"/>
                <a:gd name="T12" fmla="*/ 1289 w 281"/>
                <a:gd name="T13" fmla="*/ 910 h 451"/>
                <a:gd name="T14" fmla="*/ 1121 w 281"/>
                <a:gd name="T15" fmla="*/ 703 h 451"/>
                <a:gd name="T16" fmla="*/ 915 w 281"/>
                <a:gd name="T17" fmla="*/ 160 h 451"/>
                <a:gd name="T18" fmla="*/ 888 w 281"/>
                <a:gd name="T19" fmla="*/ 84 h 451"/>
                <a:gd name="T20" fmla="*/ 555 w 281"/>
                <a:gd name="T21" fmla="*/ 0 h 451"/>
                <a:gd name="T22" fmla="*/ 511 w 281"/>
                <a:gd name="T23" fmla="*/ 61 h 451"/>
                <a:gd name="T24" fmla="*/ 448 w 281"/>
                <a:gd name="T25" fmla="*/ 84 h 451"/>
                <a:gd name="T26" fmla="*/ 307 w 281"/>
                <a:gd name="T27" fmla="*/ 84 h 451"/>
                <a:gd name="T28" fmla="*/ 135 w 281"/>
                <a:gd name="T29" fmla="*/ 462 h 451"/>
                <a:gd name="T30" fmla="*/ 135 w 281"/>
                <a:gd name="T31" fmla="*/ 474 h 451"/>
                <a:gd name="T32" fmla="*/ 177 w 281"/>
                <a:gd name="T33" fmla="*/ 561 h 451"/>
                <a:gd name="T34" fmla="*/ 135 w 281"/>
                <a:gd name="T35" fmla="*/ 800 h 451"/>
                <a:gd name="T36" fmla="*/ 196 w 281"/>
                <a:gd name="T37" fmla="*/ 882 h 451"/>
                <a:gd name="T38" fmla="*/ 0 w 281"/>
                <a:gd name="T39" fmla="*/ 1329 h 451"/>
                <a:gd name="T40" fmla="*/ 0 w 281"/>
                <a:gd name="T41" fmla="*/ 1329 h 4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1"/>
                <a:gd name="T64" fmla="*/ 0 h 451"/>
                <a:gd name="T65" fmla="*/ 281 w 281"/>
                <a:gd name="T66" fmla="*/ 451 h 45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1" h="451">
                  <a:moveTo>
                    <a:pt x="0" y="254"/>
                  </a:moveTo>
                  <a:lnTo>
                    <a:pt x="76" y="439"/>
                  </a:lnTo>
                  <a:lnTo>
                    <a:pt x="100" y="451"/>
                  </a:lnTo>
                  <a:lnTo>
                    <a:pt x="119" y="376"/>
                  </a:lnTo>
                  <a:lnTo>
                    <a:pt x="281" y="201"/>
                  </a:lnTo>
                  <a:lnTo>
                    <a:pt x="266" y="162"/>
                  </a:lnTo>
                  <a:lnTo>
                    <a:pt x="242" y="174"/>
                  </a:lnTo>
                  <a:lnTo>
                    <a:pt x="211" y="135"/>
                  </a:lnTo>
                  <a:lnTo>
                    <a:pt x="172" y="31"/>
                  </a:lnTo>
                  <a:lnTo>
                    <a:pt x="168" y="16"/>
                  </a:lnTo>
                  <a:lnTo>
                    <a:pt x="104" y="0"/>
                  </a:lnTo>
                  <a:lnTo>
                    <a:pt x="96" y="12"/>
                  </a:lnTo>
                  <a:lnTo>
                    <a:pt x="84" y="16"/>
                  </a:lnTo>
                  <a:lnTo>
                    <a:pt x="57" y="16"/>
                  </a:lnTo>
                  <a:lnTo>
                    <a:pt x="25" y="88"/>
                  </a:lnTo>
                  <a:lnTo>
                    <a:pt x="25" y="92"/>
                  </a:lnTo>
                  <a:lnTo>
                    <a:pt x="33" y="107"/>
                  </a:lnTo>
                  <a:lnTo>
                    <a:pt x="25" y="154"/>
                  </a:lnTo>
                  <a:lnTo>
                    <a:pt x="37" y="170"/>
                  </a:lnTo>
                  <a:lnTo>
                    <a:pt x="0" y="254"/>
                  </a:lnTo>
                  <a:close/>
                </a:path>
              </a:pathLst>
            </a:custGeom>
            <a:solidFill>
              <a:srgbClr val="CCECFF"/>
            </a:solidFill>
            <a:ln w="12700" cmpd="sng">
              <a:solidFill>
                <a:srgbClr val="000000"/>
              </a:solidFill>
              <a:round/>
              <a:headEnd/>
              <a:tailEnd/>
            </a:ln>
          </p:spPr>
          <p:txBody>
            <a:bodyPr/>
            <a:lstStyle/>
            <a:p>
              <a:endParaRPr lang="en-US" dirty="0"/>
            </a:p>
          </p:txBody>
        </p:sp>
        <p:sp>
          <p:nvSpPr>
            <p:cNvPr id="1058" name="Freeform 101"/>
            <p:cNvSpPr>
              <a:spLocks/>
            </p:cNvSpPr>
            <p:nvPr/>
          </p:nvSpPr>
          <p:spPr bwMode="auto">
            <a:xfrm>
              <a:off x="2563367" y="2211388"/>
              <a:ext cx="119508" cy="191545"/>
            </a:xfrm>
            <a:custGeom>
              <a:avLst/>
              <a:gdLst>
                <a:gd name="T0" fmla="*/ 0 w 281"/>
                <a:gd name="T1" fmla="*/ 1329 h 451"/>
                <a:gd name="T2" fmla="*/ 406 w 281"/>
                <a:gd name="T3" fmla="*/ 2284 h 451"/>
                <a:gd name="T4" fmla="*/ 524 w 281"/>
                <a:gd name="T5" fmla="*/ 2356 h 451"/>
                <a:gd name="T6" fmla="*/ 633 w 281"/>
                <a:gd name="T7" fmla="*/ 1960 h 451"/>
                <a:gd name="T8" fmla="*/ 1490 w 281"/>
                <a:gd name="T9" fmla="*/ 1051 h 451"/>
                <a:gd name="T10" fmla="*/ 1408 w 281"/>
                <a:gd name="T11" fmla="*/ 847 h 451"/>
                <a:gd name="T12" fmla="*/ 1289 w 281"/>
                <a:gd name="T13" fmla="*/ 910 h 451"/>
                <a:gd name="T14" fmla="*/ 1121 w 281"/>
                <a:gd name="T15" fmla="*/ 703 h 451"/>
                <a:gd name="T16" fmla="*/ 915 w 281"/>
                <a:gd name="T17" fmla="*/ 160 h 451"/>
                <a:gd name="T18" fmla="*/ 888 w 281"/>
                <a:gd name="T19" fmla="*/ 84 h 451"/>
                <a:gd name="T20" fmla="*/ 555 w 281"/>
                <a:gd name="T21" fmla="*/ 0 h 451"/>
                <a:gd name="T22" fmla="*/ 511 w 281"/>
                <a:gd name="T23" fmla="*/ 61 h 451"/>
                <a:gd name="T24" fmla="*/ 448 w 281"/>
                <a:gd name="T25" fmla="*/ 84 h 451"/>
                <a:gd name="T26" fmla="*/ 307 w 281"/>
                <a:gd name="T27" fmla="*/ 84 h 451"/>
                <a:gd name="T28" fmla="*/ 135 w 281"/>
                <a:gd name="T29" fmla="*/ 462 h 451"/>
                <a:gd name="T30" fmla="*/ 135 w 281"/>
                <a:gd name="T31" fmla="*/ 474 h 451"/>
                <a:gd name="T32" fmla="*/ 177 w 281"/>
                <a:gd name="T33" fmla="*/ 561 h 451"/>
                <a:gd name="T34" fmla="*/ 135 w 281"/>
                <a:gd name="T35" fmla="*/ 800 h 451"/>
                <a:gd name="T36" fmla="*/ 196 w 281"/>
                <a:gd name="T37" fmla="*/ 882 h 451"/>
                <a:gd name="T38" fmla="*/ 0 w 281"/>
                <a:gd name="T39" fmla="*/ 1329 h 451"/>
                <a:gd name="T40" fmla="*/ 0 w 281"/>
                <a:gd name="T41" fmla="*/ 1329 h 4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1"/>
                <a:gd name="T64" fmla="*/ 0 h 451"/>
                <a:gd name="T65" fmla="*/ 281 w 281"/>
                <a:gd name="T66" fmla="*/ 451 h 45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1" h="451">
                  <a:moveTo>
                    <a:pt x="0" y="254"/>
                  </a:moveTo>
                  <a:lnTo>
                    <a:pt x="76" y="439"/>
                  </a:lnTo>
                  <a:lnTo>
                    <a:pt x="100" y="451"/>
                  </a:lnTo>
                  <a:lnTo>
                    <a:pt x="119" y="376"/>
                  </a:lnTo>
                  <a:lnTo>
                    <a:pt x="281" y="201"/>
                  </a:lnTo>
                  <a:lnTo>
                    <a:pt x="266" y="162"/>
                  </a:lnTo>
                  <a:lnTo>
                    <a:pt x="242" y="174"/>
                  </a:lnTo>
                  <a:lnTo>
                    <a:pt x="211" y="135"/>
                  </a:lnTo>
                  <a:lnTo>
                    <a:pt x="172" y="31"/>
                  </a:lnTo>
                  <a:lnTo>
                    <a:pt x="168" y="16"/>
                  </a:lnTo>
                  <a:lnTo>
                    <a:pt x="104" y="0"/>
                  </a:lnTo>
                  <a:lnTo>
                    <a:pt x="96" y="12"/>
                  </a:lnTo>
                  <a:lnTo>
                    <a:pt x="84" y="16"/>
                  </a:lnTo>
                  <a:lnTo>
                    <a:pt x="57" y="16"/>
                  </a:lnTo>
                  <a:lnTo>
                    <a:pt x="25" y="88"/>
                  </a:lnTo>
                  <a:lnTo>
                    <a:pt x="25" y="92"/>
                  </a:lnTo>
                  <a:lnTo>
                    <a:pt x="33" y="107"/>
                  </a:lnTo>
                  <a:lnTo>
                    <a:pt x="25" y="154"/>
                  </a:lnTo>
                  <a:lnTo>
                    <a:pt x="37" y="170"/>
                  </a:lnTo>
                  <a:lnTo>
                    <a:pt x="0" y="25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59" name="Freeform 102"/>
            <p:cNvSpPr>
              <a:spLocks/>
            </p:cNvSpPr>
            <p:nvPr/>
          </p:nvSpPr>
          <p:spPr bwMode="auto">
            <a:xfrm>
              <a:off x="2552187" y="2319300"/>
              <a:ext cx="53971" cy="116006"/>
            </a:xfrm>
            <a:custGeom>
              <a:avLst/>
              <a:gdLst>
                <a:gd name="T0" fmla="*/ 624 w 127"/>
                <a:gd name="T1" fmla="*/ 1141 h 273"/>
                <a:gd name="T2" fmla="*/ 497 w 127"/>
                <a:gd name="T3" fmla="*/ 1284 h 273"/>
                <a:gd name="T4" fmla="*/ 84 w 127"/>
                <a:gd name="T5" fmla="*/ 1433 h 273"/>
                <a:gd name="T6" fmla="*/ 0 w 127"/>
                <a:gd name="T7" fmla="*/ 829 h 273"/>
                <a:gd name="T8" fmla="*/ 4 w 127"/>
                <a:gd name="T9" fmla="*/ 807 h 273"/>
                <a:gd name="T10" fmla="*/ 84 w 127"/>
                <a:gd name="T11" fmla="*/ 411 h 273"/>
                <a:gd name="T12" fmla="*/ 84 w 127"/>
                <a:gd name="T13" fmla="*/ 37 h 273"/>
                <a:gd name="T14" fmla="*/ 143 w 127"/>
                <a:gd name="T15" fmla="*/ 0 h 273"/>
                <a:gd name="T16" fmla="*/ 542 w 127"/>
                <a:gd name="T17" fmla="*/ 970 h 273"/>
                <a:gd name="T18" fmla="*/ 664 w 127"/>
                <a:gd name="T19" fmla="*/ 1035 h 273"/>
                <a:gd name="T20" fmla="*/ 624 w 127"/>
                <a:gd name="T21" fmla="*/ 1141 h 273"/>
                <a:gd name="T22" fmla="*/ 624 w 127"/>
                <a:gd name="T23" fmla="*/ 1141 h 273"/>
                <a:gd name="T24" fmla="*/ 624 w 127"/>
                <a:gd name="T25" fmla="*/ 1141 h 2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
                <a:gd name="T40" fmla="*/ 0 h 273"/>
                <a:gd name="T41" fmla="*/ 127 w 127"/>
                <a:gd name="T42" fmla="*/ 273 h 2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 h="273">
                  <a:moveTo>
                    <a:pt x="119" y="217"/>
                  </a:moveTo>
                  <a:lnTo>
                    <a:pt x="95" y="244"/>
                  </a:lnTo>
                  <a:lnTo>
                    <a:pt x="16" y="273"/>
                  </a:lnTo>
                  <a:lnTo>
                    <a:pt x="0" y="158"/>
                  </a:lnTo>
                  <a:lnTo>
                    <a:pt x="4" y="154"/>
                  </a:lnTo>
                  <a:lnTo>
                    <a:pt x="16" y="78"/>
                  </a:lnTo>
                  <a:lnTo>
                    <a:pt x="16" y="7"/>
                  </a:lnTo>
                  <a:lnTo>
                    <a:pt x="27" y="0"/>
                  </a:lnTo>
                  <a:lnTo>
                    <a:pt x="103" y="185"/>
                  </a:lnTo>
                  <a:lnTo>
                    <a:pt x="127" y="197"/>
                  </a:lnTo>
                  <a:lnTo>
                    <a:pt x="119" y="217"/>
                  </a:lnTo>
                  <a:close/>
                </a:path>
              </a:pathLst>
            </a:custGeom>
            <a:solidFill>
              <a:srgbClr val="CCECFF"/>
            </a:solidFill>
            <a:ln w="12700" cmpd="sng">
              <a:solidFill>
                <a:srgbClr val="000000"/>
              </a:solidFill>
              <a:round/>
              <a:headEnd/>
              <a:tailEnd/>
            </a:ln>
          </p:spPr>
          <p:txBody>
            <a:bodyPr/>
            <a:lstStyle/>
            <a:p>
              <a:endParaRPr lang="en-US" dirty="0"/>
            </a:p>
          </p:txBody>
        </p:sp>
        <p:sp>
          <p:nvSpPr>
            <p:cNvPr id="1060" name="Freeform 103"/>
            <p:cNvSpPr>
              <a:spLocks/>
            </p:cNvSpPr>
            <p:nvPr/>
          </p:nvSpPr>
          <p:spPr bwMode="auto">
            <a:xfrm>
              <a:off x="2552187" y="2319300"/>
              <a:ext cx="53971" cy="116006"/>
            </a:xfrm>
            <a:custGeom>
              <a:avLst/>
              <a:gdLst>
                <a:gd name="T0" fmla="*/ 624 w 127"/>
                <a:gd name="T1" fmla="*/ 1141 h 273"/>
                <a:gd name="T2" fmla="*/ 497 w 127"/>
                <a:gd name="T3" fmla="*/ 1284 h 273"/>
                <a:gd name="T4" fmla="*/ 84 w 127"/>
                <a:gd name="T5" fmla="*/ 1433 h 273"/>
                <a:gd name="T6" fmla="*/ 0 w 127"/>
                <a:gd name="T7" fmla="*/ 829 h 273"/>
                <a:gd name="T8" fmla="*/ 4 w 127"/>
                <a:gd name="T9" fmla="*/ 807 h 273"/>
                <a:gd name="T10" fmla="*/ 84 w 127"/>
                <a:gd name="T11" fmla="*/ 411 h 273"/>
                <a:gd name="T12" fmla="*/ 84 w 127"/>
                <a:gd name="T13" fmla="*/ 37 h 273"/>
                <a:gd name="T14" fmla="*/ 143 w 127"/>
                <a:gd name="T15" fmla="*/ 0 h 273"/>
                <a:gd name="T16" fmla="*/ 542 w 127"/>
                <a:gd name="T17" fmla="*/ 970 h 273"/>
                <a:gd name="T18" fmla="*/ 664 w 127"/>
                <a:gd name="T19" fmla="*/ 1035 h 273"/>
                <a:gd name="T20" fmla="*/ 624 w 127"/>
                <a:gd name="T21" fmla="*/ 1141 h 273"/>
                <a:gd name="T22" fmla="*/ 624 w 127"/>
                <a:gd name="T23" fmla="*/ 1141 h 2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7"/>
                <a:gd name="T37" fmla="*/ 0 h 273"/>
                <a:gd name="T38" fmla="*/ 127 w 127"/>
                <a:gd name="T39" fmla="*/ 273 h 27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7" h="273">
                  <a:moveTo>
                    <a:pt x="119" y="217"/>
                  </a:moveTo>
                  <a:lnTo>
                    <a:pt x="95" y="244"/>
                  </a:lnTo>
                  <a:lnTo>
                    <a:pt x="16" y="273"/>
                  </a:lnTo>
                  <a:lnTo>
                    <a:pt x="0" y="158"/>
                  </a:lnTo>
                  <a:lnTo>
                    <a:pt x="4" y="154"/>
                  </a:lnTo>
                  <a:lnTo>
                    <a:pt x="16" y="78"/>
                  </a:lnTo>
                  <a:lnTo>
                    <a:pt x="16" y="7"/>
                  </a:lnTo>
                  <a:lnTo>
                    <a:pt x="27" y="0"/>
                  </a:lnTo>
                  <a:lnTo>
                    <a:pt x="103" y="185"/>
                  </a:lnTo>
                  <a:lnTo>
                    <a:pt x="127" y="197"/>
                  </a:lnTo>
                  <a:lnTo>
                    <a:pt x="119" y="217"/>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61" name="Freeform 104"/>
            <p:cNvSpPr>
              <a:spLocks/>
            </p:cNvSpPr>
            <p:nvPr/>
          </p:nvSpPr>
          <p:spPr bwMode="auto">
            <a:xfrm>
              <a:off x="2504770" y="2322384"/>
              <a:ext cx="53971" cy="117933"/>
            </a:xfrm>
            <a:custGeom>
              <a:avLst/>
              <a:gdLst>
                <a:gd name="T0" fmla="*/ 578 w 127"/>
                <a:gd name="T1" fmla="*/ 162 h 278"/>
                <a:gd name="T2" fmla="*/ 0 w 127"/>
                <a:gd name="T3" fmla="*/ 369 h 278"/>
                <a:gd name="T4" fmla="*/ 429 w 127"/>
                <a:gd name="T5" fmla="*/ 1418 h 278"/>
                <a:gd name="T6" fmla="*/ 664 w 127"/>
                <a:gd name="T7" fmla="*/ 1364 h 278"/>
                <a:gd name="T8" fmla="*/ 578 w 127"/>
                <a:gd name="T9" fmla="*/ 771 h 278"/>
                <a:gd name="T10" fmla="*/ 602 w 127"/>
                <a:gd name="T11" fmla="*/ 754 h 278"/>
                <a:gd name="T12" fmla="*/ 664 w 127"/>
                <a:gd name="T13" fmla="*/ 369 h 278"/>
                <a:gd name="T14" fmla="*/ 664 w 127"/>
                <a:gd name="T15" fmla="*/ 261 h 278"/>
                <a:gd name="T16" fmla="*/ 651 w 127"/>
                <a:gd name="T17" fmla="*/ 0 h 278"/>
                <a:gd name="T18" fmla="*/ 578 w 127"/>
                <a:gd name="T19" fmla="*/ 162 h 278"/>
                <a:gd name="T20" fmla="*/ 578 w 127"/>
                <a:gd name="T21" fmla="*/ 162 h 278"/>
                <a:gd name="T22" fmla="*/ 578 w 127"/>
                <a:gd name="T23" fmla="*/ 162 h 27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7"/>
                <a:gd name="T37" fmla="*/ 0 h 278"/>
                <a:gd name="T38" fmla="*/ 127 w 127"/>
                <a:gd name="T39" fmla="*/ 278 h 27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7" h="278">
                  <a:moveTo>
                    <a:pt x="111" y="32"/>
                  </a:moveTo>
                  <a:lnTo>
                    <a:pt x="0" y="71"/>
                  </a:lnTo>
                  <a:lnTo>
                    <a:pt x="83" y="278"/>
                  </a:lnTo>
                  <a:lnTo>
                    <a:pt x="127" y="266"/>
                  </a:lnTo>
                  <a:lnTo>
                    <a:pt x="111" y="151"/>
                  </a:lnTo>
                  <a:lnTo>
                    <a:pt x="115" y="147"/>
                  </a:lnTo>
                  <a:lnTo>
                    <a:pt x="127" y="71"/>
                  </a:lnTo>
                  <a:lnTo>
                    <a:pt x="127" y="51"/>
                  </a:lnTo>
                  <a:lnTo>
                    <a:pt x="123" y="0"/>
                  </a:lnTo>
                  <a:lnTo>
                    <a:pt x="111" y="32"/>
                  </a:lnTo>
                  <a:close/>
                </a:path>
              </a:pathLst>
            </a:custGeom>
            <a:solidFill>
              <a:srgbClr val="CCECFF"/>
            </a:solidFill>
            <a:ln w="12700" cmpd="sng">
              <a:solidFill>
                <a:srgbClr val="000000"/>
              </a:solidFill>
              <a:round/>
              <a:headEnd/>
              <a:tailEnd/>
            </a:ln>
          </p:spPr>
          <p:txBody>
            <a:bodyPr/>
            <a:lstStyle/>
            <a:p>
              <a:endParaRPr lang="en-US" dirty="0"/>
            </a:p>
          </p:txBody>
        </p:sp>
        <p:sp>
          <p:nvSpPr>
            <p:cNvPr id="1062" name="Freeform 105"/>
            <p:cNvSpPr>
              <a:spLocks/>
            </p:cNvSpPr>
            <p:nvPr/>
          </p:nvSpPr>
          <p:spPr bwMode="auto">
            <a:xfrm>
              <a:off x="2504770" y="2322384"/>
              <a:ext cx="53971" cy="117933"/>
            </a:xfrm>
            <a:custGeom>
              <a:avLst/>
              <a:gdLst>
                <a:gd name="T0" fmla="*/ 578 w 127"/>
                <a:gd name="T1" fmla="*/ 162 h 278"/>
                <a:gd name="T2" fmla="*/ 0 w 127"/>
                <a:gd name="T3" fmla="*/ 369 h 278"/>
                <a:gd name="T4" fmla="*/ 429 w 127"/>
                <a:gd name="T5" fmla="*/ 1418 h 278"/>
                <a:gd name="T6" fmla="*/ 664 w 127"/>
                <a:gd name="T7" fmla="*/ 1364 h 278"/>
                <a:gd name="T8" fmla="*/ 578 w 127"/>
                <a:gd name="T9" fmla="*/ 771 h 278"/>
                <a:gd name="T10" fmla="*/ 602 w 127"/>
                <a:gd name="T11" fmla="*/ 754 h 278"/>
                <a:gd name="T12" fmla="*/ 664 w 127"/>
                <a:gd name="T13" fmla="*/ 369 h 278"/>
                <a:gd name="T14" fmla="*/ 664 w 127"/>
                <a:gd name="T15" fmla="*/ 261 h 278"/>
                <a:gd name="T16" fmla="*/ 651 w 127"/>
                <a:gd name="T17" fmla="*/ 0 h 278"/>
                <a:gd name="T18" fmla="*/ 578 w 127"/>
                <a:gd name="T19" fmla="*/ 162 h 278"/>
                <a:gd name="T20" fmla="*/ 578 w 127"/>
                <a:gd name="T21" fmla="*/ 162 h 2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7"/>
                <a:gd name="T34" fmla="*/ 0 h 278"/>
                <a:gd name="T35" fmla="*/ 127 w 127"/>
                <a:gd name="T36" fmla="*/ 278 h 2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7" h="278">
                  <a:moveTo>
                    <a:pt x="111" y="32"/>
                  </a:moveTo>
                  <a:lnTo>
                    <a:pt x="0" y="71"/>
                  </a:lnTo>
                  <a:lnTo>
                    <a:pt x="83" y="278"/>
                  </a:lnTo>
                  <a:lnTo>
                    <a:pt x="127" y="266"/>
                  </a:lnTo>
                  <a:lnTo>
                    <a:pt x="111" y="151"/>
                  </a:lnTo>
                  <a:lnTo>
                    <a:pt x="115" y="147"/>
                  </a:lnTo>
                  <a:lnTo>
                    <a:pt x="127" y="71"/>
                  </a:lnTo>
                  <a:lnTo>
                    <a:pt x="127" y="51"/>
                  </a:lnTo>
                  <a:lnTo>
                    <a:pt x="123" y="0"/>
                  </a:lnTo>
                  <a:lnTo>
                    <a:pt x="111" y="3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63" name="Freeform 106"/>
            <p:cNvSpPr>
              <a:spLocks/>
            </p:cNvSpPr>
            <p:nvPr/>
          </p:nvSpPr>
          <p:spPr bwMode="auto">
            <a:xfrm>
              <a:off x="2540236" y="2411411"/>
              <a:ext cx="107943" cy="60123"/>
            </a:xfrm>
            <a:custGeom>
              <a:avLst/>
              <a:gdLst>
                <a:gd name="T0" fmla="*/ 0 w 254"/>
                <a:gd name="T1" fmla="*/ 566 h 142"/>
                <a:gd name="T2" fmla="*/ 4 w 254"/>
                <a:gd name="T3" fmla="*/ 702 h 142"/>
                <a:gd name="T4" fmla="*/ 602 w 254"/>
                <a:gd name="T5" fmla="*/ 506 h 142"/>
                <a:gd name="T6" fmla="*/ 751 w 254"/>
                <a:gd name="T7" fmla="*/ 468 h 142"/>
                <a:gd name="T8" fmla="*/ 890 w 254"/>
                <a:gd name="T9" fmla="*/ 646 h 142"/>
                <a:gd name="T10" fmla="*/ 995 w 254"/>
                <a:gd name="T11" fmla="*/ 566 h 142"/>
                <a:gd name="T12" fmla="*/ 1102 w 254"/>
                <a:gd name="T13" fmla="*/ 506 h 142"/>
                <a:gd name="T14" fmla="*/ 1081 w 254"/>
                <a:gd name="T15" fmla="*/ 566 h 142"/>
                <a:gd name="T16" fmla="*/ 1102 w 254"/>
                <a:gd name="T17" fmla="*/ 601 h 142"/>
                <a:gd name="T18" fmla="*/ 1209 w 254"/>
                <a:gd name="T19" fmla="*/ 591 h 142"/>
                <a:gd name="T20" fmla="*/ 1251 w 254"/>
                <a:gd name="T21" fmla="*/ 566 h 142"/>
                <a:gd name="T22" fmla="*/ 1333 w 254"/>
                <a:gd name="T23" fmla="*/ 389 h 142"/>
                <a:gd name="T24" fmla="*/ 1223 w 254"/>
                <a:gd name="T25" fmla="*/ 280 h 142"/>
                <a:gd name="T26" fmla="*/ 1209 w 254"/>
                <a:gd name="T27" fmla="*/ 280 h 142"/>
                <a:gd name="T28" fmla="*/ 1209 w 254"/>
                <a:gd name="T29" fmla="*/ 371 h 142"/>
                <a:gd name="T30" fmla="*/ 1223 w 254"/>
                <a:gd name="T31" fmla="*/ 427 h 142"/>
                <a:gd name="T32" fmla="*/ 1120 w 254"/>
                <a:gd name="T33" fmla="*/ 427 h 142"/>
                <a:gd name="T34" fmla="*/ 875 w 254"/>
                <a:gd name="T35" fmla="*/ 237 h 142"/>
                <a:gd name="T36" fmla="*/ 875 w 254"/>
                <a:gd name="T37" fmla="*/ 51 h 142"/>
                <a:gd name="T38" fmla="*/ 769 w 254"/>
                <a:gd name="T39" fmla="*/ 0 h 142"/>
                <a:gd name="T40" fmla="*/ 651 w 254"/>
                <a:gd name="T41" fmla="*/ 135 h 142"/>
                <a:gd name="T42" fmla="*/ 234 w 254"/>
                <a:gd name="T43" fmla="*/ 280 h 142"/>
                <a:gd name="T44" fmla="*/ 0 w 254"/>
                <a:gd name="T45" fmla="*/ 338 h 142"/>
                <a:gd name="T46" fmla="*/ 0 w 254"/>
                <a:gd name="T47" fmla="*/ 566 h 142"/>
                <a:gd name="T48" fmla="*/ 0 w 254"/>
                <a:gd name="T49" fmla="*/ 566 h 142"/>
                <a:gd name="T50" fmla="*/ 0 w 254"/>
                <a:gd name="T51" fmla="*/ 566 h 1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54"/>
                <a:gd name="T79" fmla="*/ 0 h 142"/>
                <a:gd name="T80" fmla="*/ 254 w 254"/>
                <a:gd name="T81" fmla="*/ 142 h 1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54" h="142">
                  <a:moveTo>
                    <a:pt x="0" y="115"/>
                  </a:moveTo>
                  <a:lnTo>
                    <a:pt x="4" y="142"/>
                  </a:lnTo>
                  <a:lnTo>
                    <a:pt x="115" y="103"/>
                  </a:lnTo>
                  <a:lnTo>
                    <a:pt x="143" y="95"/>
                  </a:lnTo>
                  <a:lnTo>
                    <a:pt x="170" y="130"/>
                  </a:lnTo>
                  <a:lnTo>
                    <a:pt x="190" y="115"/>
                  </a:lnTo>
                  <a:lnTo>
                    <a:pt x="210" y="103"/>
                  </a:lnTo>
                  <a:lnTo>
                    <a:pt x="206" y="115"/>
                  </a:lnTo>
                  <a:lnTo>
                    <a:pt x="210" y="122"/>
                  </a:lnTo>
                  <a:lnTo>
                    <a:pt x="230" y="119"/>
                  </a:lnTo>
                  <a:lnTo>
                    <a:pt x="238" y="115"/>
                  </a:lnTo>
                  <a:lnTo>
                    <a:pt x="254" y="79"/>
                  </a:lnTo>
                  <a:lnTo>
                    <a:pt x="234" y="56"/>
                  </a:lnTo>
                  <a:lnTo>
                    <a:pt x="230" y="56"/>
                  </a:lnTo>
                  <a:lnTo>
                    <a:pt x="230" y="75"/>
                  </a:lnTo>
                  <a:lnTo>
                    <a:pt x="234" y="87"/>
                  </a:lnTo>
                  <a:lnTo>
                    <a:pt x="213" y="87"/>
                  </a:lnTo>
                  <a:lnTo>
                    <a:pt x="166" y="48"/>
                  </a:lnTo>
                  <a:lnTo>
                    <a:pt x="166" y="11"/>
                  </a:lnTo>
                  <a:lnTo>
                    <a:pt x="147" y="0"/>
                  </a:lnTo>
                  <a:lnTo>
                    <a:pt x="123" y="27"/>
                  </a:lnTo>
                  <a:lnTo>
                    <a:pt x="44" y="56"/>
                  </a:lnTo>
                  <a:lnTo>
                    <a:pt x="0" y="68"/>
                  </a:lnTo>
                  <a:lnTo>
                    <a:pt x="0" y="115"/>
                  </a:lnTo>
                  <a:close/>
                </a:path>
              </a:pathLst>
            </a:custGeom>
            <a:solidFill>
              <a:srgbClr val="CCECFF"/>
            </a:solidFill>
            <a:ln w="12700" cmpd="sng">
              <a:solidFill>
                <a:srgbClr val="000000"/>
              </a:solidFill>
              <a:round/>
              <a:headEnd/>
              <a:tailEnd/>
            </a:ln>
          </p:spPr>
          <p:txBody>
            <a:bodyPr/>
            <a:lstStyle/>
            <a:p>
              <a:endParaRPr lang="en-US" dirty="0"/>
            </a:p>
          </p:txBody>
        </p:sp>
        <p:sp>
          <p:nvSpPr>
            <p:cNvPr id="1064" name="Freeform 107"/>
            <p:cNvSpPr>
              <a:spLocks/>
            </p:cNvSpPr>
            <p:nvPr/>
          </p:nvSpPr>
          <p:spPr bwMode="auto">
            <a:xfrm>
              <a:off x="2540236" y="2411411"/>
              <a:ext cx="107943" cy="60123"/>
            </a:xfrm>
            <a:custGeom>
              <a:avLst/>
              <a:gdLst>
                <a:gd name="T0" fmla="*/ 0 w 254"/>
                <a:gd name="T1" fmla="*/ 566 h 142"/>
                <a:gd name="T2" fmla="*/ 4 w 254"/>
                <a:gd name="T3" fmla="*/ 702 h 142"/>
                <a:gd name="T4" fmla="*/ 602 w 254"/>
                <a:gd name="T5" fmla="*/ 506 h 142"/>
                <a:gd name="T6" fmla="*/ 751 w 254"/>
                <a:gd name="T7" fmla="*/ 468 h 142"/>
                <a:gd name="T8" fmla="*/ 890 w 254"/>
                <a:gd name="T9" fmla="*/ 646 h 142"/>
                <a:gd name="T10" fmla="*/ 995 w 254"/>
                <a:gd name="T11" fmla="*/ 566 h 142"/>
                <a:gd name="T12" fmla="*/ 1102 w 254"/>
                <a:gd name="T13" fmla="*/ 506 h 142"/>
                <a:gd name="T14" fmla="*/ 1081 w 254"/>
                <a:gd name="T15" fmla="*/ 566 h 142"/>
                <a:gd name="T16" fmla="*/ 1102 w 254"/>
                <a:gd name="T17" fmla="*/ 601 h 142"/>
                <a:gd name="T18" fmla="*/ 1209 w 254"/>
                <a:gd name="T19" fmla="*/ 591 h 142"/>
                <a:gd name="T20" fmla="*/ 1251 w 254"/>
                <a:gd name="T21" fmla="*/ 566 h 142"/>
                <a:gd name="T22" fmla="*/ 1333 w 254"/>
                <a:gd name="T23" fmla="*/ 389 h 142"/>
                <a:gd name="T24" fmla="*/ 1223 w 254"/>
                <a:gd name="T25" fmla="*/ 280 h 142"/>
                <a:gd name="T26" fmla="*/ 1209 w 254"/>
                <a:gd name="T27" fmla="*/ 280 h 142"/>
                <a:gd name="T28" fmla="*/ 1209 w 254"/>
                <a:gd name="T29" fmla="*/ 371 h 142"/>
                <a:gd name="T30" fmla="*/ 1223 w 254"/>
                <a:gd name="T31" fmla="*/ 427 h 142"/>
                <a:gd name="T32" fmla="*/ 1120 w 254"/>
                <a:gd name="T33" fmla="*/ 427 h 142"/>
                <a:gd name="T34" fmla="*/ 875 w 254"/>
                <a:gd name="T35" fmla="*/ 237 h 142"/>
                <a:gd name="T36" fmla="*/ 875 w 254"/>
                <a:gd name="T37" fmla="*/ 51 h 142"/>
                <a:gd name="T38" fmla="*/ 769 w 254"/>
                <a:gd name="T39" fmla="*/ 0 h 142"/>
                <a:gd name="T40" fmla="*/ 651 w 254"/>
                <a:gd name="T41" fmla="*/ 135 h 142"/>
                <a:gd name="T42" fmla="*/ 234 w 254"/>
                <a:gd name="T43" fmla="*/ 280 h 142"/>
                <a:gd name="T44" fmla="*/ 0 w 254"/>
                <a:gd name="T45" fmla="*/ 338 h 142"/>
                <a:gd name="T46" fmla="*/ 0 w 254"/>
                <a:gd name="T47" fmla="*/ 566 h 142"/>
                <a:gd name="T48" fmla="*/ 0 w 254"/>
                <a:gd name="T49" fmla="*/ 566 h 1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4"/>
                <a:gd name="T76" fmla="*/ 0 h 142"/>
                <a:gd name="T77" fmla="*/ 254 w 254"/>
                <a:gd name="T78" fmla="*/ 142 h 14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4" h="142">
                  <a:moveTo>
                    <a:pt x="0" y="115"/>
                  </a:moveTo>
                  <a:lnTo>
                    <a:pt x="4" y="142"/>
                  </a:lnTo>
                  <a:lnTo>
                    <a:pt x="115" y="103"/>
                  </a:lnTo>
                  <a:lnTo>
                    <a:pt x="143" y="95"/>
                  </a:lnTo>
                  <a:lnTo>
                    <a:pt x="170" y="130"/>
                  </a:lnTo>
                  <a:lnTo>
                    <a:pt x="190" y="115"/>
                  </a:lnTo>
                  <a:lnTo>
                    <a:pt x="210" y="103"/>
                  </a:lnTo>
                  <a:lnTo>
                    <a:pt x="206" y="115"/>
                  </a:lnTo>
                  <a:lnTo>
                    <a:pt x="210" y="122"/>
                  </a:lnTo>
                  <a:lnTo>
                    <a:pt x="230" y="119"/>
                  </a:lnTo>
                  <a:lnTo>
                    <a:pt x="238" y="115"/>
                  </a:lnTo>
                  <a:lnTo>
                    <a:pt x="254" y="79"/>
                  </a:lnTo>
                  <a:lnTo>
                    <a:pt x="234" y="56"/>
                  </a:lnTo>
                  <a:lnTo>
                    <a:pt x="230" y="56"/>
                  </a:lnTo>
                  <a:lnTo>
                    <a:pt x="230" y="75"/>
                  </a:lnTo>
                  <a:lnTo>
                    <a:pt x="234" y="87"/>
                  </a:lnTo>
                  <a:lnTo>
                    <a:pt x="213" y="87"/>
                  </a:lnTo>
                  <a:lnTo>
                    <a:pt x="166" y="48"/>
                  </a:lnTo>
                  <a:lnTo>
                    <a:pt x="166" y="11"/>
                  </a:lnTo>
                  <a:lnTo>
                    <a:pt x="147" y="0"/>
                  </a:lnTo>
                  <a:lnTo>
                    <a:pt x="123" y="27"/>
                  </a:lnTo>
                  <a:lnTo>
                    <a:pt x="44" y="56"/>
                  </a:lnTo>
                  <a:lnTo>
                    <a:pt x="0" y="68"/>
                  </a:lnTo>
                  <a:lnTo>
                    <a:pt x="0" y="11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65" name="Freeform 108"/>
            <p:cNvSpPr>
              <a:spLocks/>
            </p:cNvSpPr>
            <p:nvPr/>
          </p:nvSpPr>
          <p:spPr bwMode="auto">
            <a:xfrm>
              <a:off x="2589196" y="2451879"/>
              <a:ext cx="23131" cy="30061"/>
            </a:xfrm>
            <a:custGeom>
              <a:avLst/>
              <a:gdLst>
                <a:gd name="T0" fmla="*/ 0 w 55"/>
                <a:gd name="T1" fmla="*/ 56 h 71"/>
                <a:gd name="T2" fmla="*/ 49 w 55"/>
                <a:gd name="T3" fmla="*/ 289 h 71"/>
                <a:gd name="T4" fmla="*/ 69 w 55"/>
                <a:gd name="T5" fmla="*/ 348 h 71"/>
                <a:gd name="T6" fmla="*/ 239 w 55"/>
                <a:gd name="T7" fmla="*/ 175 h 71"/>
                <a:gd name="T8" fmla="*/ 125 w 55"/>
                <a:gd name="T9" fmla="*/ 0 h 71"/>
                <a:gd name="T10" fmla="*/ 0 w 55"/>
                <a:gd name="T11" fmla="*/ 38 h 71"/>
                <a:gd name="T12" fmla="*/ 0 w 55"/>
                <a:gd name="T13" fmla="*/ 56 h 71"/>
                <a:gd name="T14" fmla="*/ 0 w 55"/>
                <a:gd name="T15" fmla="*/ 56 h 71"/>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71"/>
                <a:gd name="T26" fmla="*/ 55 w 55"/>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71">
                  <a:moveTo>
                    <a:pt x="0" y="12"/>
                  </a:moveTo>
                  <a:lnTo>
                    <a:pt x="12" y="59"/>
                  </a:lnTo>
                  <a:lnTo>
                    <a:pt x="16" y="71"/>
                  </a:lnTo>
                  <a:lnTo>
                    <a:pt x="55" y="35"/>
                  </a:lnTo>
                  <a:lnTo>
                    <a:pt x="28" y="0"/>
                  </a:lnTo>
                  <a:lnTo>
                    <a:pt x="0" y="8"/>
                  </a:lnTo>
                  <a:lnTo>
                    <a:pt x="0" y="12"/>
                  </a:lnTo>
                  <a:close/>
                </a:path>
              </a:pathLst>
            </a:custGeom>
            <a:solidFill>
              <a:srgbClr val="CCECFF"/>
            </a:solidFill>
            <a:ln w="12700" cmpd="sng">
              <a:solidFill>
                <a:srgbClr val="000000"/>
              </a:solidFill>
              <a:round/>
              <a:headEnd/>
              <a:tailEnd/>
            </a:ln>
          </p:spPr>
          <p:txBody>
            <a:bodyPr/>
            <a:lstStyle/>
            <a:p>
              <a:endParaRPr lang="en-US" dirty="0"/>
            </a:p>
          </p:txBody>
        </p:sp>
        <p:sp>
          <p:nvSpPr>
            <p:cNvPr id="1066" name="Freeform 109"/>
            <p:cNvSpPr>
              <a:spLocks/>
            </p:cNvSpPr>
            <p:nvPr/>
          </p:nvSpPr>
          <p:spPr bwMode="auto">
            <a:xfrm>
              <a:off x="2589196" y="2451879"/>
              <a:ext cx="23131" cy="30061"/>
            </a:xfrm>
            <a:custGeom>
              <a:avLst/>
              <a:gdLst>
                <a:gd name="T0" fmla="*/ 0 w 55"/>
                <a:gd name="T1" fmla="*/ 56 h 71"/>
                <a:gd name="T2" fmla="*/ 49 w 55"/>
                <a:gd name="T3" fmla="*/ 289 h 71"/>
                <a:gd name="T4" fmla="*/ 69 w 55"/>
                <a:gd name="T5" fmla="*/ 348 h 71"/>
                <a:gd name="T6" fmla="*/ 239 w 55"/>
                <a:gd name="T7" fmla="*/ 175 h 71"/>
                <a:gd name="T8" fmla="*/ 125 w 55"/>
                <a:gd name="T9" fmla="*/ 0 h 71"/>
                <a:gd name="T10" fmla="*/ 0 w 55"/>
                <a:gd name="T11" fmla="*/ 38 h 71"/>
                <a:gd name="T12" fmla="*/ 0 w 55"/>
                <a:gd name="T13" fmla="*/ 56 h 71"/>
                <a:gd name="T14" fmla="*/ 0 w 55"/>
                <a:gd name="T15" fmla="*/ 56 h 71"/>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71"/>
                <a:gd name="T26" fmla="*/ 55 w 55"/>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71">
                  <a:moveTo>
                    <a:pt x="0" y="12"/>
                  </a:moveTo>
                  <a:lnTo>
                    <a:pt x="12" y="59"/>
                  </a:lnTo>
                  <a:lnTo>
                    <a:pt x="16" y="71"/>
                  </a:lnTo>
                  <a:lnTo>
                    <a:pt x="55" y="35"/>
                  </a:lnTo>
                  <a:lnTo>
                    <a:pt x="28" y="0"/>
                  </a:lnTo>
                  <a:lnTo>
                    <a:pt x="0" y="8"/>
                  </a:lnTo>
                  <a:lnTo>
                    <a:pt x="0" y="1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67" name="Freeform 110"/>
            <p:cNvSpPr>
              <a:spLocks/>
            </p:cNvSpPr>
            <p:nvPr/>
          </p:nvSpPr>
          <p:spPr bwMode="auto">
            <a:xfrm>
              <a:off x="2541778" y="2454962"/>
              <a:ext cx="53971" cy="55883"/>
            </a:xfrm>
            <a:custGeom>
              <a:avLst/>
              <a:gdLst>
                <a:gd name="T0" fmla="*/ 578 w 127"/>
                <a:gd name="T1" fmla="*/ 0 h 131"/>
                <a:gd name="T2" fmla="*/ 651 w 127"/>
                <a:gd name="T3" fmla="*/ 282 h 131"/>
                <a:gd name="T4" fmla="*/ 664 w 127"/>
                <a:gd name="T5" fmla="*/ 338 h 131"/>
                <a:gd name="T6" fmla="*/ 651 w 127"/>
                <a:gd name="T7" fmla="*/ 379 h 131"/>
                <a:gd name="T8" fmla="*/ 288 w 127"/>
                <a:gd name="T9" fmla="*/ 515 h 131"/>
                <a:gd name="T10" fmla="*/ 103 w 127"/>
                <a:gd name="T11" fmla="*/ 733 h 131"/>
                <a:gd name="T12" fmla="*/ 61 w 127"/>
                <a:gd name="T13" fmla="*/ 649 h 131"/>
                <a:gd name="T14" fmla="*/ 61 w 127"/>
                <a:gd name="T15" fmla="*/ 532 h 131"/>
                <a:gd name="T16" fmla="*/ 0 w 127"/>
                <a:gd name="T17" fmla="*/ 225 h 131"/>
                <a:gd name="T18" fmla="*/ 578 w 127"/>
                <a:gd name="T19" fmla="*/ 0 h 131"/>
                <a:gd name="T20" fmla="*/ 578 w 127"/>
                <a:gd name="T21" fmla="*/ 0 h 1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7"/>
                <a:gd name="T34" fmla="*/ 0 h 131"/>
                <a:gd name="T35" fmla="*/ 127 w 127"/>
                <a:gd name="T36" fmla="*/ 131 h 1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7" h="131">
                  <a:moveTo>
                    <a:pt x="111" y="0"/>
                  </a:moveTo>
                  <a:lnTo>
                    <a:pt x="123" y="51"/>
                  </a:lnTo>
                  <a:lnTo>
                    <a:pt x="127" y="59"/>
                  </a:lnTo>
                  <a:lnTo>
                    <a:pt x="123" y="67"/>
                  </a:lnTo>
                  <a:lnTo>
                    <a:pt x="55" y="91"/>
                  </a:lnTo>
                  <a:lnTo>
                    <a:pt x="20" y="131"/>
                  </a:lnTo>
                  <a:lnTo>
                    <a:pt x="12" y="115"/>
                  </a:lnTo>
                  <a:lnTo>
                    <a:pt x="12" y="95"/>
                  </a:lnTo>
                  <a:lnTo>
                    <a:pt x="0" y="39"/>
                  </a:lnTo>
                  <a:lnTo>
                    <a:pt x="111" y="0"/>
                  </a:lnTo>
                  <a:close/>
                </a:path>
              </a:pathLst>
            </a:custGeom>
            <a:solidFill>
              <a:srgbClr val="CCECFF"/>
            </a:solidFill>
            <a:ln w="12700" cmpd="sng">
              <a:solidFill>
                <a:srgbClr val="000000"/>
              </a:solidFill>
              <a:round/>
              <a:headEnd/>
              <a:tailEnd/>
            </a:ln>
          </p:spPr>
          <p:txBody>
            <a:bodyPr/>
            <a:lstStyle/>
            <a:p>
              <a:endParaRPr lang="en-US" dirty="0"/>
            </a:p>
          </p:txBody>
        </p:sp>
        <p:sp>
          <p:nvSpPr>
            <p:cNvPr id="1068" name="Freeform 111"/>
            <p:cNvSpPr>
              <a:spLocks/>
            </p:cNvSpPr>
            <p:nvPr/>
          </p:nvSpPr>
          <p:spPr bwMode="auto">
            <a:xfrm>
              <a:off x="2541778" y="2454962"/>
              <a:ext cx="53971" cy="55883"/>
            </a:xfrm>
            <a:custGeom>
              <a:avLst/>
              <a:gdLst>
                <a:gd name="T0" fmla="*/ 578 w 127"/>
                <a:gd name="T1" fmla="*/ 0 h 131"/>
                <a:gd name="T2" fmla="*/ 651 w 127"/>
                <a:gd name="T3" fmla="*/ 282 h 131"/>
                <a:gd name="T4" fmla="*/ 664 w 127"/>
                <a:gd name="T5" fmla="*/ 338 h 131"/>
                <a:gd name="T6" fmla="*/ 651 w 127"/>
                <a:gd name="T7" fmla="*/ 379 h 131"/>
                <a:gd name="T8" fmla="*/ 288 w 127"/>
                <a:gd name="T9" fmla="*/ 515 h 131"/>
                <a:gd name="T10" fmla="*/ 103 w 127"/>
                <a:gd name="T11" fmla="*/ 733 h 131"/>
                <a:gd name="T12" fmla="*/ 61 w 127"/>
                <a:gd name="T13" fmla="*/ 649 h 131"/>
                <a:gd name="T14" fmla="*/ 61 w 127"/>
                <a:gd name="T15" fmla="*/ 532 h 131"/>
                <a:gd name="T16" fmla="*/ 0 w 127"/>
                <a:gd name="T17" fmla="*/ 225 h 131"/>
                <a:gd name="T18" fmla="*/ 578 w 127"/>
                <a:gd name="T19" fmla="*/ 0 h 131"/>
                <a:gd name="T20" fmla="*/ 578 w 127"/>
                <a:gd name="T21" fmla="*/ 0 h 1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7"/>
                <a:gd name="T34" fmla="*/ 0 h 131"/>
                <a:gd name="T35" fmla="*/ 127 w 127"/>
                <a:gd name="T36" fmla="*/ 131 h 1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7" h="131">
                  <a:moveTo>
                    <a:pt x="111" y="0"/>
                  </a:moveTo>
                  <a:lnTo>
                    <a:pt x="123" y="51"/>
                  </a:lnTo>
                  <a:lnTo>
                    <a:pt x="127" y="59"/>
                  </a:lnTo>
                  <a:lnTo>
                    <a:pt x="123" y="67"/>
                  </a:lnTo>
                  <a:lnTo>
                    <a:pt x="55" y="91"/>
                  </a:lnTo>
                  <a:lnTo>
                    <a:pt x="20" y="131"/>
                  </a:lnTo>
                  <a:lnTo>
                    <a:pt x="12" y="115"/>
                  </a:lnTo>
                  <a:lnTo>
                    <a:pt x="12" y="95"/>
                  </a:lnTo>
                  <a:lnTo>
                    <a:pt x="0" y="39"/>
                  </a:lnTo>
                  <a:lnTo>
                    <a:pt x="111" y="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69" name="Freeform 112"/>
            <p:cNvSpPr>
              <a:spLocks/>
            </p:cNvSpPr>
            <p:nvPr/>
          </p:nvSpPr>
          <p:spPr bwMode="auto">
            <a:xfrm>
              <a:off x="2352108" y="2352445"/>
              <a:ext cx="198152" cy="166493"/>
            </a:xfrm>
            <a:custGeom>
              <a:avLst/>
              <a:gdLst>
                <a:gd name="T0" fmla="*/ 2387 w 467"/>
                <a:gd name="T1" fmla="*/ 1941 h 392"/>
                <a:gd name="T2" fmla="*/ 2347 w 467"/>
                <a:gd name="T3" fmla="*/ 1860 h 392"/>
                <a:gd name="T4" fmla="*/ 2347 w 467"/>
                <a:gd name="T5" fmla="*/ 1761 h 392"/>
                <a:gd name="T6" fmla="*/ 2286 w 467"/>
                <a:gd name="T7" fmla="*/ 1468 h 392"/>
                <a:gd name="T8" fmla="*/ 2261 w 467"/>
                <a:gd name="T9" fmla="*/ 1343 h 392"/>
                <a:gd name="T10" fmla="*/ 2261 w 467"/>
                <a:gd name="T11" fmla="*/ 1081 h 392"/>
                <a:gd name="T12" fmla="*/ 1834 w 467"/>
                <a:gd name="T13" fmla="*/ 0 h 392"/>
                <a:gd name="T14" fmla="*/ 1218 w 467"/>
                <a:gd name="T15" fmla="*/ 214 h 392"/>
                <a:gd name="T16" fmla="*/ 1074 w 467"/>
                <a:gd name="T17" fmla="*/ 575 h 392"/>
                <a:gd name="T18" fmla="*/ 966 w 467"/>
                <a:gd name="T19" fmla="*/ 602 h 392"/>
                <a:gd name="T20" fmla="*/ 1011 w 467"/>
                <a:gd name="T21" fmla="*/ 1018 h 392"/>
                <a:gd name="T22" fmla="*/ 604 w 467"/>
                <a:gd name="T23" fmla="*/ 1261 h 392"/>
                <a:gd name="T24" fmla="*/ 370 w 467"/>
                <a:gd name="T25" fmla="*/ 1261 h 392"/>
                <a:gd name="T26" fmla="*/ 122 w 467"/>
                <a:gd name="T27" fmla="*/ 1426 h 392"/>
                <a:gd name="T28" fmla="*/ 287 w 467"/>
                <a:gd name="T29" fmla="*/ 1548 h 392"/>
                <a:gd name="T30" fmla="*/ 211 w 467"/>
                <a:gd name="T31" fmla="*/ 1648 h 392"/>
                <a:gd name="T32" fmla="*/ 165 w 467"/>
                <a:gd name="T33" fmla="*/ 1735 h 392"/>
                <a:gd name="T34" fmla="*/ 0 w 467"/>
                <a:gd name="T35" fmla="*/ 1903 h 392"/>
                <a:gd name="T36" fmla="*/ 4 w 467"/>
                <a:gd name="T37" fmla="*/ 2049 h 392"/>
                <a:gd name="T38" fmla="*/ 1576 w 467"/>
                <a:gd name="T39" fmla="*/ 1614 h 392"/>
                <a:gd name="T40" fmla="*/ 1625 w 467"/>
                <a:gd name="T41" fmla="*/ 1629 h 392"/>
                <a:gd name="T42" fmla="*/ 1717 w 467"/>
                <a:gd name="T43" fmla="*/ 1648 h 392"/>
                <a:gd name="T44" fmla="*/ 1891 w 467"/>
                <a:gd name="T45" fmla="*/ 1881 h 392"/>
                <a:gd name="T46" fmla="*/ 2316 w 467"/>
                <a:gd name="T47" fmla="*/ 2001 h 392"/>
                <a:gd name="T48" fmla="*/ 2387 w 467"/>
                <a:gd name="T49" fmla="*/ 1945 h 392"/>
                <a:gd name="T50" fmla="*/ 2387 w 467"/>
                <a:gd name="T51" fmla="*/ 1945 h 392"/>
                <a:gd name="T52" fmla="*/ 2387 w 467"/>
                <a:gd name="T53" fmla="*/ 1941 h 3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67"/>
                <a:gd name="T82" fmla="*/ 0 h 392"/>
                <a:gd name="T83" fmla="*/ 467 w 467"/>
                <a:gd name="T84" fmla="*/ 392 h 3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67" h="392">
                  <a:moveTo>
                    <a:pt x="467" y="371"/>
                  </a:moveTo>
                  <a:lnTo>
                    <a:pt x="459" y="357"/>
                  </a:lnTo>
                  <a:lnTo>
                    <a:pt x="459" y="337"/>
                  </a:lnTo>
                  <a:lnTo>
                    <a:pt x="447" y="281"/>
                  </a:lnTo>
                  <a:lnTo>
                    <a:pt x="443" y="258"/>
                  </a:lnTo>
                  <a:lnTo>
                    <a:pt x="443" y="207"/>
                  </a:lnTo>
                  <a:lnTo>
                    <a:pt x="360" y="0"/>
                  </a:lnTo>
                  <a:lnTo>
                    <a:pt x="238" y="41"/>
                  </a:lnTo>
                  <a:lnTo>
                    <a:pt x="211" y="111"/>
                  </a:lnTo>
                  <a:lnTo>
                    <a:pt x="190" y="115"/>
                  </a:lnTo>
                  <a:lnTo>
                    <a:pt x="199" y="195"/>
                  </a:lnTo>
                  <a:lnTo>
                    <a:pt x="119" y="242"/>
                  </a:lnTo>
                  <a:lnTo>
                    <a:pt x="72" y="242"/>
                  </a:lnTo>
                  <a:lnTo>
                    <a:pt x="24" y="273"/>
                  </a:lnTo>
                  <a:lnTo>
                    <a:pt x="56" y="297"/>
                  </a:lnTo>
                  <a:lnTo>
                    <a:pt x="41" y="316"/>
                  </a:lnTo>
                  <a:lnTo>
                    <a:pt x="33" y="333"/>
                  </a:lnTo>
                  <a:lnTo>
                    <a:pt x="0" y="365"/>
                  </a:lnTo>
                  <a:lnTo>
                    <a:pt x="4" y="392"/>
                  </a:lnTo>
                  <a:lnTo>
                    <a:pt x="309" y="309"/>
                  </a:lnTo>
                  <a:lnTo>
                    <a:pt x="317" y="312"/>
                  </a:lnTo>
                  <a:lnTo>
                    <a:pt x="336" y="316"/>
                  </a:lnTo>
                  <a:lnTo>
                    <a:pt x="371" y="361"/>
                  </a:lnTo>
                  <a:lnTo>
                    <a:pt x="455" y="384"/>
                  </a:lnTo>
                  <a:lnTo>
                    <a:pt x="467" y="373"/>
                  </a:lnTo>
                  <a:lnTo>
                    <a:pt x="467" y="371"/>
                  </a:lnTo>
                  <a:close/>
                </a:path>
              </a:pathLst>
            </a:custGeom>
            <a:solidFill>
              <a:srgbClr val="CCECFF"/>
            </a:solidFill>
            <a:ln w="12700" cmpd="sng">
              <a:solidFill>
                <a:srgbClr val="000000"/>
              </a:solidFill>
              <a:round/>
              <a:headEnd/>
              <a:tailEnd/>
            </a:ln>
          </p:spPr>
          <p:txBody>
            <a:bodyPr/>
            <a:lstStyle/>
            <a:p>
              <a:endParaRPr lang="en-US" dirty="0"/>
            </a:p>
          </p:txBody>
        </p:sp>
        <p:sp>
          <p:nvSpPr>
            <p:cNvPr id="1070" name="Freeform 113"/>
            <p:cNvSpPr>
              <a:spLocks/>
            </p:cNvSpPr>
            <p:nvPr/>
          </p:nvSpPr>
          <p:spPr bwMode="auto">
            <a:xfrm>
              <a:off x="2352108" y="2352445"/>
              <a:ext cx="198152" cy="166493"/>
            </a:xfrm>
            <a:custGeom>
              <a:avLst/>
              <a:gdLst>
                <a:gd name="T0" fmla="*/ 2387 w 467"/>
                <a:gd name="T1" fmla="*/ 1941 h 392"/>
                <a:gd name="T2" fmla="*/ 2347 w 467"/>
                <a:gd name="T3" fmla="*/ 1860 h 392"/>
                <a:gd name="T4" fmla="*/ 2347 w 467"/>
                <a:gd name="T5" fmla="*/ 1761 h 392"/>
                <a:gd name="T6" fmla="*/ 2286 w 467"/>
                <a:gd name="T7" fmla="*/ 1468 h 392"/>
                <a:gd name="T8" fmla="*/ 2261 w 467"/>
                <a:gd name="T9" fmla="*/ 1343 h 392"/>
                <a:gd name="T10" fmla="*/ 2261 w 467"/>
                <a:gd name="T11" fmla="*/ 1081 h 392"/>
                <a:gd name="T12" fmla="*/ 1834 w 467"/>
                <a:gd name="T13" fmla="*/ 0 h 392"/>
                <a:gd name="T14" fmla="*/ 1218 w 467"/>
                <a:gd name="T15" fmla="*/ 214 h 392"/>
                <a:gd name="T16" fmla="*/ 1074 w 467"/>
                <a:gd name="T17" fmla="*/ 575 h 392"/>
                <a:gd name="T18" fmla="*/ 966 w 467"/>
                <a:gd name="T19" fmla="*/ 602 h 392"/>
                <a:gd name="T20" fmla="*/ 1011 w 467"/>
                <a:gd name="T21" fmla="*/ 1018 h 392"/>
                <a:gd name="T22" fmla="*/ 604 w 467"/>
                <a:gd name="T23" fmla="*/ 1261 h 392"/>
                <a:gd name="T24" fmla="*/ 370 w 467"/>
                <a:gd name="T25" fmla="*/ 1261 h 392"/>
                <a:gd name="T26" fmla="*/ 122 w 467"/>
                <a:gd name="T27" fmla="*/ 1426 h 392"/>
                <a:gd name="T28" fmla="*/ 287 w 467"/>
                <a:gd name="T29" fmla="*/ 1548 h 392"/>
                <a:gd name="T30" fmla="*/ 211 w 467"/>
                <a:gd name="T31" fmla="*/ 1648 h 392"/>
                <a:gd name="T32" fmla="*/ 165 w 467"/>
                <a:gd name="T33" fmla="*/ 1735 h 392"/>
                <a:gd name="T34" fmla="*/ 0 w 467"/>
                <a:gd name="T35" fmla="*/ 1903 h 392"/>
                <a:gd name="T36" fmla="*/ 4 w 467"/>
                <a:gd name="T37" fmla="*/ 2049 h 392"/>
                <a:gd name="T38" fmla="*/ 1576 w 467"/>
                <a:gd name="T39" fmla="*/ 1614 h 392"/>
                <a:gd name="T40" fmla="*/ 1625 w 467"/>
                <a:gd name="T41" fmla="*/ 1629 h 392"/>
                <a:gd name="T42" fmla="*/ 1717 w 467"/>
                <a:gd name="T43" fmla="*/ 1648 h 392"/>
                <a:gd name="T44" fmla="*/ 1891 w 467"/>
                <a:gd name="T45" fmla="*/ 1881 h 392"/>
                <a:gd name="T46" fmla="*/ 2316 w 467"/>
                <a:gd name="T47" fmla="*/ 2001 h 392"/>
                <a:gd name="T48" fmla="*/ 2387 w 467"/>
                <a:gd name="T49" fmla="*/ 1945 h 392"/>
                <a:gd name="T50" fmla="*/ 2387 w 467"/>
                <a:gd name="T51" fmla="*/ 1945 h 3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67"/>
                <a:gd name="T79" fmla="*/ 0 h 392"/>
                <a:gd name="T80" fmla="*/ 467 w 467"/>
                <a:gd name="T81" fmla="*/ 392 h 3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67" h="392">
                  <a:moveTo>
                    <a:pt x="467" y="371"/>
                  </a:moveTo>
                  <a:lnTo>
                    <a:pt x="459" y="357"/>
                  </a:lnTo>
                  <a:lnTo>
                    <a:pt x="459" y="337"/>
                  </a:lnTo>
                  <a:lnTo>
                    <a:pt x="447" y="281"/>
                  </a:lnTo>
                  <a:lnTo>
                    <a:pt x="443" y="258"/>
                  </a:lnTo>
                  <a:lnTo>
                    <a:pt x="443" y="207"/>
                  </a:lnTo>
                  <a:lnTo>
                    <a:pt x="360" y="0"/>
                  </a:lnTo>
                  <a:lnTo>
                    <a:pt x="238" y="41"/>
                  </a:lnTo>
                  <a:lnTo>
                    <a:pt x="211" y="111"/>
                  </a:lnTo>
                  <a:lnTo>
                    <a:pt x="190" y="115"/>
                  </a:lnTo>
                  <a:lnTo>
                    <a:pt x="199" y="195"/>
                  </a:lnTo>
                  <a:lnTo>
                    <a:pt x="119" y="242"/>
                  </a:lnTo>
                  <a:lnTo>
                    <a:pt x="72" y="242"/>
                  </a:lnTo>
                  <a:lnTo>
                    <a:pt x="24" y="273"/>
                  </a:lnTo>
                  <a:lnTo>
                    <a:pt x="56" y="297"/>
                  </a:lnTo>
                  <a:lnTo>
                    <a:pt x="41" y="316"/>
                  </a:lnTo>
                  <a:lnTo>
                    <a:pt x="33" y="333"/>
                  </a:lnTo>
                  <a:lnTo>
                    <a:pt x="0" y="365"/>
                  </a:lnTo>
                  <a:lnTo>
                    <a:pt x="4" y="392"/>
                  </a:lnTo>
                  <a:lnTo>
                    <a:pt x="309" y="309"/>
                  </a:lnTo>
                  <a:lnTo>
                    <a:pt x="317" y="312"/>
                  </a:lnTo>
                  <a:lnTo>
                    <a:pt x="336" y="316"/>
                  </a:lnTo>
                  <a:lnTo>
                    <a:pt x="371" y="361"/>
                  </a:lnTo>
                  <a:lnTo>
                    <a:pt x="455" y="384"/>
                  </a:lnTo>
                  <a:lnTo>
                    <a:pt x="467" y="373"/>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71" name="Freeform 114"/>
            <p:cNvSpPr>
              <a:spLocks/>
            </p:cNvSpPr>
            <p:nvPr/>
          </p:nvSpPr>
          <p:spPr bwMode="auto">
            <a:xfrm>
              <a:off x="2546790" y="2489263"/>
              <a:ext cx="48960" cy="32759"/>
            </a:xfrm>
            <a:custGeom>
              <a:avLst/>
              <a:gdLst>
                <a:gd name="T0" fmla="*/ 0 w 115"/>
                <a:gd name="T1" fmla="*/ 340 h 78"/>
                <a:gd name="T2" fmla="*/ 42 w 115"/>
                <a:gd name="T3" fmla="*/ 299 h 78"/>
                <a:gd name="T4" fmla="*/ 276 w 115"/>
                <a:gd name="T5" fmla="*/ 97 h 78"/>
                <a:gd name="T6" fmla="*/ 372 w 115"/>
                <a:gd name="T7" fmla="*/ 82 h 78"/>
                <a:gd name="T8" fmla="*/ 461 w 115"/>
                <a:gd name="T9" fmla="*/ 45 h 78"/>
                <a:gd name="T10" fmla="*/ 623 w 115"/>
                <a:gd name="T11" fmla="*/ 0 h 78"/>
                <a:gd name="T12" fmla="*/ 372 w 115"/>
                <a:gd name="T13" fmla="*/ 230 h 78"/>
                <a:gd name="T14" fmla="*/ 231 w 115"/>
                <a:gd name="T15" fmla="*/ 286 h 78"/>
                <a:gd name="T16" fmla="*/ 0 w 115"/>
                <a:gd name="T17" fmla="*/ 340 h 78"/>
                <a:gd name="T18" fmla="*/ 0 w 115"/>
                <a:gd name="T19" fmla="*/ 340 h 78"/>
                <a:gd name="T20" fmla="*/ 0 w 115"/>
                <a:gd name="T21" fmla="*/ 340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78"/>
                <a:gd name="T35" fmla="*/ 115 w 115"/>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78">
                  <a:moveTo>
                    <a:pt x="0" y="78"/>
                  </a:moveTo>
                  <a:lnTo>
                    <a:pt x="8" y="70"/>
                  </a:lnTo>
                  <a:lnTo>
                    <a:pt x="51" y="23"/>
                  </a:lnTo>
                  <a:lnTo>
                    <a:pt x="68" y="19"/>
                  </a:lnTo>
                  <a:lnTo>
                    <a:pt x="84" y="11"/>
                  </a:lnTo>
                  <a:lnTo>
                    <a:pt x="115" y="0"/>
                  </a:lnTo>
                  <a:lnTo>
                    <a:pt x="68" y="54"/>
                  </a:lnTo>
                  <a:lnTo>
                    <a:pt x="43" y="66"/>
                  </a:lnTo>
                  <a:lnTo>
                    <a:pt x="0" y="78"/>
                  </a:lnTo>
                  <a:close/>
                </a:path>
              </a:pathLst>
            </a:custGeom>
            <a:solidFill>
              <a:srgbClr val="CCECFF"/>
            </a:solidFill>
            <a:ln w="12700" cmpd="sng">
              <a:solidFill>
                <a:srgbClr val="000000"/>
              </a:solidFill>
              <a:round/>
              <a:headEnd/>
              <a:tailEnd/>
            </a:ln>
          </p:spPr>
          <p:txBody>
            <a:bodyPr/>
            <a:lstStyle/>
            <a:p>
              <a:endParaRPr lang="en-US" dirty="0"/>
            </a:p>
          </p:txBody>
        </p:sp>
        <p:sp>
          <p:nvSpPr>
            <p:cNvPr id="1072" name="Freeform 115"/>
            <p:cNvSpPr>
              <a:spLocks/>
            </p:cNvSpPr>
            <p:nvPr/>
          </p:nvSpPr>
          <p:spPr bwMode="auto">
            <a:xfrm>
              <a:off x="2546790" y="2489263"/>
              <a:ext cx="48960" cy="32759"/>
            </a:xfrm>
            <a:custGeom>
              <a:avLst/>
              <a:gdLst>
                <a:gd name="T0" fmla="*/ 0 w 115"/>
                <a:gd name="T1" fmla="*/ 340 h 78"/>
                <a:gd name="T2" fmla="*/ 42 w 115"/>
                <a:gd name="T3" fmla="*/ 299 h 78"/>
                <a:gd name="T4" fmla="*/ 276 w 115"/>
                <a:gd name="T5" fmla="*/ 97 h 78"/>
                <a:gd name="T6" fmla="*/ 372 w 115"/>
                <a:gd name="T7" fmla="*/ 82 h 78"/>
                <a:gd name="T8" fmla="*/ 461 w 115"/>
                <a:gd name="T9" fmla="*/ 45 h 78"/>
                <a:gd name="T10" fmla="*/ 623 w 115"/>
                <a:gd name="T11" fmla="*/ 0 h 78"/>
                <a:gd name="T12" fmla="*/ 372 w 115"/>
                <a:gd name="T13" fmla="*/ 230 h 78"/>
                <a:gd name="T14" fmla="*/ 231 w 115"/>
                <a:gd name="T15" fmla="*/ 286 h 78"/>
                <a:gd name="T16" fmla="*/ 0 w 115"/>
                <a:gd name="T17" fmla="*/ 340 h 78"/>
                <a:gd name="T18" fmla="*/ 0 w 115"/>
                <a:gd name="T19" fmla="*/ 340 h 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78"/>
                <a:gd name="T32" fmla="*/ 115 w 115"/>
                <a:gd name="T33" fmla="*/ 78 h 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78">
                  <a:moveTo>
                    <a:pt x="0" y="78"/>
                  </a:moveTo>
                  <a:lnTo>
                    <a:pt x="8" y="70"/>
                  </a:lnTo>
                  <a:lnTo>
                    <a:pt x="51" y="23"/>
                  </a:lnTo>
                  <a:lnTo>
                    <a:pt x="68" y="19"/>
                  </a:lnTo>
                  <a:lnTo>
                    <a:pt x="84" y="11"/>
                  </a:lnTo>
                  <a:lnTo>
                    <a:pt x="115" y="0"/>
                  </a:lnTo>
                  <a:lnTo>
                    <a:pt x="68" y="54"/>
                  </a:lnTo>
                  <a:lnTo>
                    <a:pt x="43" y="66"/>
                  </a:lnTo>
                  <a:lnTo>
                    <a:pt x="0" y="7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73" name="Freeform 116"/>
            <p:cNvSpPr>
              <a:spLocks/>
            </p:cNvSpPr>
            <p:nvPr/>
          </p:nvSpPr>
          <p:spPr bwMode="auto">
            <a:xfrm>
              <a:off x="2504770" y="2505449"/>
              <a:ext cx="45490" cy="95580"/>
            </a:xfrm>
            <a:custGeom>
              <a:avLst/>
              <a:gdLst>
                <a:gd name="T0" fmla="*/ 474 w 107"/>
                <a:gd name="T1" fmla="*/ 160 h 225"/>
                <a:gd name="T2" fmla="*/ 461 w 107"/>
                <a:gd name="T3" fmla="*/ 263 h 225"/>
                <a:gd name="T4" fmla="*/ 440 w 107"/>
                <a:gd name="T5" fmla="*/ 345 h 225"/>
                <a:gd name="T6" fmla="*/ 504 w 107"/>
                <a:gd name="T7" fmla="*/ 423 h 225"/>
                <a:gd name="T8" fmla="*/ 565 w 107"/>
                <a:gd name="T9" fmla="*/ 466 h 225"/>
                <a:gd name="T10" fmla="*/ 406 w 107"/>
                <a:gd name="T11" fmla="*/ 1175 h 225"/>
                <a:gd name="T12" fmla="*/ 275 w 107"/>
                <a:gd name="T13" fmla="*/ 1096 h 225"/>
                <a:gd name="T14" fmla="*/ 132 w 107"/>
                <a:gd name="T15" fmla="*/ 1057 h 225"/>
                <a:gd name="T16" fmla="*/ 132 w 107"/>
                <a:gd name="T17" fmla="*/ 1096 h 225"/>
                <a:gd name="T18" fmla="*/ 90 w 107"/>
                <a:gd name="T19" fmla="*/ 1031 h 225"/>
                <a:gd name="T20" fmla="*/ 55 w 107"/>
                <a:gd name="T21" fmla="*/ 942 h 225"/>
                <a:gd name="T22" fmla="*/ 41 w 107"/>
                <a:gd name="T23" fmla="*/ 889 h 225"/>
                <a:gd name="T24" fmla="*/ 41 w 107"/>
                <a:gd name="T25" fmla="*/ 848 h 225"/>
                <a:gd name="T26" fmla="*/ 235 w 107"/>
                <a:gd name="T27" fmla="*/ 617 h 225"/>
                <a:gd name="T28" fmla="*/ 0 w 107"/>
                <a:gd name="T29" fmla="*/ 369 h 225"/>
                <a:gd name="T30" fmla="*/ 55 w 107"/>
                <a:gd name="T31" fmla="*/ 312 h 225"/>
                <a:gd name="T32" fmla="*/ 0 w 107"/>
                <a:gd name="T33" fmla="*/ 141 h 225"/>
                <a:gd name="T34" fmla="*/ 55 w 107"/>
                <a:gd name="T35" fmla="*/ 0 h 225"/>
                <a:gd name="T36" fmla="*/ 504 w 107"/>
                <a:gd name="T37" fmla="*/ 120 h 225"/>
                <a:gd name="T38" fmla="*/ 474 w 107"/>
                <a:gd name="T39" fmla="*/ 160 h 225"/>
                <a:gd name="T40" fmla="*/ 474 w 107"/>
                <a:gd name="T41" fmla="*/ 160 h 225"/>
                <a:gd name="T42" fmla="*/ 474 w 107"/>
                <a:gd name="T43" fmla="*/ 160 h 2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7"/>
                <a:gd name="T67" fmla="*/ 0 h 225"/>
                <a:gd name="T68" fmla="*/ 107 w 107"/>
                <a:gd name="T69" fmla="*/ 225 h 22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7" h="225">
                  <a:moveTo>
                    <a:pt x="91" y="31"/>
                  </a:moveTo>
                  <a:lnTo>
                    <a:pt x="87" y="51"/>
                  </a:lnTo>
                  <a:lnTo>
                    <a:pt x="83" y="66"/>
                  </a:lnTo>
                  <a:lnTo>
                    <a:pt x="95" y="82"/>
                  </a:lnTo>
                  <a:lnTo>
                    <a:pt x="107" y="90"/>
                  </a:lnTo>
                  <a:lnTo>
                    <a:pt x="76" y="225"/>
                  </a:lnTo>
                  <a:lnTo>
                    <a:pt x="52" y="209"/>
                  </a:lnTo>
                  <a:lnTo>
                    <a:pt x="25" y="201"/>
                  </a:lnTo>
                  <a:lnTo>
                    <a:pt x="25" y="209"/>
                  </a:lnTo>
                  <a:lnTo>
                    <a:pt x="17" y="197"/>
                  </a:lnTo>
                  <a:lnTo>
                    <a:pt x="11" y="181"/>
                  </a:lnTo>
                  <a:lnTo>
                    <a:pt x="8" y="170"/>
                  </a:lnTo>
                  <a:lnTo>
                    <a:pt x="8" y="162"/>
                  </a:lnTo>
                  <a:lnTo>
                    <a:pt x="44" y="117"/>
                  </a:lnTo>
                  <a:lnTo>
                    <a:pt x="0" y="70"/>
                  </a:lnTo>
                  <a:lnTo>
                    <a:pt x="11" y="59"/>
                  </a:lnTo>
                  <a:lnTo>
                    <a:pt x="0" y="27"/>
                  </a:lnTo>
                  <a:lnTo>
                    <a:pt x="11" y="0"/>
                  </a:lnTo>
                  <a:lnTo>
                    <a:pt x="95" y="23"/>
                  </a:lnTo>
                  <a:lnTo>
                    <a:pt x="91" y="31"/>
                  </a:lnTo>
                  <a:close/>
                </a:path>
              </a:pathLst>
            </a:custGeom>
            <a:solidFill>
              <a:srgbClr val="CCECFF"/>
            </a:solidFill>
            <a:ln w="12700" cmpd="sng">
              <a:solidFill>
                <a:srgbClr val="000000"/>
              </a:solidFill>
              <a:round/>
              <a:headEnd/>
              <a:tailEnd/>
            </a:ln>
          </p:spPr>
          <p:txBody>
            <a:bodyPr/>
            <a:lstStyle/>
            <a:p>
              <a:endParaRPr lang="en-US" dirty="0"/>
            </a:p>
          </p:txBody>
        </p:sp>
        <p:sp>
          <p:nvSpPr>
            <p:cNvPr id="1074" name="Freeform 117"/>
            <p:cNvSpPr>
              <a:spLocks/>
            </p:cNvSpPr>
            <p:nvPr/>
          </p:nvSpPr>
          <p:spPr bwMode="auto">
            <a:xfrm>
              <a:off x="2504770" y="2505449"/>
              <a:ext cx="45490" cy="95580"/>
            </a:xfrm>
            <a:custGeom>
              <a:avLst/>
              <a:gdLst>
                <a:gd name="T0" fmla="*/ 474 w 107"/>
                <a:gd name="T1" fmla="*/ 160 h 225"/>
                <a:gd name="T2" fmla="*/ 461 w 107"/>
                <a:gd name="T3" fmla="*/ 263 h 225"/>
                <a:gd name="T4" fmla="*/ 440 w 107"/>
                <a:gd name="T5" fmla="*/ 345 h 225"/>
                <a:gd name="T6" fmla="*/ 504 w 107"/>
                <a:gd name="T7" fmla="*/ 423 h 225"/>
                <a:gd name="T8" fmla="*/ 565 w 107"/>
                <a:gd name="T9" fmla="*/ 466 h 225"/>
                <a:gd name="T10" fmla="*/ 406 w 107"/>
                <a:gd name="T11" fmla="*/ 1175 h 225"/>
                <a:gd name="T12" fmla="*/ 275 w 107"/>
                <a:gd name="T13" fmla="*/ 1096 h 225"/>
                <a:gd name="T14" fmla="*/ 132 w 107"/>
                <a:gd name="T15" fmla="*/ 1057 h 225"/>
                <a:gd name="T16" fmla="*/ 132 w 107"/>
                <a:gd name="T17" fmla="*/ 1096 h 225"/>
                <a:gd name="T18" fmla="*/ 90 w 107"/>
                <a:gd name="T19" fmla="*/ 1031 h 225"/>
                <a:gd name="T20" fmla="*/ 55 w 107"/>
                <a:gd name="T21" fmla="*/ 942 h 225"/>
                <a:gd name="T22" fmla="*/ 41 w 107"/>
                <a:gd name="T23" fmla="*/ 889 h 225"/>
                <a:gd name="T24" fmla="*/ 41 w 107"/>
                <a:gd name="T25" fmla="*/ 848 h 225"/>
                <a:gd name="T26" fmla="*/ 235 w 107"/>
                <a:gd name="T27" fmla="*/ 617 h 225"/>
                <a:gd name="T28" fmla="*/ 0 w 107"/>
                <a:gd name="T29" fmla="*/ 369 h 225"/>
                <a:gd name="T30" fmla="*/ 55 w 107"/>
                <a:gd name="T31" fmla="*/ 312 h 225"/>
                <a:gd name="T32" fmla="*/ 0 w 107"/>
                <a:gd name="T33" fmla="*/ 141 h 225"/>
                <a:gd name="T34" fmla="*/ 55 w 107"/>
                <a:gd name="T35" fmla="*/ 0 h 225"/>
                <a:gd name="T36" fmla="*/ 504 w 107"/>
                <a:gd name="T37" fmla="*/ 120 h 225"/>
                <a:gd name="T38" fmla="*/ 474 w 107"/>
                <a:gd name="T39" fmla="*/ 160 h 225"/>
                <a:gd name="T40" fmla="*/ 474 w 107"/>
                <a:gd name="T41" fmla="*/ 160 h 2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7"/>
                <a:gd name="T64" fmla="*/ 0 h 225"/>
                <a:gd name="T65" fmla="*/ 107 w 107"/>
                <a:gd name="T66" fmla="*/ 225 h 2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7" h="225">
                  <a:moveTo>
                    <a:pt x="91" y="31"/>
                  </a:moveTo>
                  <a:lnTo>
                    <a:pt x="87" y="51"/>
                  </a:lnTo>
                  <a:lnTo>
                    <a:pt x="83" y="66"/>
                  </a:lnTo>
                  <a:lnTo>
                    <a:pt x="95" y="82"/>
                  </a:lnTo>
                  <a:lnTo>
                    <a:pt x="107" y="90"/>
                  </a:lnTo>
                  <a:lnTo>
                    <a:pt x="76" y="225"/>
                  </a:lnTo>
                  <a:lnTo>
                    <a:pt x="52" y="209"/>
                  </a:lnTo>
                  <a:lnTo>
                    <a:pt x="25" y="201"/>
                  </a:lnTo>
                  <a:lnTo>
                    <a:pt x="25" y="209"/>
                  </a:lnTo>
                  <a:lnTo>
                    <a:pt x="17" y="197"/>
                  </a:lnTo>
                  <a:lnTo>
                    <a:pt x="11" y="181"/>
                  </a:lnTo>
                  <a:lnTo>
                    <a:pt x="8" y="170"/>
                  </a:lnTo>
                  <a:lnTo>
                    <a:pt x="8" y="162"/>
                  </a:lnTo>
                  <a:lnTo>
                    <a:pt x="44" y="117"/>
                  </a:lnTo>
                  <a:lnTo>
                    <a:pt x="0" y="70"/>
                  </a:lnTo>
                  <a:lnTo>
                    <a:pt x="11" y="59"/>
                  </a:lnTo>
                  <a:lnTo>
                    <a:pt x="0" y="27"/>
                  </a:lnTo>
                  <a:lnTo>
                    <a:pt x="11" y="0"/>
                  </a:lnTo>
                  <a:lnTo>
                    <a:pt x="95" y="23"/>
                  </a:lnTo>
                  <a:lnTo>
                    <a:pt x="91" y="3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75" name="Freeform 118"/>
            <p:cNvSpPr>
              <a:spLocks/>
            </p:cNvSpPr>
            <p:nvPr/>
          </p:nvSpPr>
          <p:spPr bwMode="auto">
            <a:xfrm>
              <a:off x="2333603" y="2483482"/>
              <a:ext cx="190056" cy="132578"/>
            </a:xfrm>
            <a:custGeom>
              <a:avLst/>
              <a:gdLst>
                <a:gd name="T0" fmla="*/ 2065 w 447"/>
                <a:gd name="T1" fmla="*/ 1192 h 312"/>
                <a:gd name="T2" fmla="*/ 2065 w 447"/>
                <a:gd name="T3" fmla="*/ 1107 h 312"/>
                <a:gd name="T4" fmla="*/ 2174 w 447"/>
                <a:gd name="T5" fmla="*/ 1107 h 312"/>
                <a:gd name="T6" fmla="*/ 2174 w 447"/>
                <a:gd name="T7" fmla="*/ 1124 h 312"/>
                <a:gd name="T8" fmla="*/ 2364 w 447"/>
                <a:gd name="T9" fmla="*/ 889 h 312"/>
                <a:gd name="T10" fmla="*/ 2129 w 447"/>
                <a:gd name="T11" fmla="*/ 649 h 312"/>
                <a:gd name="T12" fmla="*/ 2190 w 447"/>
                <a:gd name="T13" fmla="*/ 589 h 312"/>
                <a:gd name="T14" fmla="*/ 2129 w 447"/>
                <a:gd name="T15" fmla="*/ 418 h 312"/>
                <a:gd name="T16" fmla="*/ 2190 w 447"/>
                <a:gd name="T17" fmla="*/ 275 h 312"/>
                <a:gd name="T18" fmla="*/ 2000 w 447"/>
                <a:gd name="T19" fmla="*/ 37 h 312"/>
                <a:gd name="T20" fmla="*/ 1907 w 447"/>
                <a:gd name="T21" fmla="*/ 3 h 312"/>
                <a:gd name="T22" fmla="*/ 1858 w 447"/>
                <a:gd name="T23" fmla="*/ 0 h 312"/>
                <a:gd name="T24" fmla="*/ 249 w 447"/>
                <a:gd name="T25" fmla="*/ 439 h 312"/>
                <a:gd name="T26" fmla="*/ 226 w 447"/>
                <a:gd name="T27" fmla="*/ 297 h 312"/>
                <a:gd name="T28" fmla="*/ 0 w 447"/>
                <a:gd name="T29" fmla="*/ 545 h 312"/>
                <a:gd name="T30" fmla="*/ 126 w 447"/>
                <a:gd name="T31" fmla="*/ 1107 h 312"/>
                <a:gd name="T32" fmla="*/ 126 w 447"/>
                <a:gd name="T33" fmla="*/ 1124 h 312"/>
                <a:gd name="T34" fmla="*/ 161 w 447"/>
                <a:gd name="T35" fmla="*/ 1192 h 312"/>
                <a:gd name="T36" fmla="*/ 249 w 447"/>
                <a:gd name="T37" fmla="*/ 1482 h 312"/>
                <a:gd name="T38" fmla="*/ 249 w 447"/>
                <a:gd name="T39" fmla="*/ 1530 h 312"/>
                <a:gd name="T40" fmla="*/ 289 w 447"/>
                <a:gd name="T41" fmla="*/ 1638 h 312"/>
                <a:gd name="T42" fmla="*/ 718 w 447"/>
                <a:gd name="T43" fmla="*/ 1530 h 312"/>
                <a:gd name="T44" fmla="*/ 2065 w 447"/>
                <a:gd name="T45" fmla="*/ 1192 h 312"/>
                <a:gd name="T46" fmla="*/ 2065 w 447"/>
                <a:gd name="T47" fmla="*/ 1192 h 312"/>
                <a:gd name="T48" fmla="*/ 2065 w 447"/>
                <a:gd name="T49" fmla="*/ 1192 h 3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47"/>
                <a:gd name="T76" fmla="*/ 0 h 312"/>
                <a:gd name="T77" fmla="*/ 447 w 447"/>
                <a:gd name="T78" fmla="*/ 312 h 31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47" h="312">
                  <a:moveTo>
                    <a:pt x="391" y="226"/>
                  </a:moveTo>
                  <a:lnTo>
                    <a:pt x="391" y="210"/>
                  </a:lnTo>
                  <a:lnTo>
                    <a:pt x="411" y="210"/>
                  </a:lnTo>
                  <a:lnTo>
                    <a:pt x="411" y="214"/>
                  </a:lnTo>
                  <a:lnTo>
                    <a:pt x="447" y="169"/>
                  </a:lnTo>
                  <a:lnTo>
                    <a:pt x="403" y="122"/>
                  </a:lnTo>
                  <a:lnTo>
                    <a:pt x="414" y="111"/>
                  </a:lnTo>
                  <a:lnTo>
                    <a:pt x="403" y="79"/>
                  </a:lnTo>
                  <a:lnTo>
                    <a:pt x="414" y="52"/>
                  </a:lnTo>
                  <a:lnTo>
                    <a:pt x="379" y="7"/>
                  </a:lnTo>
                  <a:lnTo>
                    <a:pt x="360" y="3"/>
                  </a:lnTo>
                  <a:lnTo>
                    <a:pt x="352" y="0"/>
                  </a:lnTo>
                  <a:lnTo>
                    <a:pt x="47" y="83"/>
                  </a:lnTo>
                  <a:lnTo>
                    <a:pt x="43" y="56"/>
                  </a:lnTo>
                  <a:lnTo>
                    <a:pt x="0" y="103"/>
                  </a:lnTo>
                  <a:lnTo>
                    <a:pt x="24" y="210"/>
                  </a:lnTo>
                  <a:lnTo>
                    <a:pt x="24" y="214"/>
                  </a:lnTo>
                  <a:lnTo>
                    <a:pt x="31" y="226"/>
                  </a:lnTo>
                  <a:lnTo>
                    <a:pt x="47" y="281"/>
                  </a:lnTo>
                  <a:lnTo>
                    <a:pt x="47" y="292"/>
                  </a:lnTo>
                  <a:lnTo>
                    <a:pt x="55" y="312"/>
                  </a:lnTo>
                  <a:lnTo>
                    <a:pt x="135" y="292"/>
                  </a:lnTo>
                  <a:lnTo>
                    <a:pt x="391" y="226"/>
                  </a:lnTo>
                  <a:close/>
                </a:path>
              </a:pathLst>
            </a:custGeom>
            <a:solidFill>
              <a:srgbClr val="CCECFF"/>
            </a:solidFill>
            <a:ln w="12700" cmpd="sng">
              <a:solidFill>
                <a:srgbClr val="000000"/>
              </a:solidFill>
              <a:round/>
              <a:headEnd/>
              <a:tailEnd/>
            </a:ln>
          </p:spPr>
          <p:txBody>
            <a:bodyPr/>
            <a:lstStyle/>
            <a:p>
              <a:endParaRPr lang="en-US" dirty="0"/>
            </a:p>
          </p:txBody>
        </p:sp>
        <p:sp>
          <p:nvSpPr>
            <p:cNvPr id="1076" name="Freeform 119"/>
            <p:cNvSpPr>
              <a:spLocks/>
            </p:cNvSpPr>
            <p:nvPr/>
          </p:nvSpPr>
          <p:spPr bwMode="auto">
            <a:xfrm>
              <a:off x="2333603" y="2483482"/>
              <a:ext cx="190056" cy="132578"/>
            </a:xfrm>
            <a:custGeom>
              <a:avLst/>
              <a:gdLst>
                <a:gd name="T0" fmla="*/ 2065 w 447"/>
                <a:gd name="T1" fmla="*/ 1192 h 312"/>
                <a:gd name="T2" fmla="*/ 2065 w 447"/>
                <a:gd name="T3" fmla="*/ 1107 h 312"/>
                <a:gd name="T4" fmla="*/ 2174 w 447"/>
                <a:gd name="T5" fmla="*/ 1107 h 312"/>
                <a:gd name="T6" fmla="*/ 2174 w 447"/>
                <a:gd name="T7" fmla="*/ 1124 h 312"/>
                <a:gd name="T8" fmla="*/ 2364 w 447"/>
                <a:gd name="T9" fmla="*/ 889 h 312"/>
                <a:gd name="T10" fmla="*/ 2129 w 447"/>
                <a:gd name="T11" fmla="*/ 649 h 312"/>
                <a:gd name="T12" fmla="*/ 2190 w 447"/>
                <a:gd name="T13" fmla="*/ 589 h 312"/>
                <a:gd name="T14" fmla="*/ 2129 w 447"/>
                <a:gd name="T15" fmla="*/ 418 h 312"/>
                <a:gd name="T16" fmla="*/ 2190 w 447"/>
                <a:gd name="T17" fmla="*/ 275 h 312"/>
                <a:gd name="T18" fmla="*/ 2000 w 447"/>
                <a:gd name="T19" fmla="*/ 37 h 312"/>
                <a:gd name="T20" fmla="*/ 1907 w 447"/>
                <a:gd name="T21" fmla="*/ 3 h 312"/>
                <a:gd name="T22" fmla="*/ 1858 w 447"/>
                <a:gd name="T23" fmla="*/ 0 h 312"/>
                <a:gd name="T24" fmla="*/ 249 w 447"/>
                <a:gd name="T25" fmla="*/ 439 h 312"/>
                <a:gd name="T26" fmla="*/ 226 w 447"/>
                <a:gd name="T27" fmla="*/ 297 h 312"/>
                <a:gd name="T28" fmla="*/ 0 w 447"/>
                <a:gd name="T29" fmla="*/ 545 h 312"/>
                <a:gd name="T30" fmla="*/ 126 w 447"/>
                <a:gd name="T31" fmla="*/ 1107 h 312"/>
                <a:gd name="T32" fmla="*/ 126 w 447"/>
                <a:gd name="T33" fmla="*/ 1124 h 312"/>
                <a:gd name="T34" fmla="*/ 161 w 447"/>
                <a:gd name="T35" fmla="*/ 1192 h 312"/>
                <a:gd name="T36" fmla="*/ 249 w 447"/>
                <a:gd name="T37" fmla="*/ 1482 h 312"/>
                <a:gd name="T38" fmla="*/ 249 w 447"/>
                <a:gd name="T39" fmla="*/ 1530 h 312"/>
                <a:gd name="T40" fmla="*/ 289 w 447"/>
                <a:gd name="T41" fmla="*/ 1638 h 312"/>
                <a:gd name="T42" fmla="*/ 718 w 447"/>
                <a:gd name="T43" fmla="*/ 1530 h 312"/>
                <a:gd name="T44" fmla="*/ 2065 w 447"/>
                <a:gd name="T45" fmla="*/ 1192 h 312"/>
                <a:gd name="T46" fmla="*/ 2065 w 447"/>
                <a:gd name="T47" fmla="*/ 1192 h 3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47"/>
                <a:gd name="T73" fmla="*/ 0 h 312"/>
                <a:gd name="T74" fmla="*/ 447 w 447"/>
                <a:gd name="T75" fmla="*/ 312 h 3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47" h="312">
                  <a:moveTo>
                    <a:pt x="391" y="226"/>
                  </a:moveTo>
                  <a:lnTo>
                    <a:pt x="391" y="210"/>
                  </a:lnTo>
                  <a:lnTo>
                    <a:pt x="411" y="210"/>
                  </a:lnTo>
                  <a:lnTo>
                    <a:pt x="411" y="214"/>
                  </a:lnTo>
                  <a:lnTo>
                    <a:pt x="447" y="169"/>
                  </a:lnTo>
                  <a:lnTo>
                    <a:pt x="403" y="122"/>
                  </a:lnTo>
                  <a:lnTo>
                    <a:pt x="414" y="111"/>
                  </a:lnTo>
                  <a:lnTo>
                    <a:pt x="403" y="79"/>
                  </a:lnTo>
                  <a:lnTo>
                    <a:pt x="414" y="52"/>
                  </a:lnTo>
                  <a:lnTo>
                    <a:pt x="379" y="7"/>
                  </a:lnTo>
                  <a:lnTo>
                    <a:pt x="360" y="3"/>
                  </a:lnTo>
                  <a:lnTo>
                    <a:pt x="352" y="0"/>
                  </a:lnTo>
                  <a:lnTo>
                    <a:pt x="47" y="83"/>
                  </a:lnTo>
                  <a:lnTo>
                    <a:pt x="43" y="56"/>
                  </a:lnTo>
                  <a:lnTo>
                    <a:pt x="0" y="103"/>
                  </a:lnTo>
                  <a:lnTo>
                    <a:pt x="24" y="210"/>
                  </a:lnTo>
                  <a:lnTo>
                    <a:pt x="24" y="214"/>
                  </a:lnTo>
                  <a:lnTo>
                    <a:pt x="31" y="226"/>
                  </a:lnTo>
                  <a:lnTo>
                    <a:pt x="47" y="281"/>
                  </a:lnTo>
                  <a:lnTo>
                    <a:pt x="47" y="292"/>
                  </a:lnTo>
                  <a:lnTo>
                    <a:pt x="55" y="312"/>
                  </a:lnTo>
                  <a:lnTo>
                    <a:pt x="135" y="292"/>
                  </a:lnTo>
                  <a:lnTo>
                    <a:pt x="391" y="22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77" name="Freeform 120"/>
            <p:cNvSpPr>
              <a:spLocks/>
            </p:cNvSpPr>
            <p:nvPr/>
          </p:nvSpPr>
          <p:spPr bwMode="auto">
            <a:xfrm>
              <a:off x="2391044" y="2579447"/>
              <a:ext cx="149192" cy="77080"/>
            </a:xfrm>
            <a:custGeom>
              <a:avLst/>
              <a:gdLst>
                <a:gd name="T0" fmla="*/ 1764 w 351"/>
                <a:gd name="T1" fmla="*/ 578 h 181"/>
                <a:gd name="T2" fmla="*/ 1806 w 351"/>
                <a:gd name="T3" fmla="*/ 617 h 181"/>
                <a:gd name="T4" fmla="*/ 1848 w 351"/>
                <a:gd name="T5" fmla="*/ 733 h 181"/>
                <a:gd name="T6" fmla="*/ 1703 w 351"/>
                <a:gd name="T7" fmla="*/ 884 h 181"/>
                <a:gd name="T8" fmla="*/ 1540 w 351"/>
                <a:gd name="T9" fmla="*/ 989 h 181"/>
                <a:gd name="T10" fmla="*/ 1471 w 351"/>
                <a:gd name="T11" fmla="*/ 862 h 181"/>
                <a:gd name="T12" fmla="*/ 1408 w 351"/>
                <a:gd name="T13" fmla="*/ 844 h 181"/>
                <a:gd name="T14" fmla="*/ 1324 w 351"/>
                <a:gd name="T15" fmla="*/ 754 h 181"/>
                <a:gd name="T16" fmla="*/ 1324 w 351"/>
                <a:gd name="T17" fmla="*/ 707 h 181"/>
                <a:gd name="T18" fmla="*/ 1221 w 351"/>
                <a:gd name="T19" fmla="*/ 255 h 181"/>
                <a:gd name="T20" fmla="*/ 1239 w 351"/>
                <a:gd name="T21" fmla="*/ 147 h 181"/>
                <a:gd name="T22" fmla="*/ 1194 w 351"/>
                <a:gd name="T23" fmla="*/ 236 h 181"/>
                <a:gd name="T24" fmla="*/ 1221 w 351"/>
                <a:gd name="T25" fmla="*/ 343 h 181"/>
                <a:gd name="T26" fmla="*/ 1221 w 351"/>
                <a:gd name="T27" fmla="*/ 381 h 181"/>
                <a:gd name="T28" fmla="*/ 1179 w 351"/>
                <a:gd name="T29" fmla="*/ 535 h 181"/>
                <a:gd name="T30" fmla="*/ 1284 w 351"/>
                <a:gd name="T31" fmla="*/ 707 h 181"/>
                <a:gd name="T32" fmla="*/ 1284 w 351"/>
                <a:gd name="T33" fmla="*/ 769 h 181"/>
                <a:gd name="T34" fmla="*/ 1324 w 351"/>
                <a:gd name="T35" fmla="*/ 844 h 181"/>
                <a:gd name="T36" fmla="*/ 1346 w 351"/>
                <a:gd name="T37" fmla="*/ 933 h 181"/>
                <a:gd name="T38" fmla="*/ 970 w 351"/>
                <a:gd name="T39" fmla="*/ 844 h 181"/>
                <a:gd name="T40" fmla="*/ 1018 w 351"/>
                <a:gd name="T41" fmla="*/ 514 h 181"/>
                <a:gd name="T42" fmla="*/ 664 w 351"/>
                <a:gd name="T43" fmla="*/ 453 h 181"/>
                <a:gd name="T44" fmla="*/ 664 w 351"/>
                <a:gd name="T45" fmla="*/ 343 h 181"/>
                <a:gd name="T46" fmla="*/ 561 w 351"/>
                <a:gd name="T47" fmla="*/ 281 h 181"/>
                <a:gd name="T48" fmla="*/ 41 w 351"/>
                <a:gd name="T49" fmla="*/ 617 h 181"/>
                <a:gd name="T50" fmla="*/ 0 w 351"/>
                <a:gd name="T51" fmla="*/ 343 h 181"/>
                <a:gd name="T52" fmla="*/ 1346 w 351"/>
                <a:gd name="T53" fmla="*/ 0 h 181"/>
                <a:gd name="T54" fmla="*/ 1366 w 351"/>
                <a:gd name="T55" fmla="*/ 38 h 181"/>
                <a:gd name="T56" fmla="*/ 1576 w 351"/>
                <a:gd name="T57" fmla="*/ 663 h 181"/>
                <a:gd name="T58" fmla="*/ 1764 w 351"/>
                <a:gd name="T59" fmla="*/ 578 h 181"/>
                <a:gd name="T60" fmla="*/ 1764 w 351"/>
                <a:gd name="T61" fmla="*/ 578 h 181"/>
                <a:gd name="T62" fmla="*/ 1764 w 351"/>
                <a:gd name="T63" fmla="*/ 578 h 18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1"/>
                <a:gd name="T97" fmla="*/ 0 h 181"/>
                <a:gd name="T98" fmla="*/ 351 w 351"/>
                <a:gd name="T99" fmla="*/ 181 h 18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1" h="181">
                  <a:moveTo>
                    <a:pt x="336" y="106"/>
                  </a:moveTo>
                  <a:lnTo>
                    <a:pt x="344" y="113"/>
                  </a:lnTo>
                  <a:lnTo>
                    <a:pt x="351" y="134"/>
                  </a:lnTo>
                  <a:lnTo>
                    <a:pt x="324" y="162"/>
                  </a:lnTo>
                  <a:lnTo>
                    <a:pt x="293" y="181"/>
                  </a:lnTo>
                  <a:lnTo>
                    <a:pt x="279" y="158"/>
                  </a:lnTo>
                  <a:lnTo>
                    <a:pt x="268" y="154"/>
                  </a:lnTo>
                  <a:lnTo>
                    <a:pt x="252" y="138"/>
                  </a:lnTo>
                  <a:lnTo>
                    <a:pt x="252" y="130"/>
                  </a:lnTo>
                  <a:lnTo>
                    <a:pt x="232" y="47"/>
                  </a:lnTo>
                  <a:lnTo>
                    <a:pt x="236" y="27"/>
                  </a:lnTo>
                  <a:lnTo>
                    <a:pt x="228" y="43"/>
                  </a:lnTo>
                  <a:lnTo>
                    <a:pt x="232" y="62"/>
                  </a:lnTo>
                  <a:lnTo>
                    <a:pt x="232" y="70"/>
                  </a:lnTo>
                  <a:lnTo>
                    <a:pt x="225" y="98"/>
                  </a:lnTo>
                  <a:lnTo>
                    <a:pt x="244" y="130"/>
                  </a:lnTo>
                  <a:lnTo>
                    <a:pt x="244" y="142"/>
                  </a:lnTo>
                  <a:lnTo>
                    <a:pt x="252" y="154"/>
                  </a:lnTo>
                  <a:lnTo>
                    <a:pt x="256" y="170"/>
                  </a:lnTo>
                  <a:lnTo>
                    <a:pt x="185" y="154"/>
                  </a:lnTo>
                  <a:lnTo>
                    <a:pt x="193" y="94"/>
                  </a:lnTo>
                  <a:lnTo>
                    <a:pt x="127" y="82"/>
                  </a:lnTo>
                  <a:lnTo>
                    <a:pt x="127" y="62"/>
                  </a:lnTo>
                  <a:lnTo>
                    <a:pt x="107" y="51"/>
                  </a:lnTo>
                  <a:lnTo>
                    <a:pt x="8" y="113"/>
                  </a:lnTo>
                  <a:lnTo>
                    <a:pt x="0" y="62"/>
                  </a:lnTo>
                  <a:lnTo>
                    <a:pt x="256" y="0"/>
                  </a:lnTo>
                  <a:lnTo>
                    <a:pt x="260" y="7"/>
                  </a:lnTo>
                  <a:lnTo>
                    <a:pt x="300" y="121"/>
                  </a:lnTo>
                  <a:lnTo>
                    <a:pt x="336" y="106"/>
                  </a:lnTo>
                  <a:close/>
                </a:path>
              </a:pathLst>
            </a:custGeom>
            <a:solidFill>
              <a:srgbClr val="CCECFF"/>
            </a:solidFill>
            <a:ln w="12700" cmpd="sng">
              <a:solidFill>
                <a:srgbClr val="000000"/>
              </a:solidFill>
              <a:round/>
              <a:headEnd/>
              <a:tailEnd/>
            </a:ln>
          </p:spPr>
          <p:txBody>
            <a:bodyPr/>
            <a:lstStyle/>
            <a:p>
              <a:endParaRPr lang="en-US" dirty="0"/>
            </a:p>
          </p:txBody>
        </p:sp>
        <p:sp>
          <p:nvSpPr>
            <p:cNvPr id="1078" name="Freeform 121"/>
            <p:cNvSpPr>
              <a:spLocks/>
            </p:cNvSpPr>
            <p:nvPr/>
          </p:nvSpPr>
          <p:spPr bwMode="auto">
            <a:xfrm>
              <a:off x="2391044" y="2579447"/>
              <a:ext cx="149192" cy="77080"/>
            </a:xfrm>
            <a:custGeom>
              <a:avLst/>
              <a:gdLst>
                <a:gd name="T0" fmla="*/ 1764 w 351"/>
                <a:gd name="T1" fmla="*/ 578 h 181"/>
                <a:gd name="T2" fmla="*/ 1806 w 351"/>
                <a:gd name="T3" fmla="*/ 617 h 181"/>
                <a:gd name="T4" fmla="*/ 1848 w 351"/>
                <a:gd name="T5" fmla="*/ 733 h 181"/>
                <a:gd name="T6" fmla="*/ 1703 w 351"/>
                <a:gd name="T7" fmla="*/ 884 h 181"/>
                <a:gd name="T8" fmla="*/ 1540 w 351"/>
                <a:gd name="T9" fmla="*/ 989 h 181"/>
                <a:gd name="T10" fmla="*/ 1471 w 351"/>
                <a:gd name="T11" fmla="*/ 862 h 181"/>
                <a:gd name="T12" fmla="*/ 1408 w 351"/>
                <a:gd name="T13" fmla="*/ 844 h 181"/>
                <a:gd name="T14" fmla="*/ 1324 w 351"/>
                <a:gd name="T15" fmla="*/ 754 h 181"/>
                <a:gd name="T16" fmla="*/ 1324 w 351"/>
                <a:gd name="T17" fmla="*/ 707 h 181"/>
                <a:gd name="T18" fmla="*/ 1221 w 351"/>
                <a:gd name="T19" fmla="*/ 255 h 181"/>
                <a:gd name="T20" fmla="*/ 1239 w 351"/>
                <a:gd name="T21" fmla="*/ 147 h 181"/>
                <a:gd name="T22" fmla="*/ 1194 w 351"/>
                <a:gd name="T23" fmla="*/ 236 h 181"/>
                <a:gd name="T24" fmla="*/ 1221 w 351"/>
                <a:gd name="T25" fmla="*/ 343 h 181"/>
                <a:gd name="T26" fmla="*/ 1221 w 351"/>
                <a:gd name="T27" fmla="*/ 381 h 181"/>
                <a:gd name="T28" fmla="*/ 1179 w 351"/>
                <a:gd name="T29" fmla="*/ 535 h 181"/>
                <a:gd name="T30" fmla="*/ 1284 w 351"/>
                <a:gd name="T31" fmla="*/ 707 h 181"/>
                <a:gd name="T32" fmla="*/ 1284 w 351"/>
                <a:gd name="T33" fmla="*/ 769 h 181"/>
                <a:gd name="T34" fmla="*/ 1324 w 351"/>
                <a:gd name="T35" fmla="*/ 844 h 181"/>
                <a:gd name="T36" fmla="*/ 1346 w 351"/>
                <a:gd name="T37" fmla="*/ 933 h 181"/>
                <a:gd name="T38" fmla="*/ 970 w 351"/>
                <a:gd name="T39" fmla="*/ 844 h 181"/>
                <a:gd name="T40" fmla="*/ 1018 w 351"/>
                <a:gd name="T41" fmla="*/ 514 h 181"/>
                <a:gd name="T42" fmla="*/ 664 w 351"/>
                <a:gd name="T43" fmla="*/ 453 h 181"/>
                <a:gd name="T44" fmla="*/ 664 w 351"/>
                <a:gd name="T45" fmla="*/ 343 h 181"/>
                <a:gd name="T46" fmla="*/ 561 w 351"/>
                <a:gd name="T47" fmla="*/ 281 h 181"/>
                <a:gd name="T48" fmla="*/ 41 w 351"/>
                <a:gd name="T49" fmla="*/ 617 h 181"/>
                <a:gd name="T50" fmla="*/ 0 w 351"/>
                <a:gd name="T51" fmla="*/ 343 h 181"/>
                <a:gd name="T52" fmla="*/ 1346 w 351"/>
                <a:gd name="T53" fmla="*/ 0 h 181"/>
                <a:gd name="T54" fmla="*/ 1366 w 351"/>
                <a:gd name="T55" fmla="*/ 38 h 181"/>
                <a:gd name="T56" fmla="*/ 1576 w 351"/>
                <a:gd name="T57" fmla="*/ 663 h 181"/>
                <a:gd name="T58" fmla="*/ 1764 w 351"/>
                <a:gd name="T59" fmla="*/ 578 h 181"/>
                <a:gd name="T60" fmla="*/ 1764 w 351"/>
                <a:gd name="T61" fmla="*/ 578 h 1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51"/>
                <a:gd name="T94" fmla="*/ 0 h 181"/>
                <a:gd name="T95" fmla="*/ 351 w 351"/>
                <a:gd name="T96" fmla="*/ 181 h 1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51" h="181">
                  <a:moveTo>
                    <a:pt x="336" y="106"/>
                  </a:moveTo>
                  <a:lnTo>
                    <a:pt x="344" y="113"/>
                  </a:lnTo>
                  <a:lnTo>
                    <a:pt x="351" y="134"/>
                  </a:lnTo>
                  <a:lnTo>
                    <a:pt x="324" y="162"/>
                  </a:lnTo>
                  <a:lnTo>
                    <a:pt x="293" y="181"/>
                  </a:lnTo>
                  <a:lnTo>
                    <a:pt x="279" y="158"/>
                  </a:lnTo>
                  <a:lnTo>
                    <a:pt x="268" y="154"/>
                  </a:lnTo>
                  <a:lnTo>
                    <a:pt x="252" y="138"/>
                  </a:lnTo>
                  <a:lnTo>
                    <a:pt x="252" y="130"/>
                  </a:lnTo>
                  <a:lnTo>
                    <a:pt x="232" y="47"/>
                  </a:lnTo>
                  <a:lnTo>
                    <a:pt x="236" y="27"/>
                  </a:lnTo>
                  <a:lnTo>
                    <a:pt x="228" y="43"/>
                  </a:lnTo>
                  <a:lnTo>
                    <a:pt x="232" y="62"/>
                  </a:lnTo>
                  <a:lnTo>
                    <a:pt x="232" y="70"/>
                  </a:lnTo>
                  <a:lnTo>
                    <a:pt x="225" y="98"/>
                  </a:lnTo>
                  <a:lnTo>
                    <a:pt x="244" y="130"/>
                  </a:lnTo>
                  <a:lnTo>
                    <a:pt x="244" y="142"/>
                  </a:lnTo>
                  <a:lnTo>
                    <a:pt x="252" y="154"/>
                  </a:lnTo>
                  <a:lnTo>
                    <a:pt x="256" y="170"/>
                  </a:lnTo>
                  <a:lnTo>
                    <a:pt x="185" y="154"/>
                  </a:lnTo>
                  <a:lnTo>
                    <a:pt x="193" y="94"/>
                  </a:lnTo>
                  <a:lnTo>
                    <a:pt x="127" y="82"/>
                  </a:lnTo>
                  <a:lnTo>
                    <a:pt x="127" y="62"/>
                  </a:lnTo>
                  <a:lnTo>
                    <a:pt x="107" y="51"/>
                  </a:lnTo>
                  <a:lnTo>
                    <a:pt x="8" y="113"/>
                  </a:lnTo>
                  <a:lnTo>
                    <a:pt x="0" y="62"/>
                  </a:lnTo>
                  <a:lnTo>
                    <a:pt x="256" y="0"/>
                  </a:lnTo>
                  <a:lnTo>
                    <a:pt x="260" y="7"/>
                  </a:lnTo>
                  <a:lnTo>
                    <a:pt x="300" y="121"/>
                  </a:lnTo>
                  <a:lnTo>
                    <a:pt x="336" y="10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79" name="Freeform 122"/>
            <p:cNvSpPr>
              <a:spLocks/>
            </p:cNvSpPr>
            <p:nvPr/>
          </p:nvSpPr>
          <p:spPr bwMode="auto">
            <a:xfrm>
              <a:off x="2499758" y="2572124"/>
              <a:ext cx="33925" cy="58581"/>
            </a:xfrm>
            <a:custGeom>
              <a:avLst/>
              <a:gdLst>
                <a:gd name="T0" fmla="*/ 101 w 80"/>
                <a:gd name="T1" fmla="*/ 0 h 138"/>
                <a:gd name="T2" fmla="*/ 0 w 80"/>
                <a:gd name="T3" fmla="*/ 1 h 138"/>
                <a:gd name="T4" fmla="*/ 0 w 80"/>
                <a:gd name="T5" fmla="*/ 90 h 138"/>
                <a:gd name="T6" fmla="*/ 218 w 80"/>
                <a:gd name="T7" fmla="*/ 715 h 138"/>
                <a:gd name="T8" fmla="*/ 408 w 80"/>
                <a:gd name="T9" fmla="*/ 634 h 138"/>
                <a:gd name="T10" fmla="*/ 189 w 80"/>
                <a:gd name="T11" fmla="*/ 265 h 138"/>
                <a:gd name="T12" fmla="*/ 147 w 80"/>
                <a:gd name="T13" fmla="*/ 206 h 138"/>
                <a:gd name="T14" fmla="*/ 112 w 80"/>
                <a:gd name="T15" fmla="*/ 123 h 138"/>
                <a:gd name="T16" fmla="*/ 101 w 80"/>
                <a:gd name="T17" fmla="*/ 31 h 138"/>
                <a:gd name="T18" fmla="*/ 101 w 80"/>
                <a:gd name="T19" fmla="*/ 1 h 138"/>
                <a:gd name="T20" fmla="*/ 101 w 80"/>
                <a:gd name="T21" fmla="*/ 1 h 138"/>
                <a:gd name="T22" fmla="*/ 101 w 80"/>
                <a:gd name="T23" fmla="*/ 0 h 13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0"/>
                <a:gd name="T37" fmla="*/ 0 h 138"/>
                <a:gd name="T38" fmla="*/ 80 w 80"/>
                <a:gd name="T39" fmla="*/ 138 h 13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0" h="138">
                  <a:moveTo>
                    <a:pt x="20" y="0"/>
                  </a:moveTo>
                  <a:lnTo>
                    <a:pt x="0" y="1"/>
                  </a:lnTo>
                  <a:lnTo>
                    <a:pt x="0" y="17"/>
                  </a:lnTo>
                  <a:lnTo>
                    <a:pt x="44" y="138"/>
                  </a:lnTo>
                  <a:lnTo>
                    <a:pt x="80" y="123"/>
                  </a:lnTo>
                  <a:lnTo>
                    <a:pt x="37" y="52"/>
                  </a:lnTo>
                  <a:lnTo>
                    <a:pt x="29" y="40"/>
                  </a:lnTo>
                  <a:lnTo>
                    <a:pt x="23" y="24"/>
                  </a:lnTo>
                  <a:lnTo>
                    <a:pt x="20" y="5"/>
                  </a:lnTo>
                  <a:lnTo>
                    <a:pt x="20" y="1"/>
                  </a:lnTo>
                  <a:lnTo>
                    <a:pt x="20" y="0"/>
                  </a:lnTo>
                  <a:close/>
                </a:path>
              </a:pathLst>
            </a:custGeom>
            <a:solidFill>
              <a:srgbClr val="CCECFF"/>
            </a:solidFill>
            <a:ln w="12700" cmpd="sng">
              <a:solidFill>
                <a:srgbClr val="000000"/>
              </a:solidFill>
              <a:round/>
              <a:headEnd/>
              <a:tailEnd/>
            </a:ln>
          </p:spPr>
          <p:txBody>
            <a:bodyPr/>
            <a:lstStyle/>
            <a:p>
              <a:endParaRPr lang="en-US" dirty="0"/>
            </a:p>
          </p:txBody>
        </p:sp>
        <p:sp>
          <p:nvSpPr>
            <p:cNvPr id="1080" name="Freeform 123"/>
            <p:cNvSpPr>
              <a:spLocks/>
            </p:cNvSpPr>
            <p:nvPr/>
          </p:nvSpPr>
          <p:spPr bwMode="auto">
            <a:xfrm>
              <a:off x="2499758" y="2572124"/>
              <a:ext cx="33925" cy="58581"/>
            </a:xfrm>
            <a:custGeom>
              <a:avLst/>
              <a:gdLst>
                <a:gd name="T0" fmla="*/ 101 w 80"/>
                <a:gd name="T1" fmla="*/ 0 h 138"/>
                <a:gd name="T2" fmla="*/ 0 w 80"/>
                <a:gd name="T3" fmla="*/ 1 h 138"/>
                <a:gd name="T4" fmla="*/ 0 w 80"/>
                <a:gd name="T5" fmla="*/ 90 h 138"/>
                <a:gd name="T6" fmla="*/ 218 w 80"/>
                <a:gd name="T7" fmla="*/ 715 h 138"/>
                <a:gd name="T8" fmla="*/ 408 w 80"/>
                <a:gd name="T9" fmla="*/ 634 h 138"/>
                <a:gd name="T10" fmla="*/ 189 w 80"/>
                <a:gd name="T11" fmla="*/ 265 h 138"/>
                <a:gd name="T12" fmla="*/ 147 w 80"/>
                <a:gd name="T13" fmla="*/ 206 h 138"/>
                <a:gd name="T14" fmla="*/ 112 w 80"/>
                <a:gd name="T15" fmla="*/ 123 h 138"/>
                <a:gd name="T16" fmla="*/ 101 w 80"/>
                <a:gd name="T17" fmla="*/ 31 h 138"/>
                <a:gd name="T18" fmla="*/ 101 w 80"/>
                <a:gd name="T19" fmla="*/ 1 h 138"/>
                <a:gd name="T20" fmla="*/ 101 w 80"/>
                <a:gd name="T21" fmla="*/ 1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138"/>
                <a:gd name="T35" fmla="*/ 80 w 80"/>
                <a:gd name="T36" fmla="*/ 138 h 1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138">
                  <a:moveTo>
                    <a:pt x="20" y="0"/>
                  </a:moveTo>
                  <a:lnTo>
                    <a:pt x="0" y="1"/>
                  </a:lnTo>
                  <a:lnTo>
                    <a:pt x="0" y="17"/>
                  </a:lnTo>
                  <a:lnTo>
                    <a:pt x="44" y="138"/>
                  </a:lnTo>
                  <a:lnTo>
                    <a:pt x="80" y="123"/>
                  </a:lnTo>
                  <a:lnTo>
                    <a:pt x="37" y="52"/>
                  </a:lnTo>
                  <a:lnTo>
                    <a:pt x="29" y="40"/>
                  </a:lnTo>
                  <a:lnTo>
                    <a:pt x="23" y="24"/>
                  </a:lnTo>
                  <a:lnTo>
                    <a:pt x="20" y="5"/>
                  </a:lnTo>
                  <a:lnTo>
                    <a:pt x="20" y="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81" name="Freeform 124"/>
            <p:cNvSpPr>
              <a:spLocks/>
            </p:cNvSpPr>
            <p:nvPr/>
          </p:nvSpPr>
          <p:spPr bwMode="auto">
            <a:xfrm>
              <a:off x="2515564" y="2648433"/>
              <a:ext cx="14649" cy="33145"/>
            </a:xfrm>
            <a:custGeom>
              <a:avLst/>
              <a:gdLst>
                <a:gd name="T0" fmla="*/ 91 w 35"/>
                <a:gd name="T1" fmla="*/ 369 h 78"/>
                <a:gd name="T2" fmla="*/ 59 w 35"/>
                <a:gd name="T3" fmla="*/ 411 h 78"/>
                <a:gd name="T4" fmla="*/ 0 w 35"/>
                <a:gd name="T5" fmla="*/ 99 h 78"/>
                <a:gd name="T6" fmla="*/ 142 w 35"/>
                <a:gd name="T7" fmla="*/ 0 h 78"/>
                <a:gd name="T8" fmla="*/ 91 w 35"/>
                <a:gd name="T9" fmla="*/ 369 h 78"/>
                <a:gd name="T10" fmla="*/ 91 w 35"/>
                <a:gd name="T11" fmla="*/ 369 h 78"/>
                <a:gd name="T12" fmla="*/ 91 w 35"/>
                <a:gd name="T13" fmla="*/ 369 h 78"/>
                <a:gd name="T14" fmla="*/ 0 60000 65536"/>
                <a:gd name="T15" fmla="*/ 0 60000 65536"/>
                <a:gd name="T16" fmla="*/ 0 60000 65536"/>
                <a:gd name="T17" fmla="*/ 0 60000 65536"/>
                <a:gd name="T18" fmla="*/ 0 60000 65536"/>
                <a:gd name="T19" fmla="*/ 0 60000 65536"/>
                <a:gd name="T20" fmla="*/ 0 60000 65536"/>
                <a:gd name="T21" fmla="*/ 0 w 35"/>
                <a:gd name="T22" fmla="*/ 0 h 78"/>
                <a:gd name="T23" fmla="*/ 35 w 35"/>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78">
                  <a:moveTo>
                    <a:pt x="23" y="70"/>
                  </a:moveTo>
                  <a:lnTo>
                    <a:pt x="15" y="78"/>
                  </a:lnTo>
                  <a:lnTo>
                    <a:pt x="0" y="19"/>
                  </a:lnTo>
                  <a:lnTo>
                    <a:pt x="35" y="0"/>
                  </a:lnTo>
                  <a:lnTo>
                    <a:pt x="23" y="70"/>
                  </a:lnTo>
                  <a:close/>
                </a:path>
              </a:pathLst>
            </a:custGeom>
            <a:solidFill>
              <a:srgbClr val="CCECFF"/>
            </a:solidFill>
            <a:ln w="12700" cmpd="sng">
              <a:solidFill>
                <a:srgbClr val="000000"/>
              </a:solidFill>
              <a:round/>
              <a:headEnd/>
              <a:tailEnd/>
            </a:ln>
          </p:spPr>
          <p:txBody>
            <a:bodyPr/>
            <a:lstStyle/>
            <a:p>
              <a:endParaRPr lang="en-US" dirty="0"/>
            </a:p>
          </p:txBody>
        </p:sp>
        <p:sp>
          <p:nvSpPr>
            <p:cNvPr id="1082" name="Freeform 125"/>
            <p:cNvSpPr>
              <a:spLocks/>
            </p:cNvSpPr>
            <p:nvPr/>
          </p:nvSpPr>
          <p:spPr bwMode="auto">
            <a:xfrm>
              <a:off x="2515564" y="2648433"/>
              <a:ext cx="14649" cy="33145"/>
            </a:xfrm>
            <a:custGeom>
              <a:avLst/>
              <a:gdLst>
                <a:gd name="T0" fmla="*/ 91 w 35"/>
                <a:gd name="T1" fmla="*/ 369 h 78"/>
                <a:gd name="T2" fmla="*/ 59 w 35"/>
                <a:gd name="T3" fmla="*/ 411 h 78"/>
                <a:gd name="T4" fmla="*/ 0 w 35"/>
                <a:gd name="T5" fmla="*/ 99 h 78"/>
                <a:gd name="T6" fmla="*/ 142 w 35"/>
                <a:gd name="T7" fmla="*/ 0 h 78"/>
                <a:gd name="T8" fmla="*/ 91 w 35"/>
                <a:gd name="T9" fmla="*/ 369 h 78"/>
                <a:gd name="T10" fmla="*/ 91 w 35"/>
                <a:gd name="T11" fmla="*/ 369 h 78"/>
                <a:gd name="T12" fmla="*/ 0 60000 65536"/>
                <a:gd name="T13" fmla="*/ 0 60000 65536"/>
                <a:gd name="T14" fmla="*/ 0 60000 65536"/>
                <a:gd name="T15" fmla="*/ 0 60000 65536"/>
                <a:gd name="T16" fmla="*/ 0 60000 65536"/>
                <a:gd name="T17" fmla="*/ 0 60000 65536"/>
                <a:gd name="T18" fmla="*/ 0 w 35"/>
                <a:gd name="T19" fmla="*/ 0 h 78"/>
                <a:gd name="T20" fmla="*/ 35 w 35"/>
                <a:gd name="T21" fmla="*/ 78 h 78"/>
              </a:gdLst>
              <a:ahLst/>
              <a:cxnLst>
                <a:cxn ang="T12">
                  <a:pos x="T0" y="T1"/>
                </a:cxn>
                <a:cxn ang="T13">
                  <a:pos x="T2" y="T3"/>
                </a:cxn>
                <a:cxn ang="T14">
                  <a:pos x="T4" y="T5"/>
                </a:cxn>
                <a:cxn ang="T15">
                  <a:pos x="T6" y="T7"/>
                </a:cxn>
                <a:cxn ang="T16">
                  <a:pos x="T8" y="T9"/>
                </a:cxn>
                <a:cxn ang="T17">
                  <a:pos x="T10" y="T11"/>
                </a:cxn>
              </a:cxnLst>
              <a:rect l="T18" t="T19" r="T20" b="T21"/>
              <a:pathLst>
                <a:path w="35" h="78">
                  <a:moveTo>
                    <a:pt x="23" y="70"/>
                  </a:moveTo>
                  <a:lnTo>
                    <a:pt x="15" y="78"/>
                  </a:lnTo>
                  <a:lnTo>
                    <a:pt x="0" y="19"/>
                  </a:lnTo>
                  <a:lnTo>
                    <a:pt x="35" y="0"/>
                  </a:lnTo>
                  <a:lnTo>
                    <a:pt x="23" y="7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83" name="Freeform 126"/>
            <p:cNvSpPr>
              <a:spLocks/>
            </p:cNvSpPr>
            <p:nvPr/>
          </p:nvSpPr>
          <p:spPr bwMode="auto">
            <a:xfrm>
              <a:off x="2285029" y="2614518"/>
              <a:ext cx="231691" cy="142984"/>
            </a:xfrm>
            <a:custGeom>
              <a:avLst/>
              <a:gdLst>
                <a:gd name="T0" fmla="*/ 2690 w 546"/>
                <a:gd name="T1" fmla="*/ 753 h 337"/>
                <a:gd name="T2" fmla="*/ 2690 w 546"/>
                <a:gd name="T3" fmla="*/ 914 h 337"/>
                <a:gd name="T4" fmla="*/ 2775 w 546"/>
                <a:gd name="T5" fmla="*/ 957 h 337"/>
                <a:gd name="T6" fmla="*/ 2795 w 546"/>
                <a:gd name="T7" fmla="*/ 1073 h 337"/>
                <a:gd name="T8" fmla="*/ 1788 w 546"/>
                <a:gd name="T9" fmla="*/ 1417 h 337"/>
                <a:gd name="T10" fmla="*/ 668 w 546"/>
                <a:gd name="T11" fmla="*/ 1625 h 337"/>
                <a:gd name="T12" fmla="*/ 0 w 546"/>
                <a:gd name="T13" fmla="*/ 1723 h 337"/>
                <a:gd name="T14" fmla="*/ 408 w 546"/>
                <a:gd name="T15" fmla="*/ 1246 h 337"/>
                <a:gd name="T16" fmla="*/ 449 w 546"/>
                <a:gd name="T17" fmla="*/ 1115 h 337"/>
                <a:gd name="T18" fmla="*/ 711 w 546"/>
                <a:gd name="T19" fmla="*/ 1285 h 337"/>
                <a:gd name="T20" fmla="*/ 1095 w 546"/>
                <a:gd name="T21" fmla="*/ 1017 h 337"/>
                <a:gd name="T22" fmla="*/ 1201 w 546"/>
                <a:gd name="T23" fmla="*/ 712 h 337"/>
                <a:gd name="T24" fmla="*/ 1282 w 546"/>
                <a:gd name="T25" fmla="*/ 465 h 337"/>
                <a:gd name="T26" fmla="*/ 1478 w 546"/>
                <a:gd name="T27" fmla="*/ 510 h 337"/>
                <a:gd name="T28" fmla="*/ 1560 w 546"/>
                <a:gd name="T29" fmla="*/ 287 h 337"/>
                <a:gd name="T30" fmla="*/ 1624 w 546"/>
                <a:gd name="T31" fmla="*/ 307 h 337"/>
                <a:gd name="T32" fmla="*/ 1717 w 546"/>
                <a:gd name="T33" fmla="*/ 0 h 337"/>
                <a:gd name="T34" fmla="*/ 1889 w 546"/>
                <a:gd name="T35" fmla="*/ 61 h 337"/>
                <a:gd name="T36" fmla="*/ 1927 w 546"/>
                <a:gd name="T37" fmla="*/ 4 h 337"/>
                <a:gd name="T38" fmla="*/ 1927 w 546"/>
                <a:gd name="T39" fmla="*/ 0 h 337"/>
                <a:gd name="T40" fmla="*/ 2264 w 546"/>
                <a:gd name="T41" fmla="*/ 61 h 337"/>
                <a:gd name="T42" fmla="*/ 2223 w 546"/>
                <a:gd name="T43" fmla="*/ 370 h 337"/>
                <a:gd name="T44" fmla="*/ 2589 w 546"/>
                <a:gd name="T45" fmla="*/ 451 h 337"/>
                <a:gd name="T46" fmla="*/ 2603 w 546"/>
                <a:gd name="T47" fmla="*/ 465 h 337"/>
                <a:gd name="T48" fmla="*/ 2690 w 546"/>
                <a:gd name="T49" fmla="*/ 753 h 337"/>
                <a:gd name="T50" fmla="*/ 2690 w 546"/>
                <a:gd name="T51" fmla="*/ 753 h 337"/>
                <a:gd name="T52" fmla="*/ 2690 w 546"/>
                <a:gd name="T53" fmla="*/ 753 h 3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46"/>
                <a:gd name="T82" fmla="*/ 0 h 337"/>
                <a:gd name="T83" fmla="*/ 546 w 546"/>
                <a:gd name="T84" fmla="*/ 337 h 33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46" h="337">
                  <a:moveTo>
                    <a:pt x="526" y="146"/>
                  </a:moveTo>
                  <a:lnTo>
                    <a:pt x="526" y="178"/>
                  </a:lnTo>
                  <a:lnTo>
                    <a:pt x="543" y="186"/>
                  </a:lnTo>
                  <a:lnTo>
                    <a:pt x="546" y="210"/>
                  </a:lnTo>
                  <a:lnTo>
                    <a:pt x="348" y="277"/>
                  </a:lnTo>
                  <a:lnTo>
                    <a:pt x="131" y="316"/>
                  </a:lnTo>
                  <a:lnTo>
                    <a:pt x="0" y="337"/>
                  </a:lnTo>
                  <a:lnTo>
                    <a:pt x="80" y="242"/>
                  </a:lnTo>
                  <a:lnTo>
                    <a:pt x="88" y="218"/>
                  </a:lnTo>
                  <a:lnTo>
                    <a:pt x="139" y="250"/>
                  </a:lnTo>
                  <a:lnTo>
                    <a:pt x="214" y="199"/>
                  </a:lnTo>
                  <a:lnTo>
                    <a:pt x="234" y="139"/>
                  </a:lnTo>
                  <a:lnTo>
                    <a:pt x="250" y="91"/>
                  </a:lnTo>
                  <a:lnTo>
                    <a:pt x="289" y="99"/>
                  </a:lnTo>
                  <a:lnTo>
                    <a:pt x="305" y="56"/>
                  </a:lnTo>
                  <a:lnTo>
                    <a:pt x="316" y="60"/>
                  </a:lnTo>
                  <a:lnTo>
                    <a:pt x="336" y="0"/>
                  </a:lnTo>
                  <a:lnTo>
                    <a:pt x="369" y="12"/>
                  </a:lnTo>
                  <a:lnTo>
                    <a:pt x="377" y="4"/>
                  </a:lnTo>
                  <a:lnTo>
                    <a:pt x="377" y="0"/>
                  </a:lnTo>
                  <a:lnTo>
                    <a:pt x="443" y="12"/>
                  </a:lnTo>
                  <a:lnTo>
                    <a:pt x="435" y="72"/>
                  </a:lnTo>
                  <a:lnTo>
                    <a:pt x="506" y="88"/>
                  </a:lnTo>
                  <a:lnTo>
                    <a:pt x="510" y="91"/>
                  </a:lnTo>
                  <a:lnTo>
                    <a:pt x="526" y="146"/>
                  </a:lnTo>
                  <a:close/>
                </a:path>
              </a:pathLst>
            </a:custGeom>
            <a:solidFill>
              <a:srgbClr val="CCECFF"/>
            </a:solidFill>
            <a:ln w="12700" cmpd="sng">
              <a:solidFill>
                <a:srgbClr val="000000"/>
              </a:solidFill>
              <a:round/>
              <a:headEnd/>
              <a:tailEnd/>
            </a:ln>
          </p:spPr>
          <p:txBody>
            <a:bodyPr/>
            <a:lstStyle/>
            <a:p>
              <a:endParaRPr lang="en-US" dirty="0"/>
            </a:p>
          </p:txBody>
        </p:sp>
        <p:sp>
          <p:nvSpPr>
            <p:cNvPr id="1084" name="Freeform 127"/>
            <p:cNvSpPr>
              <a:spLocks/>
            </p:cNvSpPr>
            <p:nvPr/>
          </p:nvSpPr>
          <p:spPr bwMode="auto">
            <a:xfrm>
              <a:off x="2285029" y="2614518"/>
              <a:ext cx="231691" cy="142984"/>
            </a:xfrm>
            <a:custGeom>
              <a:avLst/>
              <a:gdLst>
                <a:gd name="T0" fmla="*/ 2690 w 546"/>
                <a:gd name="T1" fmla="*/ 753 h 337"/>
                <a:gd name="T2" fmla="*/ 2690 w 546"/>
                <a:gd name="T3" fmla="*/ 914 h 337"/>
                <a:gd name="T4" fmla="*/ 2775 w 546"/>
                <a:gd name="T5" fmla="*/ 957 h 337"/>
                <a:gd name="T6" fmla="*/ 2795 w 546"/>
                <a:gd name="T7" fmla="*/ 1073 h 337"/>
                <a:gd name="T8" fmla="*/ 1788 w 546"/>
                <a:gd name="T9" fmla="*/ 1417 h 337"/>
                <a:gd name="T10" fmla="*/ 668 w 546"/>
                <a:gd name="T11" fmla="*/ 1625 h 337"/>
                <a:gd name="T12" fmla="*/ 0 w 546"/>
                <a:gd name="T13" fmla="*/ 1723 h 337"/>
                <a:gd name="T14" fmla="*/ 408 w 546"/>
                <a:gd name="T15" fmla="*/ 1246 h 337"/>
                <a:gd name="T16" fmla="*/ 449 w 546"/>
                <a:gd name="T17" fmla="*/ 1115 h 337"/>
                <a:gd name="T18" fmla="*/ 711 w 546"/>
                <a:gd name="T19" fmla="*/ 1285 h 337"/>
                <a:gd name="T20" fmla="*/ 1095 w 546"/>
                <a:gd name="T21" fmla="*/ 1017 h 337"/>
                <a:gd name="T22" fmla="*/ 1201 w 546"/>
                <a:gd name="T23" fmla="*/ 712 h 337"/>
                <a:gd name="T24" fmla="*/ 1282 w 546"/>
                <a:gd name="T25" fmla="*/ 465 h 337"/>
                <a:gd name="T26" fmla="*/ 1478 w 546"/>
                <a:gd name="T27" fmla="*/ 510 h 337"/>
                <a:gd name="T28" fmla="*/ 1560 w 546"/>
                <a:gd name="T29" fmla="*/ 287 h 337"/>
                <a:gd name="T30" fmla="*/ 1624 w 546"/>
                <a:gd name="T31" fmla="*/ 307 h 337"/>
                <a:gd name="T32" fmla="*/ 1717 w 546"/>
                <a:gd name="T33" fmla="*/ 0 h 337"/>
                <a:gd name="T34" fmla="*/ 1889 w 546"/>
                <a:gd name="T35" fmla="*/ 61 h 337"/>
                <a:gd name="T36" fmla="*/ 1927 w 546"/>
                <a:gd name="T37" fmla="*/ 4 h 337"/>
                <a:gd name="T38" fmla="*/ 1927 w 546"/>
                <a:gd name="T39" fmla="*/ 0 h 337"/>
                <a:gd name="T40" fmla="*/ 2264 w 546"/>
                <a:gd name="T41" fmla="*/ 61 h 337"/>
                <a:gd name="T42" fmla="*/ 2223 w 546"/>
                <a:gd name="T43" fmla="*/ 370 h 337"/>
                <a:gd name="T44" fmla="*/ 2589 w 546"/>
                <a:gd name="T45" fmla="*/ 451 h 337"/>
                <a:gd name="T46" fmla="*/ 2603 w 546"/>
                <a:gd name="T47" fmla="*/ 465 h 337"/>
                <a:gd name="T48" fmla="*/ 2690 w 546"/>
                <a:gd name="T49" fmla="*/ 753 h 337"/>
                <a:gd name="T50" fmla="*/ 2690 w 546"/>
                <a:gd name="T51" fmla="*/ 753 h 3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46"/>
                <a:gd name="T79" fmla="*/ 0 h 337"/>
                <a:gd name="T80" fmla="*/ 546 w 546"/>
                <a:gd name="T81" fmla="*/ 337 h 3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46" h="337">
                  <a:moveTo>
                    <a:pt x="526" y="146"/>
                  </a:moveTo>
                  <a:lnTo>
                    <a:pt x="526" y="178"/>
                  </a:lnTo>
                  <a:lnTo>
                    <a:pt x="543" y="186"/>
                  </a:lnTo>
                  <a:lnTo>
                    <a:pt x="546" y="210"/>
                  </a:lnTo>
                  <a:lnTo>
                    <a:pt x="348" y="277"/>
                  </a:lnTo>
                  <a:lnTo>
                    <a:pt x="131" y="316"/>
                  </a:lnTo>
                  <a:lnTo>
                    <a:pt x="0" y="337"/>
                  </a:lnTo>
                  <a:lnTo>
                    <a:pt x="80" y="242"/>
                  </a:lnTo>
                  <a:lnTo>
                    <a:pt x="88" y="218"/>
                  </a:lnTo>
                  <a:lnTo>
                    <a:pt x="139" y="250"/>
                  </a:lnTo>
                  <a:lnTo>
                    <a:pt x="214" y="199"/>
                  </a:lnTo>
                  <a:lnTo>
                    <a:pt x="234" y="139"/>
                  </a:lnTo>
                  <a:lnTo>
                    <a:pt x="250" y="91"/>
                  </a:lnTo>
                  <a:lnTo>
                    <a:pt x="289" y="99"/>
                  </a:lnTo>
                  <a:lnTo>
                    <a:pt x="305" y="56"/>
                  </a:lnTo>
                  <a:lnTo>
                    <a:pt x="316" y="60"/>
                  </a:lnTo>
                  <a:lnTo>
                    <a:pt x="336" y="0"/>
                  </a:lnTo>
                  <a:lnTo>
                    <a:pt x="369" y="12"/>
                  </a:lnTo>
                  <a:lnTo>
                    <a:pt x="377" y="4"/>
                  </a:lnTo>
                  <a:lnTo>
                    <a:pt x="377" y="0"/>
                  </a:lnTo>
                  <a:lnTo>
                    <a:pt x="443" y="12"/>
                  </a:lnTo>
                  <a:lnTo>
                    <a:pt x="435" y="72"/>
                  </a:lnTo>
                  <a:lnTo>
                    <a:pt x="506" y="88"/>
                  </a:lnTo>
                  <a:lnTo>
                    <a:pt x="510" y="91"/>
                  </a:lnTo>
                  <a:lnTo>
                    <a:pt x="526" y="14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85" name="Freeform 128"/>
            <p:cNvSpPr>
              <a:spLocks/>
            </p:cNvSpPr>
            <p:nvPr/>
          </p:nvSpPr>
          <p:spPr bwMode="auto">
            <a:xfrm>
              <a:off x="2276548" y="2703546"/>
              <a:ext cx="265231" cy="132964"/>
            </a:xfrm>
            <a:custGeom>
              <a:avLst/>
              <a:gdLst>
                <a:gd name="T0" fmla="*/ 1683 w 625"/>
                <a:gd name="T1" fmla="*/ 1284 h 313"/>
                <a:gd name="T2" fmla="*/ 1300 w 625"/>
                <a:gd name="T3" fmla="*/ 1346 h 313"/>
                <a:gd name="T4" fmla="*/ 1219 w 625"/>
                <a:gd name="T5" fmla="*/ 1175 h 313"/>
                <a:gd name="T6" fmla="*/ 552 w 625"/>
                <a:gd name="T7" fmla="*/ 1284 h 313"/>
                <a:gd name="T8" fmla="*/ 425 w 625"/>
                <a:gd name="T9" fmla="*/ 1476 h 313"/>
                <a:gd name="T10" fmla="*/ 0 w 625"/>
                <a:gd name="T11" fmla="*/ 1531 h 313"/>
                <a:gd name="T12" fmla="*/ 4 w 625"/>
                <a:gd name="T13" fmla="*/ 1389 h 313"/>
                <a:gd name="T14" fmla="*/ 61 w 625"/>
                <a:gd name="T15" fmla="*/ 1322 h 313"/>
                <a:gd name="T16" fmla="*/ 712 w 625"/>
                <a:gd name="T17" fmla="*/ 704 h 313"/>
                <a:gd name="T18" fmla="*/ 771 w 625"/>
                <a:gd name="T19" fmla="*/ 560 h 313"/>
                <a:gd name="T20" fmla="*/ 1882 w 625"/>
                <a:gd name="T21" fmla="*/ 348 h 313"/>
                <a:gd name="T22" fmla="*/ 2897 w 625"/>
                <a:gd name="T23" fmla="*/ 0 h 313"/>
                <a:gd name="T24" fmla="*/ 3003 w 625"/>
                <a:gd name="T25" fmla="*/ 333 h 313"/>
                <a:gd name="T26" fmla="*/ 3193 w 625"/>
                <a:gd name="T27" fmla="*/ 418 h 313"/>
                <a:gd name="T28" fmla="*/ 3179 w 625"/>
                <a:gd name="T29" fmla="*/ 418 h 313"/>
                <a:gd name="T30" fmla="*/ 3015 w 625"/>
                <a:gd name="T31" fmla="*/ 664 h 313"/>
                <a:gd name="T32" fmla="*/ 2776 w 625"/>
                <a:gd name="T33" fmla="*/ 704 h 313"/>
                <a:gd name="T34" fmla="*/ 2937 w 625"/>
                <a:gd name="T35" fmla="*/ 769 h 313"/>
                <a:gd name="T36" fmla="*/ 3003 w 625"/>
                <a:gd name="T37" fmla="*/ 808 h 313"/>
                <a:gd name="T38" fmla="*/ 2488 w 625"/>
                <a:gd name="T39" fmla="*/ 1284 h 313"/>
                <a:gd name="T40" fmla="*/ 2391 w 625"/>
                <a:gd name="T41" fmla="*/ 1573 h 313"/>
                <a:gd name="T42" fmla="*/ 2212 w 625"/>
                <a:gd name="T43" fmla="*/ 1637 h 313"/>
                <a:gd name="T44" fmla="*/ 1683 w 625"/>
                <a:gd name="T45" fmla="*/ 1284 h 313"/>
                <a:gd name="T46" fmla="*/ 1683 w 625"/>
                <a:gd name="T47" fmla="*/ 1284 h 3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25"/>
                <a:gd name="T73" fmla="*/ 0 h 313"/>
                <a:gd name="T74" fmla="*/ 625 w 625"/>
                <a:gd name="T75" fmla="*/ 313 h 3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25" h="313">
                  <a:moveTo>
                    <a:pt x="329" y="245"/>
                  </a:moveTo>
                  <a:lnTo>
                    <a:pt x="254" y="257"/>
                  </a:lnTo>
                  <a:lnTo>
                    <a:pt x="238" y="225"/>
                  </a:lnTo>
                  <a:lnTo>
                    <a:pt x="108" y="245"/>
                  </a:lnTo>
                  <a:lnTo>
                    <a:pt x="84" y="281"/>
                  </a:lnTo>
                  <a:lnTo>
                    <a:pt x="0" y="293"/>
                  </a:lnTo>
                  <a:lnTo>
                    <a:pt x="4" y="266"/>
                  </a:lnTo>
                  <a:lnTo>
                    <a:pt x="12" y="253"/>
                  </a:lnTo>
                  <a:lnTo>
                    <a:pt x="139" y="135"/>
                  </a:lnTo>
                  <a:lnTo>
                    <a:pt x="151" y="106"/>
                  </a:lnTo>
                  <a:lnTo>
                    <a:pt x="368" y="67"/>
                  </a:lnTo>
                  <a:lnTo>
                    <a:pt x="566" y="0"/>
                  </a:lnTo>
                  <a:lnTo>
                    <a:pt x="586" y="63"/>
                  </a:lnTo>
                  <a:lnTo>
                    <a:pt x="625" y="79"/>
                  </a:lnTo>
                  <a:lnTo>
                    <a:pt x="621" y="79"/>
                  </a:lnTo>
                  <a:lnTo>
                    <a:pt x="590" y="127"/>
                  </a:lnTo>
                  <a:lnTo>
                    <a:pt x="543" y="135"/>
                  </a:lnTo>
                  <a:lnTo>
                    <a:pt x="574" y="147"/>
                  </a:lnTo>
                  <a:lnTo>
                    <a:pt x="586" y="155"/>
                  </a:lnTo>
                  <a:lnTo>
                    <a:pt x="487" y="245"/>
                  </a:lnTo>
                  <a:lnTo>
                    <a:pt x="467" y="301"/>
                  </a:lnTo>
                  <a:lnTo>
                    <a:pt x="432" y="313"/>
                  </a:lnTo>
                  <a:lnTo>
                    <a:pt x="329" y="245"/>
                  </a:lnTo>
                  <a:close/>
                </a:path>
              </a:pathLst>
            </a:custGeom>
            <a:solidFill>
              <a:srgbClr val="CCECFF"/>
            </a:solidFill>
            <a:ln w="12700" cmpd="sng">
              <a:solidFill>
                <a:srgbClr val="000000"/>
              </a:solidFill>
              <a:round/>
              <a:headEnd/>
              <a:tailEnd/>
            </a:ln>
          </p:spPr>
          <p:txBody>
            <a:bodyPr/>
            <a:lstStyle/>
            <a:p>
              <a:endParaRPr lang="en-US" dirty="0"/>
            </a:p>
          </p:txBody>
        </p:sp>
        <p:sp>
          <p:nvSpPr>
            <p:cNvPr id="1086" name="Freeform 129"/>
            <p:cNvSpPr>
              <a:spLocks/>
            </p:cNvSpPr>
            <p:nvPr/>
          </p:nvSpPr>
          <p:spPr bwMode="auto">
            <a:xfrm>
              <a:off x="2276548" y="2703546"/>
              <a:ext cx="265231" cy="132964"/>
            </a:xfrm>
            <a:custGeom>
              <a:avLst/>
              <a:gdLst>
                <a:gd name="T0" fmla="*/ 1683 w 625"/>
                <a:gd name="T1" fmla="*/ 1284 h 313"/>
                <a:gd name="T2" fmla="*/ 1300 w 625"/>
                <a:gd name="T3" fmla="*/ 1346 h 313"/>
                <a:gd name="T4" fmla="*/ 1219 w 625"/>
                <a:gd name="T5" fmla="*/ 1175 h 313"/>
                <a:gd name="T6" fmla="*/ 552 w 625"/>
                <a:gd name="T7" fmla="*/ 1284 h 313"/>
                <a:gd name="T8" fmla="*/ 425 w 625"/>
                <a:gd name="T9" fmla="*/ 1476 h 313"/>
                <a:gd name="T10" fmla="*/ 0 w 625"/>
                <a:gd name="T11" fmla="*/ 1531 h 313"/>
                <a:gd name="T12" fmla="*/ 4 w 625"/>
                <a:gd name="T13" fmla="*/ 1389 h 313"/>
                <a:gd name="T14" fmla="*/ 61 w 625"/>
                <a:gd name="T15" fmla="*/ 1322 h 313"/>
                <a:gd name="T16" fmla="*/ 712 w 625"/>
                <a:gd name="T17" fmla="*/ 704 h 313"/>
                <a:gd name="T18" fmla="*/ 771 w 625"/>
                <a:gd name="T19" fmla="*/ 560 h 313"/>
                <a:gd name="T20" fmla="*/ 1882 w 625"/>
                <a:gd name="T21" fmla="*/ 348 h 313"/>
                <a:gd name="T22" fmla="*/ 2897 w 625"/>
                <a:gd name="T23" fmla="*/ 0 h 313"/>
                <a:gd name="T24" fmla="*/ 3003 w 625"/>
                <a:gd name="T25" fmla="*/ 333 h 313"/>
                <a:gd name="T26" fmla="*/ 3193 w 625"/>
                <a:gd name="T27" fmla="*/ 418 h 313"/>
                <a:gd name="T28" fmla="*/ 3179 w 625"/>
                <a:gd name="T29" fmla="*/ 418 h 313"/>
                <a:gd name="T30" fmla="*/ 3015 w 625"/>
                <a:gd name="T31" fmla="*/ 664 h 313"/>
                <a:gd name="T32" fmla="*/ 2776 w 625"/>
                <a:gd name="T33" fmla="*/ 704 h 313"/>
                <a:gd name="T34" fmla="*/ 2937 w 625"/>
                <a:gd name="T35" fmla="*/ 769 h 313"/>
                <a:gd name="T36" fmla="*/ 3003 w 625"/>
                <a:gd name="T37" fmla="*/ 808 h 313"/>
                <a:gd name="T38" fmla="*/ 2488 w 625"/>
                <a:gd name="T39" fmla="*/ 1284 h 313"/>
                <a:gd name="T40" fmla="*/ 2391 w 625"/>
                <a:gd name="T41" fmla="*/ 1573 h 313"/>
                <a:gd name="T42" fmla="*/ 2212 w 625"/>
                <a:gd name="T43" fmla="*/ 1637 h 313"/>
                <a:gd name="T44" fmla="*/ 1683 w 625"/>
                <a:gd name="T45" fmla="*/ 1284 h 313"/>
                <a:gd name="T46" fmla="*/ 1683 w 625"/>
                <a:gd name="T47" fmla="*/ 1284 h 3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25"/>
                <a:gd name="T73" fmla="*/ 0 h 313"/>
                <a:gd name="T74" fmla="*/ 625 w 625"/>
                <a:gd name="T75" fmla="*/ 313 h 3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25" h="313">
                  <a:moveTo>
                    <a:pt x="329" y="245"/>
                  </a:moveTo>
                  <a:lnTo>
                    <a:pt x="254" y="257"/>
                  </a:lnTo>
                  <a:lnTo>
                    <a:pt x="238" y="225"/>
                  </a:lnTo>
                  <a:lnTo>
                    <a:pt x="108" y="245"/>
                  </a:lnTo>
                  <a:lnTo>
                    <a:pt x="84" y="281"/>
                  </a:lnTo>
                  <a:lnTo>
                    <a:pt x="0" y="293"/>
                  </a:lnTo>
                  <a:lnTo>
                    <a:pt x="4" y="266"/>
                  </a:lnTo>
                  <a:lnTo>
                    <a:pt x="12" y="253"/>
                  </a:lnTo>
                  <a:lnTo>
                    <a:pt x="139" y="135"/>
                  </a:lnTo>
                  <a:lnTo>
                    <a:pt x="151" y="106"/>
                  </a:lnTo>
                  <a:lnTo>
                    <a:pt x="368" y="67"/>
                  </a:lnTo>
                  <a:lnTo>
                    <a:pt x="566" y="0"/>
                  </a:lnTo>
                  <a:lnTo>
                    <a:pt x="586" y="63"/>
                  </a:lnTo>
                  <a:lnTo>
                    <a:pt x="625" y="79"/>
                  </a:lnTo>
                  <a:lnTo>
                    <a:pt x="621" y="79"/>
                  </a:lnTo>
                  <a:lnTo>
                    <a:pt x="590" y="127"/>
                  </a:lnTo>
                  <a:lnTo>
                    <a:pt x="543" y="135"/>
                  </a:lnTo>
                  <a:lnTo>
                    <a:pt x="574" y="147"/>
                  </a:lnTo>
                  <a:lnTo>
                    <a:pt x="586" y="155"/>
                  </a:lnTo>
                  <a:lnTo>
                    <a:pt x="487" y="245"/>
                  </a:lnTo>
                  <a:lnTo>
                    <a:pt x="467" y="301"/>
                  </a:lnTo>
                  <a:lnTo>
                    <a:pt x="432" y="313"/>
                  </a:lnTo>
                  <a:lnTo>
                    <a:pt x="329" y="24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87" name="Freeform 130"/>
            <p:cNvSpPr>
              <a:spLocks/>
            </p:cNvSpPr>
            <p:nvPr/>
          </p:nvSpPr>
          <p:spPr bwMode="auto">
            <a:xfrm>
              <a:off x="2305461" y="2799125"/>
              <a:ext cx="154589" cy="129495"/>
            </a:xfrm>
            <a:custGeom>
              <a:avLst/>
              <a:gdLst>
                <a:gd name="T0" fmla="*/ 1894 w 364"/>
                <a:gd name="T1" fmla="*/ 451 h 305"/>
                <a:gd name="T2" fmla="*/ 1351 w 364"/>
                <a:gd name="T3" fmla="*/ 102 h 305"/>
                <a:gd name="T4" fmla="*/ 965 w 364"/>
                <a:gd name="T5" fmla="*/ 165 h 305"/>
                <a:gd name="T6" fmla="*/ 879 w 364"/>
                <a:gd name="T7" fmla="*/ 0 h 305"/>
                <a:gd name="T8" fmla="*/ 207 w 364"/>
                <a:gd name="T9" fmla="*/ 102 h 305"/>
                <a:gd name="T10" fmla="*/ 84 w 364"/>
                <a:gd name="T11" fmla="*/ 289 h 305"/>
                <a:gd name="T12" fmla="*/ 0 w 364"/>
                <a:gd name="T13" fmla="*/ 419 h 305"/>
                <a:gd name="T14" fmla="*/ 750 w 364"/>
                <a:gd name="T15" fmla="*/ 1063 h 305"/>
                <a:gd name="T16" fmla="*/ 1145 w 364"/>
                <a:gd name="T17" fmla="*/ 1580 h 305"/>
                <a:gd name="T18" fmla="*/ 1601 w 364"/>
                <a:gd name="T19" fmla="*/ 982 h 305"/>
                <a:gd name="T20" fmla="*/ 1801 w 364"/>
                <a:gd name="T21" fmla="*/ 497 h 305"/>
                <a:gd name="T22" fmla="*/ 1864 w 364"/>
                <a:gd name="T23" fmla="*/ 497 h 305"/>
                <a:gd name="T24" fmla="*/ 1894 w 364"/>
                <a:gd name="T25" fmla="*/ 462 h 305"/>
                <a:gd name="T26" fmla="*/ 1894 w 364"/>
                <a:gd name="T27" fmla="*/ 462 h 305"/>
                <a:gd name="T28" fmla="*/ 1894 w 364"/>
                <a:gd name="T29" fmla="*/ 451 h 3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4"/>
                <a:gd name="T46" fmla="*/ 0 h 305"/>
                <a:gd name="T47" fmla="*/ 364 w 364"/>
                <a:gd name="T48" fmla="*/ 305 h 3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4" h="305">
                  <a:moveTo>
                    <a:pt x="364" y="87"/>
                  </a:moveTo>
                  <a:lnTo>
                    <a:pt x="261" y="20"/>
                  </a:lnTo>
                  <a:lnTo>
                    <a:pt x="186" y="32"/>
                  </a:lnTo>
                  <a:lnTo>
                    <a:pt x="170" y="0"/>
                  </a:lnTo>
                  <a:lnTo>
                    <a:pt x="40" y="20"/>
                  </a:lnTo>
                  <a:lnTo>
                    <a:pt x="16" y="56"/>
                  </a:lnTo>
                  <a:lnTo>
                    <a:pt x="0" y="80"/>
                  </a:lnTo>
                  <a:lnTo>
                    <a:pt x="143" y="205"/>
                  </a:lnTo>
                  <a:lnTo>
                    <a:pt x="221" y="305"/>
                  </a:lnTo>
                  <a:lnTo>
                    <a:pt x="309" y="190"/>
                  </a:lnTo>
                  <a:lnTo>
                    <a:pt x="348" y="96"/>
                  </a:lnTo>
                  <a:lnTo>
                    <a:pt x="360" y="96"/>
                  </a:lnTo>
                  <a:lnTo>
                    <a:pt x="364" y="88"/>
                  </a:lnTo>
                  <a:lnTo>
                    <a:pt x="364" y="87"/>
                  </a:lnTo>
                  <a:close/>
                </a:path>
              </a:pathLst>
            </a:custGeom>
            <a:solidFill>
              <a:srgbClr val="CCECFF"/>
            </a:solidFill>
            <a:ln w="12700" cmpd="sng">
              <a:solidFill>
                <a:srgbClr val="000000"/>
              </a:solidFill>
              <a:round/>
              <a:headEnd/>
              <a:tailEnd/>
            </a:ln>
          </p:spPr>
          <p:txBody>
            <a:bodyPr/>
            <a:lstStyle/>
            <a:p>
              <a:endParaRPr lang="en-US" dirty="0"/>
            </a:p>
          </p:txBody>
        </p:sp>
        <p:sp>
          <p:nvSpPr>
            <p:cNvPr id="1088" name="Freeform 131"/>
            <p:cNvSpPr>
              <a:spLocks/>
            </p:cNvSpPr>
            <p:nvPr/>
          </p:nvSpPr>
          <p:spPr bwMode="auto">
            <a:xfrm>
              <a:off x="2305461" y="2799125"/>
              <a:ext cx="154589" cy="129495"/>
            </a:xfrm>
            <a:custGeom>
              <a:avLst/>
              <a:gdLst>
                <a:gd name="T0" fmla="*/ 1894 w 364"/>
                <a:gd name="T1" fmla="*/ 451 h 305"/>
                <a:gd name="T2" fmla="*/ 1351 w 364"/>
                <a:gd name="T3" fmla="*/ 102 h 305"/>
                <a:gd name="T4" fmla="*/ 965 w 364"/>
                <a:gd name="T5" fmla="*/ 165 h 305"/>
                <a:gd name="T6" fmla="*/ 879 w 364"/>
                <a:gd name="T7" fmla="*/ 0 h 305"/>
                <a:gd name="T8" fmla="*/ 207 w 364"/>
                <a:gd name="T9" fmla="*/ 102 h 305"/>
                <a:gd name="T10" fmla="*/ 84 w 364"/>
                <a:gd name="T11" fmla="*/ 289 h 305"/>
                <a:gd name="T12" fmla="*/ 0 w 364"/>
                <a:gd name="T13" fmla="*/ 419 h 305"/>
                <a:gd name="T14" fmla="*/ 750 w 364"/>
                <a:gd name="T15" fmla="*/ 1063 h 305"/>
                <a:gd name="T16" fmla="*/ 1145 w 364"/>
                <a:gd name="T17" fmla="*/ 1580 h 305"/>
                <a:gd name="T18" fmla="*/ 1601 w 364"/>
                <a:gd name="T19" fmla="*/ 982 h 305"/>
                <a:gd name="T20" fmla="*/ 1801 w 364"/>
                <a:gd name="T21" fmla="*/ 497 h 305"/>
                <a:gd name="T22" fmla="*/ 1864 w 364"/>
                <a:gd name="T23" fmla="*/ 497 h 305"/>
                <a:gd name="T24" fmla="*/ 1894 w 364"/>
                <a:gd name="T25" fmla="*/ 462 h 305"/>
                <a:gd name="T26" fmla="*/ 1894 w 364"/>
                <a:gd name="T27" fmla="*/ 462 h 30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4"/>
                <a:gd name="T43" fmla="*/ 0 h 305"/>
                <a:gd name="T44" fmla="*/ 364 w 364"/>
                <a:gd name="T45" fmla="*/ 305 h 30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4" h="305">
                  <a:moveTo>
                    <a:pt x="364" y="87"/>
                  </a:moveTo>
                  <a:lnTo>
                    <a:pt x="261" y="20"/>
                  </a:lnTo>
                  <a:lnTo>
                    <a:pt x="186" y="32"/>
                  </a:lnTo>
                  <a:lnTo>
                    <a:pt x="170" y="0"/>
                  </a:lnTo>
                  <a:lnTo>
                    <a:pt x="40" y="20"/>
                  </a:lnTo>
                  <a:lnTo>
                    <a:pt x="16" y="56"/>
                  </a:lnTo>
                  <a:lnTo>
                    <a:pt x="0" y="80"/>
                  </a:lnTo>
                  <a:lnTo>
                    <a:pt x="143" y="205"/>
                  </a:lnTo>
                  <a:lnTo>
                    <a:pt x="221" y="305"/>
                  </a:lnTo>
                  <a:lnTo>
                    <a:pt x="309" y="190"/>
                  </a:lnTo>
                  <a:lnTo>
                    <a:pt x="348" y="96"/>
                  </a:lnTo>
                  <a:lnTo>
                    <a:pt x="360" y="96"/>
                  </a:lnTo>
                  <a:lnTo>
                    <a:pt x="364" y="8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89" name="Freeform 132"/>
            <p:cNvSpPr>
              <a:spLocks/>
            </p:cNvSpPr>
            <p:nvPr/>
          </p:nvSpPr>
          <p:spPr bwMode="auto">
            <a:xfrm>
              <a:off x="2226046" y="2822635"/>
              <a:ext cx="173094" cy="179597"/>
            </a:xfrm>
            <a:custGeom>
              <a:avLst/>
              <a:gdLst>
                <a:gd name="T0" fmla="*/ 2039 w 408"/>
                <a:gd name="T1" fmla="*/ 1974 h 423"/>
                <a:gd name="T2" fmla="*/ 1818 w 408"/>
                <a:gd name="T3" fmla="*/ 1974 h 423"/>
                <a:gd name="T4" fmla="*/ 1785 w 408"/>
                <a:gd name="T5" fmla="*/ 2192 h 423"/>
                <a:gd name="T6" fmla="*/ 1705 w 408"/>
                <a:gd name="T7" fmla="*/ 2073 h 423"/>
                <a:gd name="T8" fmla="*/ 601 w 408"/>
                <a:gd name="T9" fmla="*/ 2192 h 423"/>
                <a:gd name="T10" fmla="*/ 568 w 408"/>
                <a:gd name="T11" fmla="*/ 2090 h 423"/>
                <a:gd name="T12" fmla="*/ 449 w 408"/>
                <a:gd name="T13" fmla="*/ 1635 h 423"/>
                <a:gd name="T14" fmla="*/ 527 w 408"/>
                <a:gd name="T15" fmla="*/ 1432 h 423"/>
                <a:gd name="T16" fmla="*/ 0 w 408"/>
                <a:gd name="T17" fmla="*/ 145 h 423"/>
                <a:gd name="T18" fmla="*/ 601 w 408"/>
                <a:gd name="T19" fmla="*/ 61 h 423"/>
                <a:gd name="T20" fmla="*/ 1032 w 408"/>
                <a:gd name="T21" fmla="*/ 0 h 423"/>
                <a:gd name="T22" fmla="*/ 953 w 408"/>
                <a:gd name="T23" fmla="*/ 123 h 423"/>
                <a:gd name="T24" fmla="*/ 1676 w 408"/>
                <a:gd name="T25" fmla="*/ 771 h 423"/>
                <a:gd name="T26" fmla="*/ 2078 w 408"/>
                <a:gd name="T27" fmla="*/ 1290 h 423"/>
                <a:gd name="T28" fmla="*/ 2019 w 408"/>
                <a:gd name="T29" fmla="*/ 1788 h 423"/>
                <a:gd name="T30" fmla="*/ 2039 w 408"/>
                <a:gd name="T31" fmla="*/ 1801 h 423"/>
                <a:gd name="T32" fmla="*/ 2039 w 408"/>
                <a:gd name="T33" fmla="*/ 1974 h 423"/>
                <a:gd name="T34" fmla="*/ 2039 w 408"/>
                <a:gd name="T35" fmla="*/ 1974 h 423"/>
                <a:gd name="T36" fmla="*/ 2039 w 408"/>
                <a:gd name="T37" fmla="*/ 1974 h 4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8"/>
                <a:gd name="T58" fmla="*/ 0 h 423"/>
                <a:gd name="T59" fmla="*/ 408 w 408"/>
                <a:gd name="T60" fmla="*/ 423 h 4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8" h="423">
                  <a:moveTo>
                    <a:pt x="400" y="380"/>
                  </a:moveTo>
                  <a:lnTo>
                    <a:pt x="357" y="380"/>
                  </a:lnTo>
                  <a:lnTo>
                    <a:pt x="349" y="423"/>
                  </a:lnTo>
                  <a:lnTo>
                    <a:pt x="334" y="399"/>
                  </a:lnTo>
                  <a:lnTo>
                    <a:pt x="119" y="423"/>
                  </a:lnTo>
                  <a:lnTo>
                    <a:pt x="112" y="403"/>
                  </a:lnTo>
                  <a:lnTo>
                    <a:pt x="88" y="316"/>
                  </a:lnTo>
                  <a:lnTo>
                    <a:pt x="104" y="276"/>
                  </a:lnTo>
                  <a:lnTo>
                    <a:pt x="0" y="28"/>
                  </a:lnTo>
                  <a:lnTo>
                    <a:pt x="119" y="12"/>
                  </a:lnTo>
                  <a:lnTo>
                    <a:pt x="203" y="0"/>
                  </a:lnTo>
                  <a:lnTo>
                    <a:pt x="187" y="24"/>
                  </a:lnTo>
                  <a:lnTo>
                    <a:pt x="330" y="149"/>
                  </a:lnTo>
                  <a:lnTo>
                    <a:pt x="408" y="249"/>
                  </a:lnTo>
                  <a:lnTo>
                    <a:pt x="397" y="344"/>
                  </a:lnTo>
                  <a:lnTo>
                    <a:pt x="400" y="348"/>
                  </a:lnTo>
                  <a:lnTo>
                    <a:pt x="400" y="380"/>
                  </a:lnTo>
                  <a:close/>
                </a:path>
              </a:pathLst>
            </a:custGeom>
            <a:solidFill>
              <a:srgbClr val="CCECFF"/>
            </a:solidFill>
            <a:ln w="12700" cmpd="sng">
              <a:solidFill>
                <a:srgbClr val="000000"/>
              </a:solidFill>
              <a:round/>
              <a:headEnd/>
              <a:tailEnd/>
            </a:ln>
          </p:spPr>
          <p:txBody>
            <a:bodyPr/>
            <a:lstStyle/>
            <a:p>
              <a:endParaRPr lang="en-US" dirty="0"/>
            </a:p>
          </p:txBody>
        </p:sp>
        <p:sp>
          <p:nvSpPr>
            <p:cNvPr id="1090" name="Freeform 133"/>
            <p:cNvSpPr>
              <a:spLocks/>
            </p:cNvSpPr>
            <p:nvPr/>
          </p:nvSpPr>
          <p:spPr bwMode="auto">
            <a:xfrm>
              <a:off x="2226046" y="2822635"/>
              <a:ext cx="173094" cy="179597"/>
            </a:xfrm>
            <a:custGeom>
              <a:avLst/>
              <a:gdLst>
                <a:gd name="T0" fmla="*/ 2039 w 408"/>
                <a:gd name="T1" fmla="*/ 1974 h 423"/>
                <a:gd name="T2" fmla="*/ 1818 w 408"/>
                <a:gd name="T3" fmla="*/ 1974 h 423"/>
                <a:gd name="T4" fmla="*/ 1785 w 408"/>
                <a:gd name="T5" fmla="*/ 2192 h 423"/>
                <a:gd name="T6" fmla="*/ 1705 w 408"/>
                <a:gd name="T7" fmla="*/ 2073 h 423"/>
                <a:gd name="T8" fmla="*/ 601 w 408"/>
                <a:gd name="T9" fmla="*/ 2192 h 423"/>
                <a:gd name="T10" fmla="*/ 568 w 408"/>
                <a:gd name="T11" fmla="*/ 2090 h 423"/>
                <a:gd name="T12" fmla="*/ 449 w 408"/>
                <a:gd name="T13" fmla="*/ 1635 h 423"/>
                <a:gd name="T14" fmla="*/ 527 w 408"/>
                <a:gd name="T15" fmla="*/ 1432 h 423"/>
                <a:gd name="T16" fmla="*/ 0 w 408"/>
                <a:gd name="T17" fmla="*/ 145 h 423"/>
                <a:gd name="T18" fmla="*/ 601 w 408"/>
                <a:gd name="T19" fmla="*/ 61 h 423"/>
                <a:gd name="T20" fmla="*/ 1032 w 408"/>
                <a:gd name="T21" fmla="*/ 0 h 423"/>
                <a:gd name="T22" fmla="*/ 953 w 408"/>
                <a:gd name="T23" fmla="*/ 123 h 423"/>
                <a:gd name="T24" fmla="*/ 1676 w 408"/>
                <a:gd name="T25" fmla="*/ 771 h 423"/>
                <a:gd name="T26" fmla="*/ 2078 w 408"/>
                <a:gd name="T27" fmla="*/ 1290 h 423"/>
                <a:gd name="T28" fmla="*/ 2019 w 408"/>
                <a:gd name="T29" fmla="*/ 1788 h 423"/>
                <a:gd name="T30" fmla="*/ 2039 w 408"/>
                <a:gd name="T31" fmla="*/ 1801 h 423"/>
                <a:gd name="T32" fmla="*/ 2039 w 408"/>
                <a:gd name="T33" fmla="*/ 1974 h 423"/>
                <a:gd name="T34" fmla="*/ 2039 w 408"/>
                <a:gd name="T35" fmla="*/ 1974 h 4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8"/>
                <a:gd name="T55" fmla="*/ 0 h 423"/>
                <a:gd name="T56" fmla="*/ 408 w 408"/>
                <a:gd name="T57" fmla="*/ 423 h 4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8" h="423">
                  <a:moveTo>
                    <a:pt x="400" y="380"/>
                  </a:moveTo>
                  <a:lnTo>
                    <a:pt x="357" y="380"/>
                  </a:lnTo>
                  <a:lnTo>
                    <a:pt x="349" y="423"/>
                  </a:lnTo>
                  <a:lnTo>
                    <a:pt x="334" y="399"/>
                  </a:lnTo>
                  <a:lnTo>
                    <a:pt x="119" y="423"/>
                  </a:lnTo>
                  <a:lnTo>
                    <a:pt x="112" y="403"/>
                  </a:lnTo>
                  <a:lnTo>
                    <a:pt x="88" y="316"/>
                  </a:lnTo>
                  <a:lnTo>
                    <a:pt x="104" y="276"/>
                  </a:lnTo>
                  <a:lnTo>
                    <a:pt x="0" y="28"/>
                  </a:lnTo>
                  <a:lnTo>
                    <a:pt x="119" y="12"/>
                  </a:lnTo>
                  <a:lnTo>
                    <a:pt x="203" y="0"/>
                  </a:lnTo>
                  <a:lnTo>
                    <a:pt x="187" y="24"/>
                  </a:lnTo>
                  <a:lnTo>
                    <a:pt x="330" y="149"/>
                  </a:lnTo>
                  <a:lnTo>
                    <a:pt x="408" y="249"/>
                  </a:lnTo>
                  <a:lnTo>
                    <a:pt x="397" y="344"/>
                  </a:lnTo>
                  <a:lnTo>
                    <a:pt x="400" y="348"/>
                  </a:lnTo>
                  <a:lnTo>
                    <a:pt x="400" y="38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91" name="Freeform 134"/>
            <p:cNvSpPr>
              <a:spLocks/>
            </p:cNvSpPr>
            <p:nvPr/>
          </p:nvSpPr>
          <p:spPr bwMode="auto">
            <a:xfrm>
              <a:off x="2182483" y="2984118"/>
              <a:ext cx="290674" cy="240491"/>
            </a:xfrm>
            <a:custGeom>
              <a:avLst/>
              <a:gdLst>
                <a:gd name="T0" fmla="*/ 2631 w 684"/>
                <a:gd name="T1" fmla="*/ 0 h 566"/>
                <a:gd name="T2" fmla="*/ 2403 w 684"/>
                <a:gd name="T3" fmla="*/ 0 h 566"/>
                <a:gd name="T4" fmla="*/ 2365 w 684"/>
                <a:gd name="T5" fmla="*/ 226 h 566"/>
                <a:gd name="T6" fmla="*/ 2283 w 684"/>
                <a:gd name="T7" fmla="*/ 99 h 566"/>
                <a:gd name="T8" fmla="*/ 1160 w 684"/>
                <a:gd name="T9" fmla="*/ 226 h 566"/>
                <a:gd name="T10" fmla="*/ 1123 w 684"/>
                <a:gd name="T11" fmla="*/ 120 h 566"/>
                <a:gd name="T12" fmla="*/ 0 w 684"/>
                <a:gd name="T13" fmla="*/ 284 h 566"/>
                <a:gd name="T14" fmla="*/ 84 w 684"/>
                <a:gd name="T15" fmla="*/ 452 h 566"/>
                <a:gd name="T16" fmla="*/ 146 w 684"/>
                <a:gd name="T17" fmla="*/ 545 h 566"/>
                <a:gd name="T18" fmla="*/ 263 w 684"/>
                <a:gd name="T19" fmla="*/ 498 h 566"/>
                <a:gd name="T20" fmla="*/ 288 w 684"/>
                <a:gd name="T21" fmla="*/ 519 h 566"/>
                <a:gd name="T22" fmla="*/ 535 w 684"/>
                <a:gd name="T23" fmla="*/ 427 h 566"/>
                <a:gd name="T24" fmla="*/ 875 w 684"/>
                <a:gd name="T25" fmla="*/ 519 h 566"/>
                <a:gd name="T26" fmla="*/ 1081 w 684"/>
                <a:gd name="T27" fmla="*/ 724 h 566"/>
                <a:gd name="T28" fmla="*/ 1520 w 684"/>
                <a:gd name="T29" fmla="*/ 624 h 566"/>
                <a:gd name="T30" fmla="*/ 1489 w 684"/>
                <a:gd name="T31" fmla="*/ 519 h 566"/>
                <a:gd name="T32" fmla="*/ 1660 w 684"/>
                <a:gd name="T33" fmla="*/ 498 h 566"/>
                <a:gd name="T34" fmla="*/ 2176 w 684"/>
                <a:gd name="T35" fmla="*/ 933 h 566"/>
                <a:gd name="T36" fmla="*/ 2387 w 684"/>
                <a:gd name="T37" fmla="*/ 1599 h 566"/>
                <a:gd name="T38" fmla="*/ 2671 w 684"/>
                <a:gd name="T39" fmla="*/ 1967 h 566"/>
                <a:gd name="T40" fmla="*/ 3362 w 684"/>
                <a:gd name="T41" fmla="*/ 2636 h 566"/>
                <a:gd name="T42" fmla="*/ 3543 w 684"/>
                <a:gd name="T43" fmla="*/ 2528 h 566"/>
                <a:gd name="T44" fmla="*/ 3583 w 684"/>
                <a:gd name="T45" fmla="*/ 2490 h 566"/>
                <a:gd name="T46" fmla="*/ 3565 w 684"/>
                <a:gd name="T47" fmla="*/ 2636 h 566"/>
                <a:gd name="T48" fmla="*/ 3256 w 684"/>
                <a:gd name="T49" fmla="*/ 2977 h 566"/>
                <a:gd name="T50" fmla="*/ 3565 w 684"/>
                <a:gd name="T51" fmla="*/ 2776 h 566"/>
                <a:gd name="T52" fmla="*/ 3583 w 684"/>
                <a:gd name="T53" fmla="*/ 2490 h 566"/>
                <a:gd name="T54" fmla="*/ 3583 w 684"/>
                <a:gd name="T55" fmla="*/ 1700 h 566"/>
                <a:gd name="T56" fmla="*/ 3241 w 684"/>
                <a:gd name="T57" fmla="*/ 1138 h 566"/>
                <a:gd name="T58" fmla="*/ 3197 w 684"/>
                <a:gd name="T59" fmla="*/ 1122 h 566"/>
                <a:gd name="T60" fmla="*/ 3197 w 684"/>
                <a:gd name="T61" fmla="*/ 970 h 566"/>
                <a:gd name="T62" fmla="*/ 2739 w 684"/>
                <a:gd name="T63" fmla="*/ 387 h 566"/>
                <a:gd name="T64" fmla="*/ 2631 w 684"/>
                <a:gd name="T65" fmla="*/ 0 h 566"/>
                <a:gd name="T66" fmla="*/ 2631 w 684"/>
                <a:gd name="T67" fmla="*/ 0 h 566"/>
                <a:gd name="T68" fmla="*/ 2631 w 684"/>
                <a:gd name="T69" fmla="*/ 0 h 56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84"/>
                <a:gd name="T106" fmla="*/ 0 h 566"/>
                <a:gd name="T107" fmla="*/ 684 w 684"/>
                <a:gd name="T108" fmla="*/ 566 h 56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84" h="566">
                  <a:moveTo>
                    <a:pt x="502" y="0"/>
                  </a:moveTo>
                  <a:lnTo>
                    <a:pt x="459" y="0"/>
                  </a:lnTo>
                  <a:lnTo>
                    <a:pt x="451" y="43"/>
                  </a:lnTo>
                  <a:lnTo>
                    <a:pt x="436" y="19"/>
                  </a:lnTo>
                  <a:lnTo>
                    <a:pt x="221" y="43"/>
                  </a:lnTo>
                  <a:lnTo>
                    <a:pt x="214" y="23"/>
                  </a:lnTo>
                  <a:lnTo>
                    <a:pt x="0" y="54"/>
                  </a:lnTo>
                  <a:lnTo>
                    <a:pt x="16" y="86"/>
                  </a:lnTo>
                  <a:lnTo>
                    <a:pt x="28" y="103"/>
                  </a:lnTo>
                  <a:lnTo>
                    <a:pt x="51" y="95"/>
                  </a:lnTo>
                  <a:lnTo>
                    <a:pt x="55" y="99"/>
                  </a:lnTo>
                  <a:lnTo>
                    <a:pt x="102" y="82"/>
                  </a:lnTo>
                  <a:lnTo>
                    <a:pt x="166" y="99"/>
                  </a:lnTo>
                  <a:lnTo>
                    <a:pt x="206" y="138"/>
                  </a:lnTo>
                  <a:lnTo>
                    <a:pt x="289" y="119"/>
                  </a:lnTo>
                  <a:lnTo>
                    <a:pt x="285" y="99"/>
                  </a:lnTo>
                  <a:lnTo>
                    <a:pt x="317" y="95"/>
                  </a:lnTo>
                  <a:lnTo>
                    <a:pt x="415" y="177"/>
                  </a:lnTo>
                  <a:lnTo>
                    <a:pt x="455" y="304"/>
                  </a:lnTo>
                  <a:lnTo>
                    <a:pt x="510" y="375"/>
                  </a:lnTo>
                  <a:lnTo>
                    <a:pt x="641" y="502"/>
                  </a:lnTo>
                  <a:lnTo>
                    <a:pt x="676" y="482"/>
                  </a:lnTo>
                  <a:lnTo>
                    <a:pt x="684" y="474"/>
                  </a:lnTo>
                  <a:lnTo>
                    <a:pt x="680" y="502"/>
                  </a:lnTo>
                  <a:lnTo>
                    <a:pt x="621" y="566"/>
                  </a:lnTo>
                  <a:lnTo>
                    <a:pt x="680" y="529"/>
                  </a:lnTo>
                  <a:lnTo>
                    <a:pt x="684" y="474"/>
                  </a:lnTo>
                  <a:lnTo>
                    <a:pt x="684" y="324"/>
                  </a:lnTo>
                  <a:lnTo>
                    <a:pt x="618" y="217"/>
                  </a:lnTo>
                  <a:lnTo>
                    <a:pt x="610" y="213"/>
                  </a:lnTo>
                  <a:lnTo>
                    <a:pt x="610" y="185"/>
                  </a:lnTo>
                  <a:lnTo>
                    <a:pt x="522" y="74"/>
                  </a:lnTo>
                  <a:lnTo>
                    <a:pt x="502" y="0"/>
                  </a:lnTo>
                  <a:close/>
                </a:path>
              </a:pathLst>
            </a:custGeom>
            <a:solidFill>
              <a:srgbClr val="CCECFF"/>
            </a:solidFill>
            <a:ln w="12700" cmpd="sng">
              <a:solidFill>
                <a:srgbClr val="000000"/>
              </a:solidFill>
              <a:round/>
              <a:headEnd/>
              <a:tailEnd/>
            </a:ln>
          </p:spPr>
          <p:txBody>
            <a:bodyPr/>
            <a:lstStyle/>
            <a:p>
              <a:endParaRPr lang="en-US" dirty="0"/>
            </a:p>
          </p:txBody>
        </p:sp>
        <p:sp>
          <p:nvSpPr>
            <p:cNvPr id="1092" name="Freeform 135"/>
            <p:cNvSpPr>
              <a:spLocks/>
            </p:cNvSpPr>
            <p:nvPr/>
          </p:nvSpPr>
          <p:spPr bwMode="auto">
            <a:xfrm>
              <a:off x="2182483" y="2984118"/>
              <a:ext cx="290674" cy="240491"/>
            </a:xfrm>
            <a:custGeom>
              <a:avLst/>
              <a:gdLst>
                <a:gd name="T0" fmla="*/ 2631 w 684"/>
                <a:gd name="T1" fmla="*/ 0 h 566"/>
                <a:gd name="T2" fmla="*/ 2403 w 684"/>
                <a:gd name="T3" fmla="*/ 0 h 566"/>
                <a:gd name="T4" fmla="*/ 2365 w 684"/>
                <a:gd name="T5" fmla="*/ 226 h 566"/>
                <a:gd name="T6" fmla="*/ 2283 w 684"/>
                <a:gd name="T7" fmla="*/ 99 h 566"/>
                <a:gd name="T8" fmla="*/ 1160 w 684"/>
                <a:gd name="T9" fmla="*/ 226 h 566"/>
                <a:gd name="T10" fmla="*/ 1123 w 684"/>
                <a:gd name="T11" fmla="*/ 120 h 566"/>
                <a:gd name="T12" fmla="*/ 0 w 684"/>
                <a:gd name="T13" fmla="*/ 284 h 566"/>
                <a:gd name="T14" fmla="*/ 84 w 684"/>
                <a:gd name="T15" fmla="*/ 452 h 566"/>
                <a:gd name="T16" fmla="*/ 146 w 684"/>
                <a:gd name="T17" fmla="*/ 545 h 566"/>
                <a:gd name="T18" fmla="*/ 263 w 684"/>
                <a:gd name="T19" fmla="*/ 498 h 566"/>
                <a:gd name="T20" fmla="*/ 288 w 684"/>
                <a:gd name="T21" fmla="*/ 519 h 566"/>
                <a:gd name="T22" fmla="*/ 535 w 684"/>
                <a:gd name="T23" fmla="*/ 427 h 566"/>
                <a:gd name="T24" fmla="*/ 875 w 684"/>
                <a:gd name="T25" fmla="*/ 519 h 566"/>
                <a:gd name="T26" fmla="*/ 1081 w 684"/>
                <a:gd name="T27" fmla="*/ 724 h 566"/>
                <a:gd name="T28" fmla="*/ 1520 w 684"/>
                <a:gd name="T29" fmla="*/ 624 h 566"/>
                <a:gd name="T30" fmla="*/ 1489 w 684"/>
                <a:gd name="T31" fmla="*/ 519 h 566"/>
                <a:gd name="T32" fmla="*/ 1660 w 684"/>
                <a:gd name="T33" fmla="*/ 498 h 566"/>
                <a:gd name="T34" fmla="*/ 2176 w 684"/>
                <a:gd name="T35" fmla="*/ 933 h 566"/>
                <a:gd name="T36" fmla="*/ 2387 w 684"/>
                <a:gd name="T37" fmla="*/ 1599 h 566"/>
                <a:gd name="T38" fmla="*/ 2671 w 684"/>
                <a:gd name="T39" fmla="*/ 1967 h 566"/>
                <a:gd name="T40" fmla="*/ 3362 w 684"/>
                <a:gd name="T41" fmla="*/ 2636 h 566"/>
                <a:gd name="T42" fmla="*/ 3543 w 684"/>
                <a:gd name="T43" fmla="*/ 2528 h 566"/>
                <a:gd name="T44" fmla="*/ 3583 w 684"/>
                <a:gd name="T45" fmla="*/ 2490 h 566"/>
                <a:gd name="T46" fmla="*/ 3565 w 684"/>
                <a:gd name="T47" fmla="*/ 2636 h 566"/>
                <a:gd name="T48" fmla="*/ 3256 w 684"/>
                <a:gd name="T49" fmla="*/ 2977 h 566"/>
                <a:gd name="T50" fmla="*/ 3565 w 684"/>
                <a:gd name="T51" fmla="*/ 2776 h 566"/>
                <a:gd name="T52" fmla="*/ 3583 w 684"/>
                <a:gd name="T53" fmla="*/ 2490 h 566"/>
                <a:gd name="T54" fmla="*/ 3583 w 684"/>
                <a:gd name="T55" fmla="*/ 1700 h 566"/>
                <a:gd name="T56" fmla="*/ 3241 w 684"/>
                <a:gd name="T57" fmla="*/ 1138 h 566"/>
                <a:gd name="T58" fmla="*/ 3197 w 684"/>
                <a:gd name="T59" fmla="*/ 1122 h 566"/>
                <a:gd name="T60" fmla="*/ 3197 w 684"/>
                <a:gd name="T61" fmla="*/ 970 h 566"/>
                <a:gd name="T62" fmla="*/ 2739 w 684"/>
                <a:gd name="T63" fmla="*/ 387 h 566"/>
                <a:gd name="T64" fmla="*/ 2631 w 684"/>
                <a:gd name="T65" fmla="*/ 0 h 566"/>
                <a:gd name="T66" fmla="*/ 2631 w 684"/>
                <a:gd name="T67" fmla="*/ 0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84"/>
                <a:gd name="T103" fmla="*/ 0 h 566"/>
                <a:gd name="T104" fmla="*/ 684 w 684"/>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84" h="566">
                  <a:moveTo>
                    <a:pt x="502" y="0"/>
                  </a:moveTo>
                  <a:lnTo>
                    <a:pt x="459" y="0"/>
                  </a:lnTo>
                  <a:lnTo>
                    <a:pt x="451" y="43"/>
                  </a:lnTo>
                  <a:lnTo>
                    <a:pt x="436" y="19"/>
                  </a:lnTo>
                  <a:lnTo>
                    <a:pt x="221" y="43"/>
                  </a:lnTo>
                  <a:lnTo>
                    <a:pt x="214" y="23"/>
                  </a:lnTo>
                  <a:lnTo>
                    <a:pt x="0" y="54"/>
                  </a:lnTo>
                  <a:lnTo>
                    <a:pt x="16" y="86"/>
                  </a:lnTo>
                  <a:lnTo>
                    <a:pt x="28" y="103"/>
                  </a:lnTo>
                  <a:lnTo>
                    <a:pt x="51" y="95"/>
                  </a:lnTo>
                  <a:lnTo>
                    <a:pt x="55" y="99"/>
                  </a:lnTo>
                  <a:lnTo>
                    <a:pt x="102" y="82"/>
                  </a:lnTo>
                  <a:lnTo>
                    <a:pt x="166" y="99"/>
                  </a:lnTo>
                  <a:lnTo>
                    <a:pt x="206" y="138"/>
                  </a:lnTo>
                  <a:lnTo>
                    <a:pt x="289" y="119"/>
                  </a:lnTo>
                  <a:lnTo>
                    <a:pt x="285" y="99"/>
                  </a:lnTo>
                  <a:lnTo>
                    <a:pt x="317" y="95"/>
                  </a:lnTo>
                  <a:lnTo>
                    <a:pt x="415" y="177"/>
                  </a:lnTo>
                  <a:lnTo>
                    <a:pt x="455" y="304"/>
                  </a:lnTo>
                  <a:lnTo>
                    <a:pt x="510" y="375"/>
                  </a:lnTo>
                  <a:lnTo>
                    <a:pt x="641" y="502"/>
                  </a:lnTo>
                  <a:lnTo>
                    <a:pt x="676" y="482"/>
                  </a:lnTo>
                  <a:lnTo>
                    <a:pt x="684" y="474"/>
                  </a:lnTo>
                  <a:lnTo>
                    <a:pt x="680" y="502"/>
                  </a:lnTo>
                  <a:lnTo>
                    <a:pt x="621" y="566"/>
                  </a:lnTo>
                  <a:lnTo>
                    <a:pt x="680" y="529"/>
                  </a:lnTo>
                  <a:lnTo>
                    <a:pt x="684" y="474"/>
                  </a:lnTo>
                  <a:lnTo>
                    <a:pt x="684" y="324"/>
                  </a:lnTo>
                  <a:lnTo>
                    <a:pt x="618" y="217"/>
                  </a:lnTo>
                  <a:lnTo>
                    <a:pt x="610" y="213"/>
                  </a:lnTo>
                  <a:lnTo>
                    <a:pt x="610" y="185"/>
                  </a:lnTo>
                  <a:lnTo>
                    <a:pt x="522" y="74"/>
                  </a:lnTo>
                  <a:lnTo>
                    <a:pt x="502" y="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93" name="Freeform 136"/>
            <p:cNvSpPr>
              <a:spLocks/>
            </p:cNvSpPr>
            <p:nvPr/>
          </p:nvSpPr>
          <p:spPr bwMode="auto">
            <a:xfrm>
              <a:off x="2207541" y="2527417"/>
              <a:ext cx="137627" cy="164181"/>
            </a:xfrm>
            <a:custGeom>
              <a:avLst/>
              <a:gdLst>
                <a:gd name="T0" fmla="*/ 1672 w 324"/>
                <a:gd name="T1" fmla="*/ 793 h 387"/>
                <a:gd name="T2" fmla="*/ 1686 w 324"/>
                <a:gd name="T3" fmla="*/ 1063 h 387"/>
                <a:gd name="T4" fmla="*/ 1672 w 324"/>
                <a:gd name="T5" fmla="*/ 1063 h 387"/>
                <a:gd name="T6" fmla="*/ 1362 w 324"/>
                <a:gd name="T7" fmla="*/ 1534 h 387"/>
                <a:gd name="T8" fmla="*/ 1147 w 324"/>
                <a:gd name="T9" fmla="*/ 1976 h 387"/>
                <a:gd name="T10" fmla="*/ 1053 w 324"/>
                <a:gd name="T11" fmla="*/ 1835 h 387"/>
                <a:gd name="T12" fmla="*/ 474 w 324"/>
                <a:gd name="T13" fmla="*/ 1703 h 387"/>
                <a:gd name="T14" fmla="*/ 389 w 324"/>
                <a:gd name="T15" fmla="*/ 1598 h 387"/>
                <a:gd name="T16" fmla="*/ 347 w 324"/>
                <a:gd name="T17" fmla="*/ 1624 h 387"/>
                <a:gd name="T18" fmla="*/ 244 w 324"/>
                <a:gd name="T19" fmla="*/ 1673 h 387"/>
                <a:gd name="T20" fmla="*/ 201 w 324"/>
                <a:gd name="T21" fmla="*/ 1762 h 387"/>
                <a:gd name="T22" fmla="*/ 201 w 324"/>
                <a:gd name="T23" fmla="*/ 1663 h 387"/>
                <a:gd name="T24" fmla="*/ 0 w 324"/>
                <a:gd name="T25" fmla="*/ 420 h 387"/>
                <a:gd name="T26" fmla="*/ 541 w 324"/>
                <a:gd name="T27" fmla="*/ 356 h 387"/>
                <a:gd name="T28" fmla="*/ 750 w 324"/>
                <a:gd name="T29" fmla="*/ 447 h 387"/>
                <a:gd name="T30" fmla="*/ 1218 w 324"/>
                <a:gd name="T31" fmla="*/ 356 h 387"/>
                <a:gd name="T32" fmla="*/ 1342 w 324"/>
                <a:gd name="T33" fmla="*/ 98 h 387"/>
                <a:gd name="T34" fmla="*/ 1445 w 324"/>
                <a:gd name="T35" fmla="*/ 98 h 387"/>
                <a:gd name="T36" fmla="*/ 1546 w 324"/>
                <a:gd name="T37" fmla="*/ 0 h 387"/>
                <a:gd name="T38" fmla="*/ 1672 w 324"/>
                <a:gd name="T39" fmla="*/ 544 h 387"/>
                <a:gd name="T40" fmla="*/ 1672 w 324"/>
                <a:gd name="T41" fmla="*/ 793 h 387"/>
                <a:gd name="T42" fmla="*/ 1672 w 324"/>
                <a:gd name="T43" fmla="*/ 793 h 387"/>
                <a:gd name="T44" fmla="*/ 1672 w 324"/>
                <a:gd name="T45" fmla="*/ 793 h 3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24"/>
                <a:gd name="T70" fmla="*/ 0 h 387"/>
                <a:gd name="T71" fmla="*/ 324 w 324"/>
                <a:gd name="T72" fmla="*/ 387 h 3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24" h="387">
                  <a:moveTo>
                    <a:pt x="321" y="154"/>
                  </a:moveTo>
                  <a:lnTo>
                    <a:pt x="324" y="209"/>
                  </a:lnTo>
                  <a:lnTo>
                    <a:pt x="321" y="209"/>
                  </a:lnTo>
                  <a:lnTo>
                    <a:pt x="262" y="300"/>
                  </a:lnTo>
                  <a:lnTo>
                    <a:pt x="221" y="387"/>
                  </a:lnTo>
                  <a:lnTo>
                    <a:pt x="202" y="359"/>
                  </a:lnTo>
                  <a:lnTo>
                    <a:pt x="92" y="332"/>
                  </a:lnTo>
                  <a:lnTo>
                    <a:pt x="75" y="312"/>
                  </a:lnTo>
                  <a:lnTo>
                    <a:pt x="67" y="316"/>
                  </a:lnTo>
                  <a:lnTo>
                    <a:pt x="47" y="328"/>
                  </a:lnTo>
                  <a:lnTo>
                    <a:pt x="39" y="344"/>
                  </a:lnTo>
                  <a:lnTo>
                    <a:pt x="39" y="324"/>
                  </a:lnTo>
                  <a:lnTo>
                    <a:pt x="0" y="82"/>
                  </a:lnTo>
                  <a:lnTo>
                    <a:pt x="104" y="70"/>
                  </a:lnTo>
                  <a:lnTo>
                    <a:pt x="143" y="86"/>
                  </a:lnTo>
                  <a:lnTo>
                    <a:pt x="234" y="70"/>
                  </a:lnTo>
                  <a:lnTo>
                    <a:pt x="258" y="19"/>
                  </a:lnTo>
                  <a:lnTo>
                    <a:pt x="277" y="19"/>
                  </a:lnTo>
                  <a:lnTo>
                    <a:pt x="297" y="0"/>
                  </a:lnTo>
                  <a:lnTo>
                    <a:pt x="321" y="107"/>
                  </a:lnTo>
                  <a:lnTo>
                    <a:pt x="321" y="154"/>
                  </a:lnTo>
                  <a:close/>
                </a:path>
              </a:pathLst>
            </a:custGeom>
            <a:solidFill>
              <a:srgbClr val="CCECFF"/>
            </a:solidFill>
            <a:ln w="12700" cmpd="sng">
              <a:solidFill>
                <a:srgbClr val="000000"/>
              </a:solidFill>
              <a:round/>
              <a:headEnd/>
              <a:tailEnd/>
            </a:ln>
          </p:spPr>
          <p:txBody>
            <a:bodyPr/>
            <a:lstStyle/>
            <a:p>
              <a:endParaRPr lang="en-US" dirty="0"/>
            </a:p>
          </p:txBody>
        </p:sp>
        <p:sp>
          <p:nvSpPr>
            <p:cNvPr id="1094" name="Freeform 137"/>
            <p:cNvSpPr>
              <a:spLocks/>
            </p:cNvSpPr>
            <p:nvPr/>
          </p:nvSpPr>
          <p:spPr bwMode="auto">
            <a:xfrm>
              <a:off x="2207541" y="2527417"/>
              <a:ext cx="137627" cy="164181"/>
            </a:xfrm>
            <a:custGeom>
              <a:avLst/>
              <a:gdLst>
                <a:gd name="T0" fmla="*/ 1672 w 324"/>
                <a:gd name="T1" fmla="*/ 793 h 387"/>
                <a:gd name="T2" fmla="*/ 1686 w 324"/>
                <a:gd name="T3" fmla="*/ 1063 h 387"/>
                <a:gd name="T4" fmla="*/ 1672 w 324"/>
                <a:gd name="T5" fmla="*/ 1063 h 387"/>
                <a:gd name="T6" fmla="*/ 1362 w 324"/>
                <a:gd name="T7" fmla="*/ 1534 h 387"/>
                <a:gd name="T8" fmla="*/ 1147 w 324"/>
                <a:gd name="T9" fmla="*/ 1976 h 387"/>
                <a:gd name="T10" fmla="*/ 1053 w 324"/>
                <a:gd name="T11" fmla="*/ 1835 h 387"/>
                <a:gd name="T12" fmla="*/ 474 w 324"/>
                <a:gd name="T13" fmla="*/ 1703 h 387"/>
                <a:gd name="T14" fmla="*/ 389 w 324"/>
                <a:gd name="T15" fmla="*/ 1598 h 387"/>
                <a:gd name="T16" fmla="*/ 347 w 324"/>
                <a:gd name="T17" fmla="*/ 1624 h 387"/>
                <a:gd name="T18" fmla="*/ 244 w 324"/>
                <a:gd name="T19" fmla="*/ 1673 h 387"/>
                <a:gd name="T20" fmla="*/ 201 w 324"/>
                <a:gd name="T21" fmla="*/ 1762 h 387"/>
                <a:gd name="T22" fmla="*/ 201 w 324"/>
                <a:gd name="T23" fmla="*/ 1663 h 387"/>
                <a:gd name="T24" fmla="*/ 0 w 324"/>
                <a:gd name="T25" fmla="*/ 420 h 387"/>
                <a:gd name="T26" fmla="*/ 541 w 324"/>
                <a:gd name="T27" fmla="*/ 356 h 387"/>
                <a:gd name="T28" fmla="*/ 750 w 324"/>
                <a:gd name="T29" fmla="*/ 447 h 387"/>
                <a:gd name="T30" fmla="*/ 1218 w 324"/>
                <a:gd name="T31" fmla="*/ 356 h 387"/>
                <a:gd name="T32" fmla="*/ 1342 w 324"/>
                <a:gd name="T33" fmla="*/ 98 h 387"/>
                <a:gd name="T34" fmla="*/ 1445 w 324"/>
                <a:gd name="T35" fmla="*/ 98 h 387"/>
                <a:gd name="T36" fmla="*/ 1546 w 324"/>
                <a:gd name="T37" fmla="*/ 0 h 387"/>
                <a:gd name="T38" fmla="*/ 1672 w 324"/>
                <a:gd name="T39" fmla="*/ 544 h 387"/>
                <a:gd name="T40" fmla="*/ 1672 w 324"/>
                <a:gd name="T41" fmla="*/ 793 h 387"/>
                <a:gd name="T42" fmla="*/ 1672 w 324"/>
                <a:gd name="T43" fmla="*/ 793 h 3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4"/>
                <a:gd name="T67" fmla="*/ 0 h 387"/>
                <a:gd name="T68" fmla="*/ 324 w 324"/>
                <a:gd name="T69" fmla="*/ 387 h 3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4" h="387">
                  <a:moveTo>
                    <a:pt x="321" y="154"/>
                  </a:moveTo>
                  <a:lnTo>
                    <a:pt x="324" y="209"/>
                  </a:lnTo>
                  <a:lnTo>
                    <a:pt x="321" y="209"/>
                  </a:lnTo>
                  <a:lnTo>
                    <a:pt x="262" y="300"/>
                  </a:lnTo>
                  <a:lnTo>
                    <a:pt x="221" y="387"/>
                  </a:lnTo>
                  <a:lnTo>
                    <a:pt x="202" y="359"/>
                  </a:lnTo>
                  <a:lnTo>
                    <a:pt x="92" y="332"/>
                  </a:lnTo>
                  <a:lnTo>
                    <a:pt x="75" y="312"/>
                  </a:lnTo>
                  <a:lnTo>
                    <a:pt x="67" y="316"/>
                  </a:lnTo>
                  <a:lnTo>
                    <a:pt x="47" y="328"/>
                  </a:lnTo>
                  <a:lnTo>
                    <a:pt x="39" y="344"/>
                  </a:lnTo>
                  <a:lnTo>
                    <a:pt x="39" y="324"/>
                  </a:lnTo>
                  <a:lnTo>
                    <a:pt x="0" y="82"/>
                  </a:lnTo>
                  <a:lnTo>
                    <a:pt x="104" y="70"/>
                  </a:lnTo>
                  <a:lnTo>
                    <a:pt x="143" y="86"/>
                  </a:lnTo>
                  <a:lnTo>
                    <a:pt x="234" y="70"/>
                  </a:lnTo>
                  <a:lnTo>
                    <a:pt x="258" y="19"/>
                  </a:lnTo>
                  <a:lnTo>
                    <a:pt x="277" y="19"/>
                  </a:lnTo>
                  <a:lnTo>
                    <a:pt x="297" y="0"/>
                  </a:lnTo>
                  <a:lnTo>
                    <a:pt x="321" y="107"/>
                  </a:lnTo>
                  <a:lnTo>
                    <a:pt x="321" y="15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95" name="Freeform 138"/>
            <p:cNvSpPr>
              <a:spLocks/>
            </p:cNvSpPr>
            <p:nvPr/>
          </p:nvSpPr>
          <p:spPr bwMode="auto">
            <a:xfrm>
              <a:off x="2301606" y="2574436"/>
              <a:ext cx="143410" cy="146067"/>
            </a:xfrm>
            <a:custGeom>
              <a:avLst/>
              <a:gdLst>
                <a:gd name="T0" fmla="*/ 0 w 338"/>
                <a:gd name="T1" fmla="*/ 1432 h 344"/>
                <a:gd name="T2" fmla="*/ 211 w 338"/>
                <a:gd name="T3" fmla="*/ 981 h 344"/>
                <a:gd name="T4" fmla="*/ 511 w 338"/>
                <a:gd name="T5" fmla="*/ 510 h 344"/>
                <a:gd name="T6" fmla="*/ 519 w 338"/>
                <a:gd name="T7" fmla="*/ 510 h 344"/>
                <a:gd name="T8" fmla="*/ 511 w 338"/>
                <a:gd name="T9" fmla="*/ 221 h 344"/>
                <a:gd name="T10" fmla="*/ 511 w 338"/>
                <a:gd name="T11" fmla="*/ 0 h 344"/>
                <a:gd name="T12" fmla="*/ 544 w 338"/>
                <a:gd name="T13" fmla="*/ 61 h 344"/>
                <a:gd name="T14" fmla="*/ 625 w 338"/>
                <a:gd name="T15" fmla="*/ 347 h 344"/>
                <a:gd name="T16" fmla="*/ 625 w 338"/>
                <a:gd name="T17" fmla="*/ 408 h 344"/>
                <a:gd name="T18" fmla="*/ 665 w 338"/>
                <a:gd name="T19" fmla="*/ 510 h 344"/>
                <a:gd name="T20" fmla="*/ 1074 w 338"/>
                <a:gd name="T21" fmla="*/ 382 h 344"/>
                <a:gd name="T22" fmla="*/ 1113 w 338"/>
                <a:gd name="T23" fmla="*/ 653 h 344"/>
                <a:gd name="T24" fmla="*/ 1626 w 338"/>
                <a:gd name="T25" fmla="*/ 325 h 344"/>
                <a:gd name="T26" fmla="*/ 1719 w 338"/>
                <a:gd name="T27" fmla="*/ 382 h 344"/>
                <a:gd name="T28" fmla="*/ 1719 w 338"/>
                <a:gd name="T29" fmla="*/ 510 h 344"/>
                <a:gd name="T30" fmla="*/ 1686 w 338"/>
                <a:gd name="T31" fmla="*/ 549 h 344"/>
                <a:gd name="T32" fmla="*/ 1514 w 338"/>
                <a:gd name="T33" fmla="*/ 491 h 344"/>
                <a:gd name="T34" fmla="*/ 1416 w 338"/>
                <a:gd name="T35" fmla="*/ 798 h 344"/>
                <a:gd name="T36" fmla="*/ 1353 w 338"/>
                <a:gd name="T37" fmla="*/ 777 h 344"/>
                <a:gd name="T38" fmla="*/ 1274 w 338"/>
                <a:gd name="T39" fmla="*/ 1004 h 344"/>
                <a:gd name="T40" fmla="*/ 1074 w 338"/>
                <a:gd name="T41" fmla="*/ 964 h 344"/>
                <a:gd name="T42" fmla="*/ 999 w 338"/>
                <a:gd name="T43" fmla="*/ 1215 h 344"/>
                <a:gd name="T44" fmla="*/ 889 w 338"/>
                <a:gd name="T45" fmla="*/ 1523 h 344"/>
                <a:gd name="T46" fmla="*/ 511 w 338"/>
                <a:gd name="T47" fmla="*/ 1790 h 344"/>
                <a:gd name="T48" fmla="*/ 252 w 338"/>
                <a:gd name="T49" fmla="*/ 1625 h 344"/>
                <a:gd name="T50" fmla="*/ 211 w 338"/>
                <a:gd name="T51" fmla="*/ 1744 h 344"/>
                <a:gd name="T52" fmla="*/ 0 w 338"/>
                <a:gd name="T53" fmla="*/ 1432 h 344"/>
                <a:gd name="T54" fmla="*/ 0 w 338"/>
                <a:gd name="T55" fmla="*/ 1432 h 344"/>
                <a:gd name="T56" fmla="*/ 0 w 338"/>
                <a:gd name="T57" fmla="*/ 1432 h 34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38"/>
                <a:gd name="T88" fmla="*/ 0 h 344"/>
                <a:gd name="T89" fmla="*/ 338 w 338"/>
                <a:gd name="T90" fmla="*/ 344 h 34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38" h="344">
                  <a:moveTo>
                    <a:pt x="0" y="276"/>
                  </a:moveTo>
                  <a:lnTo>
                    <a:pt x="41" y="189"/>
                  </a:lnTo>
                  <a:lnTo>
                    <a:pt x="100" y="98"/>
                  </a:lnTo>
                  <a:lnTo>
                    <a:pt x="103" y="98"/>
                  </a:lnTo>
                  <a:lnTo>
                    <a:pt x="100" y="43"/>
                  </a:lnTo>
                  <a:lnTo>
                    <a:pt x="100" y="0"/>
                  </a:lnTo>
                  <a:lnTo>
                    <a:pt x="107" y="12"/>
                  </a:lnTo>
                  <a:lnTo>
                    <a:pt x="123" y="67"/>
                  </a:lnTo>
                  <a:lnTo>
                    <a:pt x="123" y="78"/>
                  </a:lnTo>
                  <a:lnTo>
                    <a:pt x="131" y="98"/>
                  </a:lnTo>
                  <a:lnTo>
                    <a:pt x="211" y="74"/>
                  </a:lnTo>
                  <a:lnTo>
                    <a:pt x="219" y="125"/>
                  </a:lnTo>
                  <a:lnTo>
                    <a:pt x="318" y="63"/>
                  </a:lnTo>
                  <a:lnTo>
                    <a:pt x="338" y="74"/>
                  </a:lnTo>
                  <a:lnTo>
                    <a:pt x="338" y="98"/>
                  </a:lnTo>
                  <a:lnTo>
                    <a:pt x="330" y="106"/>
                  </a:lnTo>
                  <a:lnTo>
                    <a:pt x="297" y="94"/>
                  </a:lnTo>
                  <a:lnTo>
                    <a:pt x="277" y="154"/>
                  </a:lnTo>
                  <a:lnTo>
                    <a:pt x="266" y="150"/>
                  </a:lnTo>
                  <a:lnTo>
                    <a:pt x="250" y="193"/>
                  </a:lnTo>
                  <a:lnTo>
                    <a:pt x="211" y="185"/>
                  </a:lnTo>
                  <a:lnTo>
                    <a:pt x="195" y="233"/>
                  </a:lnTo>
                  <a:lnTo>
                    <a:pt x="175" y="293"/>
                  </a:lnTo>
                  <a:lnTo>
                    <a:pt x="100" y="344"/>
                  </a:lnTo>
                  <a:lnTo>
                    <a:pt x="49" y="312"/>
                  </a:lnTo>
                  <a:lnTo>
                    <a:pt x="41" y="336"/>
                  </a:lnTo>
                  <a:lnTo>
                    <a:pt x="0" y="276"/>
                  </a:lnTo>
                  <a:close/>
                </a:path>
              </a:pathLst>
            </a:custGeom>
            <a:solidFill>
              <a:srgbClr val="CCECFF"/>
            </a:solidFill>
            <a:ln w="12700" cmpd="sng">
              <a:solidFill>
                <a:srgbClr val="000000"/>
              </a:solidFill>
              <a:round/>
              <a:headEnd/>
              <a:tailEnd/>
            </a:ln>
          </p:spPr>
          <p:txBody>
            <a:bodyPr/>
            <a:lstStyle/>
            <a:p>
              <a:endParaRPr lang="en-US" dirty="0"/>
            </a:p>
          </p:txBody>
        </p:sp>
        <p:sp>
          <p:nvSpPr>
            <p:cNvPr id="1096" name="Freeform 139"/>
            <p:cNvSpPr>
              <a:spLocks/>
            </p:cNvSpPr>
            <p:nvPr/>
          </p:nvSpPr>
          <p:spPr bwMode="auto">
            <a:xfrm>
              <a:off x="2301606" y="2574436"/>
              <a:ext cx="143410" cy="146067"/>
            </a:xfrm>
            <a:custGeom>
              <a:avLst/>
              <a:gdLst>
                <a:gd name="T0" fmla="*/ 0 w 338"/>
                <a:gd name="T1" fmla="*/ 1432 h 344"/>
                <a:gd name="T2" fmla="*/ 211 w 338"/>
                <a:gd name="T3" fmla="*/ 981 h 344"/>
                <a:gd name="T4" fmla="*/ 511 w 338"/>
                <a:gd name="T5" fmla="*/ 510 h 344"/>
                <a:gd name="T6" fmla="*/ 519 w 338"/>
                <a:gd name="T7" fmla="*/ 510 h 344"/>
                <a:gd name="T8" fmla="*/ 511 w 338"/>
                <a:gd name="T9" fmla="*/ 221 h 344"/>
                <a:gd name="T10" fmla="*/ 511 w 338"/>
                <a:gd name="T11" fmla="*/ 0 h 344"/>
                <a:gd name="T12" fmla="*/ 544 w 338"/>
                <a:gd name="T13" fmla="*/ 61 h 344"/>
                <a:gd name="T14" fmla="*/ 625 w 338"/>
                <a:gd name="T15" fmla="*/ 347 h 344"/>
                <a:gd name="T16" fmla="*/ 625 w 338"/>
                <a:gd name="T17" fmla="*/ 408 h 344"/>
                <a:gd name="T18" fmla="*/ 665 w 338"/>
                <a:gd name="T19" fmla="*/ 510 h 344"/>
                <a:gd name="T20" fmla="*/ 1074 w 338"/>
                <a:gd name="T21" fmla="*/ 382 h 344"/>
                <a:gd name="T22" fmla="*/ 1113 w 338"/>
                <a:gd name="T23" fmla="*/ 653 h 344"/>
                <a:gd name="T24" fmla="*/ 1626 w 338"/>
                <a:gd name="T25" fmla="*/ 325 h 344"/>
                <a:gd name="T26" fmla="*/ 1719 w 338"/>
                <a:gd name="T27" fmla="*/ 382 h 344"/>
                <a:gd name="T28" fmla="*/ 1719 w 338"/>
                <a:gd name="T29" fmla="*/ 510 h 344"/>
                <a:gd name="T30" fmla="*/ 1686 w 338"/>
                <a:gd name="T31" fmla="*/ 549 h 344"/>
                <a:gd name="T32" fmla="*/ 1514 w 338"/>
                <a:gd name="T33" fmla="*/ 491 h 344"/>
                <a:gd name="T34" fmla="*/ 1416 w 338"/>
                <a:gd name="T35" fmla="*/ 798 h 344"/>
                <a:gd name="T36" fmla="*/ 1353 w 338"/>
                <a:gd name="T37" fmla="*/ 777 h 344"/>
                <a:gd name="T38" fmla="*/ 1274 w 338"/>
                <a:gd name="T39" fmla="*/ 1004 h 344"/>
                <a:gd name="T40" fmla="*/ 1074 w 338"/>
                <a:gd name="T41" fmla="*/ 964 h 344"/>
                <a:gd name="T42" fmla="*/ 999 w 338"/>
                <a:gd name="T43" fmla="*/ 1215 h 344"/>
                <a:gd name="T44" fmla="*/ 889 w 338"/>
                <a:gd name="T45" fmla="*/ 1523 h 344"/>
                <a:gd name="T46" fmla="*/ 511 w 338"/>
                <a:gd name="T47" fmla="*/ 1790 h 344"/>
                <a:gd name="T48" fmla="*/ 252 w 338"/>
                <a:gd name="T49" fmla="*/ 1625 h 344"/>
                <a:gd name="T50" fmla="*/ 211 w 338"/>
                <a:gd name="T51" fmla="*/ 1744 h 344"/>
                <a:gd name="T52" fmla="*/ 0 w 338"/>
                <a:gd name="T53" fmla="*/ 1432 h 344"/>
                <a:gd name="T54" fmla="*/ 0 w 338"/>
                <a:gd name="T55" fmla="*/ 1432 h 3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38"/>
                <a:gd name="T85" fmla="*/ 0 h 344"/>
                <a:gd name="T86" fmla="*/ 338 w 338"/>
                <a:gd name="T87" fmla="*/ 344 h 34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38" h="344">
                  <a:moveTo>
                    <a:pt x="0" y="276"/>
                  </a:moveTo>
                  <a:lnTo>
                    <a:pt x="41" y="189"/>
                  </a:lnTo>
                  <a:lnTo>
                    <a:pt x="100" y="98"/>
                  </a:lnTo>
                  <a:lnTo>
                    <a:pt x="103" y="98"/>
                  </a:lnTo>
                  <a:lnTo>
                    <a:pt x="100" y="43"/>
                  </a:lnTo>
                  <a:lnTo>
                    <a:pt x="100" y="0"/>
                  </a:lnTo>
                  <a:lnTo>
                    <a:pt x="107" y="12"/>
                  </a:lnTo>
                  <a:lnTo>
                    <a:pt x="123" y="67"/>
                  </a:lnTo>
                  <a:lnTo>
                    <a:pt x="123" y="78"/>
                  </a:lnTo>
                  <a:lnTo>
                    <a:pt x="131" y="98"/>
                  </a:lnTo>
                  <a:lnTo>
                    <a:pt x="211" y="74"/>
                  </a:lnTo>
                  <a:lnTo>
                    <a:pt x="219" y="125"/>
                  </a:lnTo>
                  <a:lnTo>
                    <a:pt x="318" y="63"/>
                  </a:lnTo>
                  <a:lnTo>
                    <a:pt x="338" y="74"/>
                  </a:lnTo>
                  <a:lnTo>
                    <a:pt x="338" y="98"/>
                  </a:lnTo>
                  <a:lnTo>
                    <a:pt x="330" y="106"/>
                  </a:lnTo>
                  <a:lnTo>
                    <a:pt x="297" y="94"/>
                  </a:lnTo>
                  <a:lnTo>
                    <a:pt x="277" y="154"/>
                  </a:lnTo>
                  <a:lnTo>
                    <a:pt x="266" y="150"/>
                  </a:lnTo>
                  <a:lnTo>
                    <a:pt x="250" y="193"/>
                  </a:lnTo>
                  <a:lnTo>
                    <a:pt x="211" y="185"/>
                  </a:lnTo>
                  <a:lnTo>
                    <a:pt x="195" y="233"/>
                  </a:lnTo>
                  <a:lnTo>
                    <a:pt x="175" y="293"/>
                  </a:lnTo>
                  <a:lnTo>
                    <a:pt x="100" y="344"/>
                  </a:lnTo>
                  <a:lnTo>
                    <a:pt x="49" y="312"/>
                  </a:lnTo>
                  <a:lnTo>
                    <a:pt x="41" y="336"/>
                  </a:lnTo>
                  <a:lnTo>
                    <a:pt x="0" y="27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97" name="Freeform 140"/>
            <p:cNvSpPr>
              <a:spLocks/>
            </p:cNvSpPr>
            <p:nvPr/>
          </p:nvSpPr>
          <p:spPr bwMode="auto">
            <a:xfrm>
              <a:off x="2136993" y="2394454"/>
              <a:ext cx="134928" cy="176514"/>
            </a:xfrm>
            <a:custGeom>
              <a:avLst/>
              <a:gdLst>
                <a:gd name="T0" fmla="*/ 1452 w 317"/>
                <a:gd name="T1" fmla="*/ 1970 h 416"/>
                <a:gd name="T2" fmla="*/ 889 w 317"/>
                <a:gd name="T3" fmla="*/ 2027 h 416"/>
                <a:gd name="T4" fmla="*/ 42 w 317"/>
                <a:gd name="T5" fmla="*/ 2136 h 416"/>
                <a:gd name="T6" fmla="*/ 42 w 317"/>
                <a:gd name="T7" fmla="*/ 2115 h 416"/>
                <a:gd name="T8" fmla="*/ 255 w 317"/>
                <a:gd name="T9" fmla="*/ 1706 h 416"/>
                <a:gd name="T10" fmla="*/ 0 w 317"/>
                <a:gd name="T11" fmla="*/ 934 h 416"/>
                <a:gd name="T12" fmla="*/ 255 w 317"/>
                <a:gd name="T13" fmla="*/ 261 h 416"/>
                <a:gd name="T14" fmla="*/ 255 w 317"/>
                <a:gd name="T15" fmla="*/ 344 h 416"/>
                <a:gd name="T16" fmla="*/ 343 w 317"/>
                <a:gd name="T17" fmla="*/ 451 h 416"/>
                <a:gd name="T18" fmla="*/ 482 w 317"/>
                <a:gd name="T19" fmla="*/ 0 h 416"/>
                <a:gd name="T20" fmla="*/ 1084 w 317"/>
                <a:gd name="T21" fmla="*/ 144 h 416"/>
                <a:gd name="T22" fmla="*/ 1216 w 317"/>
                <a:gd name="T23" fmla="*/ 541 h 416"/>
                <a:gd name="T24" fmla="*/ 1024 w 317"/>
                <a:gd name="T25" fmla="*/ 1004 h 416"/>
                <a:gd name="T26" fmla="*/ 1146 w 317"/>
                <a:gd name="T27" fmla="*/ 1013 h 416"/>
                <a:gd name="T28" fmla="*/ 1406 w 317"/>
                <a:gd name="T29" fmla="*/ 693 h 416"/>
                <a:gd name="T30" fmla="*/ 1705 w 317"/>
                <a:gd name="T31" fmla="*/ 1073 h 416"/>
                <a:gd name="T32" fmla="*/ 1689 w 317"/>
                <a:gd name="T33" fmla="*/ 1372 h 416"/>
                <a:gd name="T34" fmla="*/ 1600 w 317"/>
                <a:gd name="T35" fmla="*/ 1511 h 416"/>
                <a:gd name="T36" fmla="*/ 1452 w 317"/>
                <a:gd name="T37" fmla="*/ 1970 h 416"/>
                <a:gd name="T38" fmla="*/ 1452 w 317"/>
                <a:gd name="T39" fmla="*/ 1970 h 4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7"/>
                <a:gd name="T61" fmla="*/ 0 h 416"/>
                <a:gd name="T62" fmla="*/ 317 w 317"/>
                <a:gd name="T63" fmla="*/ 416 h 4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7" h="416">
                  <a:moveTo>
                    <a:pt x="270" y="383"/>
                  </a:moveTo>
                  <a:lnTo>
                    <a:pt x="166" y="395"/>
                  </a:lnTo>
                  <a:lnTo>
                    <a:pt x="8" y="416"/>
                  </a:lnTo>
                  <a:lnTo>
                    <a:pt x="8" y="412"/>
                  </a:lnTo>
                  <a:lnTo>
                    <a:pt x="47" y="332"/>
                  </a:lnTo>
                  <a:lnTo>
                    <a:pt x="0" y="182"/>
                  </a:lnTo>
                  <a:lnTo>
                    <a:pt x="47" y="51"/>
                  </a:lnTo>
                  <a:lnTo>
                    <a:pt x="47" y="67"/>
                  </a:lnTo>
                  <a:lnTo>
                    <a:pt x="63" y="88"/>
                  </a:lnTo>
                  <a:lnTo>
                    <a:pt x="90" y="0"/>
                  </a:lnTo>
                  <a:lnTo>
                    <a:pt x="202" y="28"/>
                  </a:lnTo>
                  <a:lnTo>
                    <a:pt x="225" y="104"/>
                  </a:lnTo>
                  <a:lnTo>
                    <a:pt x="190" y="194"/>
                  </a:lnTo>
                  <a:lnTo>
                    <a:pt x="213" y="198"/>
                  </a:lnTo>
                  <a:lnTo>
                    <a:pt x="262" y="135"/>
                  </a:lnTo>
                  <a:lnTo>
                    <a:pt x="317" y="210"/>
                  </a:lnTo>
                  <a:lnTo>
                    <a:pt x="313" y="266"/>
                  </a:lnTo>
                  <a:lnTo>
                    <a:pt x="297" y="293"/>
                  </a:lnTo>
                  <a:lnTo>
                    <a:pt x="270" y="383"/>
                  </a:lnTo>
                  <a:close/>
                </a:path>
              </a:pathLst>
            </a:custGeom>
            <a:solidFill>
              <a:srgbClr val="CCECFF"/>
            </a:solidFill>
            <a:ln w="12700" cmpd="sng">
              <a:solidFill>
                <a:srgbClr val="000000"/>
              </a:solidFill>
              <a:round/>
              <a:headEnd/>
              <a:tailEnd/>
            </a:ln>
          </p:spPr>
          <p:txBody>
            <a:bodyPr/>
            <a:lstStyle/>
            <a:p>
              <a:endParaRPr lang="en-US" dirty="0"/>
            </a:p>
          </p:txBody>
        </p:sp>
        <p:sp>
          <p:nvSpPr>
            <p:cNvPr id="1098" name="Freeform 141"/>
            <p:cNvSpPr>
              <a:spLocks/>
            </p:cNvSpPr>
            <p:nvPr/>
          </p:nvSpPr>
          <p:spPr bwMode="auto">
            <a:xfrm>
              <a:off x="2136993" y="2394454"/>
              <a:ext cx="134928" cy="176514"/>
            </a:xfrm>
            <a:custGeom>
              <a:avLst/>
              <a:gdLst>
                <a:gd name="T0" fmla="*/ 1452 w 317"/>
                <a:gd name="T1" fmla="*/ 1970 h 416"/>
                <a:gd name="T2" fmla="*/ 889 w 317"/>
                <a:gd name="T3" fmla="*/ 2027 h 416"/>
                <a:gd name="T4" fmla="*/ 42 w 317"/>
                <a:gd name="T5" fmla="*/ 2136 h 416"/>
                <a:gd name="T6" fmla="*/ 42 w 317"/>
                <a:gd name="T7" fmla="*/ 2115 h 416"/>
                <a:gd name="T8" fmla="*/ 255 w 317"/>
                <a:gd name="T9" fmla="*/ 1706 h 416"/>
                <a:gd name="T10" fmla="*/ 0 w 317"/>
                <a:gd name="T11" fmla="*/ 934 h 416"/>
                <a:gd name="T12" fmla="*/ 255 w 317"/>
                <a:gd name="T13" fmla="*/ 261 h 416"/>
                <a:gd name="T14" fmla="*/ 255 w 317"/>
                <a:gd name="T15" fmla="*/ 344 h 416"/>
                <a:gd name="T16" fmla="*/ 343 w 317"/>
                <a:gd name="T17" fmla="*/ 451 h 416"/>
                <a:gd name="T18" fmla="*/ 482 w 317"/>
                <a:gd name="T19" fmla="*/ 0 h 416"/>
                <a:gd name="T20" fmla="*/ 1084 w 317"/>
                <a:gd name="T21" fmla="*/ 144 h 416"/>
                <a:gd name="T22" fmla="*/ 1216 w 317"/>
                <a:gd name="T23" fmla="*/ 541 h 416"/>
                <a:gd name="T24" fmla="*/ 1024 w 317"/>
                <a:gd name="T25" fmla="*/ 1004 h 416"/>
                <a:gd name="T26" fmla="*/ 1146 w 317"/>
                <a:gd name="T27" fmla="*/ 1013 h 416"/>
                <a:gd name="T28" fmla="*/ 1406 w 317"/>
                <a:gd name="T29" fmla="*/ 693 h 416"/>
                <a:gd name="T30" fmla="*/ 1705 w 317"/>
                <a:gd name="T31" fmla="*/ 1073 h 416"/>
                <a:gd name="T32" fmla="*/ 1689 w 317"/>
                <a:gd name="T33" fmla="*/ 1372 h 416"/>
                <a:gd name="T34" fmla="*/ 1600 w 317"/>
                <a:gd name="T35" fmla="*/ 1511 h 416"/>
                <a:gd name="T36" fmla="*/ 1452 w 317"/>
                <a:gd name="T37" fmla="*/ 1970 h 416"/>
                <a:gd name="T38" fmla="*/ 1452 w 317"/>
                <a:gd name="T39" fmla="*/ 1970 h 4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7"/>
                <a:gd name="T61" fmla="*/ 0 h 416"/>
                <a:gd name="T62" fmla="*/ 317 w 317"/>
                <a:gd name="T63" fmla="*/ 416 h 4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7" h="416">
                  <a:moveTo>
                    <a:pt x="270" y="383"/>
                  </a:moveTo>
                  <a:lnTo>
                    <a:pt x="166" y="395"/>
                  </a:lnTo>
                  <a:lnTo>
                    <a:pt x="8" y="416"/>
                  </a:lnTo>
                  <a:lnTo>
                    <a:pt x="8" y="412"/>
                  </a:lnTo>
                  <a:lnTo>
                    <a:pt x="47" y="332"/>
                  </a:lnTo>
                  <a:lnTo>
                    <a:pt x="0" y="182"/>
                  </a:lnTo>
                  <a:lnTo>
                    <a:pt x="47" y="51"/>
                  </a:lnTo>
                  <a:lnTo>
                    <a:pt x="47" y="67"/>
                  </a:lnTo>
                  <a:lnTo>
                    <a:pt x="63" y="88"/>
                  </a:lnTo>
                  <a:lnTo>
                    <a:pt x="90" y="0"/>
                  </a:lnTo>
                  <a:lnTo>
                    <a:pt x="202" y="28"/>
                  </a:lnTo>
                  <a:lnTo>
                    <a:pt x="225" y="104"/>
                  </a:lnTo>
                  <a:lnTo>
                    <a:pt x="190" y="194"/>
                  </a:lnTo>
                  <a:lnTo>
                    <a:pt x="213" y="198"/>
                  </a:lnTo>
                  <a:lnTo>
                    <a:pt x="262" y="135"/>
                  </a:lnTo>
                  <a:lnTo>
                    <a:pt x="317" y="210"/>
                  </a:lnTo>
                  <a:lnTo>
                    <a:pt x="313" y="266"/>
                  </a:lnTo>
                  <a:lnTo>
                    <a:pt x="297" y="293"/>
                  </a:lnTo>
                  <a:lnTo>
                    <a:pt x="270" y="383"/>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99" name="Freeform 142"/>
            <p:cNvSpPr>
              <a:spLocks/>
            </p:cNvSpPr>
            <p:nvPr/>
          </p:nvSpPr>
          <p:spPr bwMode="auto">
            <a:xfrm>
              <a:off x="2122344" y="2562103"/>
              <a:ext cx="101775" cy="173045"/>
            </a:xfrm>
            <a:custGeom>
              <a:avLst/>
              <a:gdLst>
                <a:gd name="T0" fmla="*/ 216 w 240"/>
                <a:gd name="T1" fmla="*/ 101 h 408"/>
                <a:gd name="T2" fmla="*/ 178 w 240"/>
                <a:gd name="T3" fmla="*/ 191 h 408"/>
                <a:gd name="T4" fmla="*/ 0 w 240"/>
                <a:gd name="T5" fmla="*/ 108 h 408"/>
                <a:gd name="T6" fmla="*/ 196 w 240"/>
                <a:gd name="T7" fmla="*/ 1339 h 408"/>
                <a:gd name="T8" fmla="*/ 196 w 240"/>
                <a:gd name="T9" fmla="*/ 1415 h 408"/>
                <a:gd name="T10" fmla="*/ 279 w 240"/>
                <a:gd name="T11" fmla="*/ 1514 h 408"/>
                <a:gd name="T12" fmla="*/ 119 w 240"/>
                <a:gd name="T13" fmla="*/ 2078 h 408"/>
                <a:gd name="T14" fmla="*/ 629 w 240"/>
                <a:gd name="T15" fmla="*/ 1997 h 408"/>
                <a:gd name="T16" fmla="*/ 759 w 240"/>
                <a:gd name="T17" fmla="*/ 1794 h 408"/>
                <a:gd name="T18" fmla="*/ 822 w 240"/>
                <a:gd name="T19" fmla="*/ 1925 h 408"/>
                <a:gd name="T20" fmla="*/ 1216 w 240"/>
                <a:gd name="T21" fmla="*/ 1339 h 408"/>
                <a:gd name="T22" fmla="*/ 1216 w 240"/>
                <a:gd name="T23" fmla="*/ 1226 h 408"/>
                <a:gd name="T24" fmla="*/ 1013 w 240"/>
                <a:gd name="T25" fmla="*/ 0 h 408"/>
                <a:gd name="T26" fmla="*/ 216 w 240"/>
                <a:gd name="T27" fmla="*/ 108 h 408"/>
                <a:gd name="T28" fmla="*/ 216 w 240"/>
                <a:gd name="T29" fmla="*/ 108 h 408"/>
                <a:gd name="T30" fmla="*/ 216 w 240"/>
                <a:gd name="T31" fmla="*/ 101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0"/>
                <a:gd name="T49" fmla="*/ 0 h 408"/>
                <a:gd name="T50" fmla="*/ 240 w 240"/>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0" h="408">
                  <a:moveTo>
                    <a:pt x="43" y="20"/>
                  </a:moveTo>
                  <a:lnTo>
                    <a:pt x="35" y="37"/>
                  </a:lnTo>
                  <a:lnTo>
                    <a:pt x="0" y="21"/>
                  </a:lnTo>
                  <a:lnTo>
                    <a:pt x="39" y="262"/>
                  </a:lnTo>
                  <a:lnTo>
                    <a:pt x="39" y="277"/>
                  </a:lnTo>
                  <a:lnTo>
                    <a:pt x="55" y="297"/>
                  </a:lnTo>
                  <a:lnTo>
                    <a:pt x="23" y="408"/>
                  </a:lnTo>
                  <a:lnTo>
                    <a:pt x="125" y="392"/>
                  </a:lnTo>
                  <a:lnTo>
                    <a:pt x="150" y="353"/>
                  </a:lnTo>
                  <a:lnTo>
                    <a:pt x="162" y="377"/>
                  </a:lnTo>
                  <a:lnTo>
                    <a:pt x="240" y="262"/>
                  </a:lnTo>
                  <a:lnTo>
                    <a:pt x="240" y="242"/>
                  </a:lnTo>
                  <a:lnTo>
                    <a:pt x="201" y="0"/>
                  </a:lnTo>
                  <a:lnTo>
                    <a:pt x="43" y="21"/>
                  </a:lnTo>
                  <a:lnTo>
                    <a:pt x="43" y="20"/>
                  </a:lnTo>
                  <a:close/>
                </a:path>
              </a:pathLst>
            </a:custGeom>
            <a:solidFill>
              <a:srgbClr val="CCECFF"/>
            </a:solidFill>
            <a:ln w="12700" cmpd="sng">
              <a:solidFill>
                <a:srgbClr val="000000"/>
              </a:solidFill>
              <a:round/>
              <a:headEnd/>
              <a:tailEnd/>
            </a:ln>
          </p:spPr>
          <p:txBody>
            <a:bodyPr/>
            <a:lstStyle/>
            <a:p>
              <a:endParaRPr lang="en-US" dirty="0"/>
            </a:p>
          </p:txBody>
        </p:sp>
        <p:sp>
          <p:nvSpPr>
            <p:cNvPr id="1100" name="Freeform 143"/>
            <p:cNvSpPr>
              <a:spLocks/>
            </p:cNvSpPr>
            <p:nvPr/>
          </p:nvSpPr>
          <p:spPr bwMode="auto">
            <a:xfrm>
              <a:off x="2122344" y="2562103"/>
              <a:ext cx="101775" cy="173045"/>
            </a:xfrm>
            <a:custGeom>
              <a:avLst/>
              <a:gdLst>
                <a:gd name="T0" fmla="*/ 216 w 240"/>
                <a:gd name="T1" fmla="*/ 101 h 408"/>
                <a:gd name="T2" fmla="*/ 178 w 240"/>
                <a:gd name="T3" fmla="*/ 191 h 408"/>
                <a:gd name="T4" fmla="*/ 0 w 240"/>
                <a:gd name="T5" fmla="*/ 108 h 408"/>
                <a:gd name="T6" fmla="*/ 196 w 240"/>
                <a:gd name="T7" fmla="*/ 1339 h 408"/>
                <a:gd name="T8" fmla="*/ 196 w 240"/>
                <a:gd name="T9" fmla="*/ 1415 h 408"/>
                <a:gd name="T10" fmla="*/ 279 w 240"/>
                <a:gd name="T11" fmla="*/ 1514 h 408"/>
                <a:gd name="T12" fmla="*/ 119 w 240"/>
                <a:gd name="T13" fmla="*/ 2078 h 408"/>
                <a:gd name="T14" fmla="*/ 629 w 240"/>
                <a:gd name="T15" fmla="*/ 1997 h 408"/>
                <a:gd name="T16" fmla="*/ 759 w 240"/>
                <a:gd name="T17" fmla="*/ 1794 h 408"/>
                <a:gd name="T18" fmla="*/ 822 w 240"/>
                <a:gd name="T19" fmla="*/ 1925 h 408"/>
                <a:gd name="T20" fmla="*/ 1216 w 240"/>
                <a:gd name="T21" fmla="*/ 1339 h 408"/>
                <a:gd name="T22" fmla="*/ 1216 w 240"/>
                <a:gd name="T23" fmla="*/ 1226 h 408"/>
                <a:gd name="T24" fmla="*/ 1013 w 240"/>
                <a:gd name="T25" fmla="*/ 0 h 408"/>
                <a:gd name="T26" fmla="*/ 216 w 240"/>
                <a:gd name="T27" fmla="*/ 108 h 408"/>
                <a:gd name="T28" fmla="*/ 216 w 240"/>
                <a:gd name="T29" fmla="*/ 108 h 40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408"/>
                <a:gd name="T47" fmla="*/ 240 w 240"/>
                <a:gd name="T48" fmla="*/ 408 h 40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408">
                  <a:moveTo>
                    <a:pt x="43" y="20"/>
                  </a:moveTo>
                  <a:lnTo>
                    <a:pt x="35" y="37"/>
                  </a:lnTo>
                  <a:lnTo>
                    <a:pt x="0" y="21"/>
                  </a:lnTo>
                  <a:lnTo>
                    <a:pt x="39" y="262"/>
                  </a:lnTo>
                  <a:lnTo>
                    <a:pt x="39" y="277"/>
                  </a:lnTo>
                  <a:lnTo>
                    <a:pt x="55" y="297"/>
                  </a:lnTo>
                  <a:lnTo>
                    <a:pt x="23" y="408"/>
                  </a:lnTo>
                  <a:lnTo>
                    <a:pt x="125" y="392"/>
                  </a:lnTo>
                  <a:lnTo>
                    <a:pt x="150" y="353"/>
                  </a:lnTo>
                  <a:lnTo>
                    <a:pt x="162" y="377"/>
                  </a:lnTo>
                  <a:lnTo>
                    <a:pt x="240" y="262"/>
                  </a:lnTo>
                  <a:lnTo>
                    <a:pt x="240" y="242"/>
                  </a:lnTo>
                  <a:lnTo>
                    <a:pt x="201" y="0"/>
                  </a:lnTo>
                  <a:lnTo>
                    <a:pt x="43" y="2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01" name="Freeform 144"/>
            <p:cNvSpPr>
              <a:spLocks/>
            </p:cNvSpPr>
            <p:nvPr/>
          </p:nvSpPr>
          <p:spPr bwMode="auto">
            <a:xfrm>
              <a:off x="2093431" y="2659610"/>
              <a:ext cx="225523" cy="129495"/>
            </a:xfrm>
            <a:custGeom>
              <a:avLst/>
              <a:gdLst>
                <a:gd name="T0" fmla="*/ 1596 w 531"/>
                <a:gd name="T1" fmla="*/ 165 h 305"/>
                <a:gd name="T2" fmla="*/ 1638 w 531"/>
                <a:gd name="T3" fmla="*/ 84 h 305"/>
                <a:gd name="T4" fmla="*/ 1741 w 531"/>
                <a:gd name="T5" fmla="*/ 4 h 305"/>
                <a:gd name="T6" fmla="*/ 1790 w 531"/>
                <a:gd name="T7" fmla="*/ 0 h 305"/>
                <a:gd name="T8" fmla="*/ 1877 w 531"/>
                <a:gd name="T9" fmla="*/ 102 h 305"/>
                <a:gd name="T10" fmla="*/ 2446 w 531"/>
                <a:gd name="T11" fmla="*/ 242 h 305"/>
                <a:gd name="T12" fmla="*/ 2545 w 531"/>
                <a:gd name="T13" fmla="*/ 386 h 305"/>
                <a:gd name="T14" fmla="*/ 2748 w 531"/>
                <a:gd name="T15" fmla="*/ 700 h 305"/>
                <a:gd name="T16" fmla="*/ 2344 w 531"/>
                <a:gd name="T17" fmla="*/ 1192 h 305"/>
                <a:gd name="T18" fmla="*/ 0 w 531"/>
                <a:gd name="T19" fmla="*/ 1580 h 305"/>
                <a:gd name="T20" fmla="*/ 61 w 531"/>
                <a:gd name="T21" fmla="*/ 1358 h 305"/>
                <a:gd name="T22" fmla="*/ 160 w 531"/>
                <a:gd name="T23" fmla="*/ 1216 h 305"/>
                <a:gd name="T24" fmla="*/ 350 w 531"/>
                <a:gd name="T25" fmla="*/ 1340 h 305"/>
                <a:gd name="T26" fmla="*/ 468 w 531"/>
                <a:gd name="T27" fmla="*/ 922 h 305"/>
                <a:gd name="T28" fmla="*/ 1004 w 531"/>
                <a:gd name="T29" fmla="*/ 837 h 305"/>
                <a:gd name="T30" fmla="*/ 1131 w 531"/>
                <a:gd name="T31" fmla="*/ 637 h 305"/>
                <a:gd name="T32" fmla="*/ 1193 w 531"/>
                <a:gd name="T33" fmla="*/ 760 h 305"/>
                <a:gd name="T34" fmla="*/ 1596 w 531"/>
                <a:gd name="T35" fmla="*/ 165 h 305"/>
                <a:gd name="T36" fmla="*/ 1596 w 531"/>
                <a:gd name="T37" fmla="*/ 165 h 305"/>
                <a:gd name="T38" fmla="*/ 1596 w 531"/>
                <a:gd name="T39" fmla="*/ 165 h 3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31"/>
                <a:gd name="T61" fmla="*/ 0 h 305"/>
                <a:gd name="T62" fmla="*/ 531 w 531"/>
                <a:gd name="T63" fmla="*/ 305 h 3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31" h="305">
                  <a:moveTo>
                    <a:pt x="308" y="32"/>
                  </a:moveTo>
                  <a:lnTo>
                    <a:pt x="316" y="16"/>
                  </a:lnTo>
                  <a:lnTo>
                    <a:pt x="336" y="4"/>
                  </a:lnTo>
                  <a:lnTo>
                    <a:pt x="344" y="0"/>
                  </a:lnTo>
                  <a:lnTo>
                    <a:pt x="361" y="20"/>
                  </a:lnTo>
                  <a:lnTo>
                    <a:pt x="471" y="47"/>
                  </a:lnTo>
                  <a:lnTo>
                    <a:pt x="490" y="75"/>
                  </a:lnTo>
                  <a:lnTo>
                    <a:pt x="531" y="135"/>
                  </a:lnTo>
                  <a:lnTo>
                    <a:pt x="451" y="230"/>
                  </a:lnTo>
                  <a:lnTo>
                    <a:pt x="0" y="305"/>
                  </a:lnTo>
                  <a:lnTo>
                    <a:pt x="12" y="262"/>
                  </a:lnTo>
                  <a:lnTo>
                    <a:pt x="31" y="234"/>
                  </a:lnTo>
                  <a:lnTo>
                    <a:pt x="68" y="258"/>
                  </a:lnTo>
                  <a:lnTo>
                    <a:pt x="91" y="178"/>
                  </a:lnTo>
                  <a:lnTo>
                    <a:pt x="193" y="162"/>
                  </a:lnTo>
                  <a:lnTo>
                    <a:pt x="218" y="123"/>
                  </a:lnTo>
                  <a:lnTo>
                    <a:pt x="230" y="147"/>
                  </a:lnTo>
                  <a:lnTo>
                    <a:pt x="308" y="32"/>
                  </a:lnTo>
                  <a:close/>
                </a:path>
              </a:pathLst>
            </a:custGeom>
            <a:solidFill>
              <a:srgbClr val="CCECFF"/>
            </a:solidFill>
            <a:ln w="12700" cmpd="sng">
              <a:solidFill>
                <a:srgbClr val="000000"/>
              </a:solidFill>
              <a:round/>
              <a:headEnd/>
              <a:tailEnd/>
            </a:ln>
          </p:spPr>
          <p:txBody>
            <a:bodyPr/>
            <a:lstStyle/>
            <a:p>
              <a:endParaRPr lang="en-US" dirty="0"/>
            </a:p>
          </p:txBody>
        </p:sp>
        <p:sp>
          <p:nvSpPr>
            <p:cNvPr id="1102" name="Freeform 145"/>
            <p:cNvSpPr>
              <a:spLocks/>
            </p:cNvSpPr>
            <p:nvPr/>
          </p:nvSpPr>
          <p:spPr bwMode="auto">
            <a:xfrm>
              <a:off x="2093431" y="2659610"/>
              <a:ext cx="225523" cy="129495"/>
            </a:xfrm>
            <a:custGeom>
              <a:avLst/>
              <a:gdLst>
                <a:gd name="T0" fmla="*/ 1596 w 531"/>
                <a:gd name="T1" fmla="*/ 165 h 305"/>
                <a:gd name="T2" fmla="*/ 1638 w 531"/>
                <a:gd name="T3" fmla="*/ 84 h 305"/>
                <a:gd name="T4" fmla="*/ 1741 w 531"/>
                <a:gd name="T5" fmla="*/ 4 h 305"/>
                <a:gd name="T6" fmla="*/ 1790 w 531"/>
                <a:gd name="T7" fmla="*/ 0 h 305"/>
                <a:gd name="T8" fmla="*/ 1877 w 531"/>
                <a:gd name="T9" fmla="*/ 102 h 305"/>
                <a:gd name="T10" fmla="*/ 2446 w 531"/>
                <a:gd name="T11" fmla="*/ 242 h 305"/>
                <a:gd name="T12" fmla="*/ 2545 w 531"/>
                <a:gd name="T13" fmla="*/ 386 h 305"/>
                <a:gd name="T14" fmla="*/ 2748 w 531"/>
                <a:gd name="T15" fmla="*/ 700 h 305"/>
                <a:gd name="T16" fmla="*/ 2344 w 531"/>
                <a:gd name="T17" fmla="*/ 1192 h 305"/>
                <a:gd name="T18" fmla="*/ 0 w 531"/>
                <a:gd name="T19" fmla="*/ 1580 h 305"/>
                <a:gd name="T20" fmla="*/ 61 w 531"/>
                <a:gd name="T21" fmla="*/ 1358 h 305"/>
                <a:gd name="T22" fmla="*/ 160 w 531"/>
                <a:gd name="T23" fmla="*/ 1216 h 305"/>
                <a:gd name="T24" fmla="*/ 350 w 531"/>
                <a:gd name="T25" fmla="*/ 1340 h 305"/>
                <a:gd name="T26" fmla="*/ 468 w 531"/>
                <a:gd name="T27" fmla="*/ 922 h 305"/>
                <a:gd name="T28" fmla="*/ 1004 w 531"/>
                <a:gd name="T29" fmla="*/ 837 h 305"/>
                <a:gd name="T30" fmla="*/ 1131 w 531"/>
                <a:gd name="T31" fmla="*/ 637 h 305"/>
                <a:gd name="T32" fmla="*/ 1193 w 531"/>
                <a:gd name="T33" fmla="*/ 760 h 305"/>
                <a:gd name="T34" fmla="*/ 1596 w 531"/>
                <a:gd name="T35" fmla="*/ 165 h 305"/>
                <a:gd name="T36" fmla="*/ 1596 w 531"/>
                <a:gd name="T37" fmla="*/ 165 h 30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1"/>
                <a:gd name="T58" fmla="*/ 0 h 305"/>
                <a:gd name="T59" fmla="*/ 531 w 531"/>
                <a:gd name="T60" fmla="*/ 305 h 30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1" h="305">
                  <a:moveTo>
                    <a:pt x="308" y="32"/>
                  </a:moveTo>
                  <a:lnTo>
                    <a:pt x="316" y="16"/>
                  </a:lnTo>
                  <a:lnTo>
                    <a:pt x="336" y="4"/>
                  </a:lnTo>
                  <a:lnTo>
                    <a:pt x="344" y="0"/>
                  </a:lnTo>
                  <a:lnTo>
                    <a:pt x="361" y="20"/>
                  </a:lnTo>
                  <a:lnTo>
                    <a:pt x="471" y="47"/>
                  </a:lnTo>
                  <a:lnTo>
                    <a:pt x="490" y="75"/>
                  </a:lnTo>
                  <a:lnTo>
                    <a:pt x="531" y="135"/>
                  </a:lnTo>
                  <a:lnTo>
                    <a:pt x="451" y="230"/>
                  </a:lnTo>
                  <a:lnTo>
                    <a:pt x="0" y="305"/>
                  </a:lnTo>
                  <a:lnTo>
                    <a:pt x="12" y="262"/>
                  </a:lnTo>
                  <a:lnTo>
                    <a:pt x="31" y="234"/>
                  </a:lnTo>
                  <a:lnTo>
                    <a:pt x="68" y="258"/>
                  </a:lnTo>
                  <a:lnTo>
                    <a:pt x="91" y="178"/>
                  </a:lnTo>
                  <a:lnTo>
                    <a:pt x="193" y="162"/>
                  </a:lnTo>
                  <a:lnTo>
                    <a:pt x="218" y="123"/>
                  </a:lnTo>
                  <a:lnTo>
                    <a:pt x="230" y="147"/>
                  </a:lnTo>
                  <a:lnTo>
                    <a:pt x="308" y="3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03" name="Freeform 146"/>
            <p:cNvSpPr>
              <a:spLocks/>
            </p:cNvSpPr>
            <p:nvPr/>
          </p:nvSpPr>
          <p:spPr bwMode="auto">
            <a:xfrm>
              <a:off x="2069915" y="2748638"/>
              <a:ext cx="270628" cy="105985"/>
            </a:xfrm>
            <a:custGeom>
              <a:avLst/>
              <a:gdLst>
                <a:gd name="T0" fmla="*/ 1912 w 637"/>
                <a:gd name="T1" fmla="*/ 1021 h 250"/>
                <a:gd name="T2" fmla="*/ 2515 w 637"/>
                <a:gd name="T3" fmla="*/ 950 h 250"/>
                <a:gd name="T4" fmla="*/ 2559 w 637"/>
                <a:gd name="T5" fmla="*/ 807 h 250"/>
                <a:gd name="T6" fmla="*/ 2599 w 637"/>
                <a:gd name="T7" fmla="*/ 747 h 250"/>
                <a:gd name="T8" fmla="*/ 3261 w 637"/>
                <a:gd name="T9" fmla="*/ 147 h 250"/>
                <a:gd name="T10" fmla="*/ 3326 w 637"/>
                <a:gd name="T11" fmla="*/ 0 h 250"/>
                <a:gd name="T12" fmla="*/ 2644 w 637"/>
                <a:gd name="T13" fmla="*/ 108 h 250"/>
                <a:gd name="T14" fmla="*/ 287 w 637"/>
                <a:gd name="T15" fmla="*/ 493 h 250"/>
                <a:gd name="T16" fmla="*/ 160 w 637"/>
                <a:gd name="T17" fmla="*/ 787 h 250"/>
                <a:gd name="T18" fmla="*/ 0 w 637"/>
                <a:gd name="T19" fmla="*/ 1265 h 250"/>
                <a:gd name="T20" fmla="*/ 827 w 637"/>
                <a:gd name="T21" fmla="*/ 1165 h 250"/>
                <a:gd name="T22" fmla="*/ 1912 w 637"/>
                <a:gd name="T23" fmla="*/ 1029 h 250"/>
                <a:gd name="T24" fmla="*/ 1912 w 637"/>
                <a:gd name="T25" fmla="*/ 1029 h 250"/>
                <a:gd name="T26" fmla="*/ 1912 w 637"/>
                <a:gd name="T27" fmla="*/ 1021 h 2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37"/>
                <a:gd name="T43" fmla="*/ 0 h 250"/>
                <a:gd name="T44" fmla="*/ 637 w 637"/>
                <a:gd name="T45" fmla="*/ 250 h 25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37" h="250">
                  <a:moveTo>
                    <a:pt x="367" y="202"/>
                  </a:moveTo>
                  <a:lnTo>
                    <a:pt x="482" y="187"/>
                  </a:lnTo>
                  <a:lnTo>
                    <a:pt x="490" y="160"/>
                  </a:lnTo>
                  <a:lnTo>
                    <a:pt x="498" y="147"/>
                  </a:lnTo>
                  <a:lnTo>
                    <a:pt x="625" y="29"/>
                  </a:lnTo>
                  <a:lnTo>
                    <a:pt x="637" y="0"/>
                  </a:lnTo>
                  <a:lnTo>
                    <a:pt x="506" y="21"/>
                  </a:lnTo>
                  <a:lnTo>
                    <a:pt x="55" y="96"/>
                  </a:lnTo>
                  <a:lnTo>
                    <a:pt x="31" y="155"/>
                  </a:lnTo>
                  <a:lnTo>
                    <a:pt x="0" y="250"/>
                  </a:lnTo>
                  <a:lnTo>
                    <a:pt x="158" y="230"/>
                  </a:lnTo>
                  <a:lnTo>
                    <a:pt x="367" y="203"/>
                  </a:lnTo>
                  <a:lnTo>
                    <a:pt x="367" y="202"/>
                  </a:lnTo>
                  <a:close/>
                </a:path>
              </a:pathLst>
            </a:custGeom>
            <a:solidFill>
              <a:srgbClr val="CCECFF"/>
            </a:solidFill>
            <a:ln w="12700" cmpd="sng">
              <a:solidFill>
                <a:srgbClr val="000000"/>
              </a:solidFill>
              <a:round/>
              <a:headEnd/>
              <a:tailEnd/>
            </a:ln>
          </p:spPr>
          <p:txBody>
            <a:bodyPr/>
            <a:lstStyle/>
            <a:p>
              <a:endParaRPr lang="en-US" dirty="0"/>
            </a:p>
          </p:txBody>
        </p:sp>
        <p:sp>
          <p:nvSpPr>
            <p:cNvPr id="1104" name="Freeform 147"/>
            <p:cNvSpPr>
              <a:spLocks/>
            </p:cNvSpPr>
            <p:nvPr/>
          </p:nvSpPr>
          <p:spPr bwMode="auto">
            <a:xfrm>
              <a:off x="2069915" y="2748638"/>
              <a:ext cx="270628" cy="105985"/>
            </a:xfrm>
            <a:custGeom>
              <a:avLst/>
              <a:gdLst>
                <a:gd name="T0" fmla="*/ 1912 w 637"/>
                <a:gd name="T1" fmla="*/ 1021 h 250"/>
                <a:gd name="T2" fmla="*/ 2515 w 637"/>
                <a:gd name="T3" fmla="*/ 950 h 250"/>
                <a:gd name="T4" fmla="*/ 2559 w 637"/>
                <a:gd name="T5" fmla="*/ 807 h 250"/>
                <a:gd name="T6" fmla="*/ 2599 w 637"/>
                <a:gd name="T7" fmla="*/ 747 h 250"/>
                <a:gd name="T8" fmla="*/ 3261 w 637"/>
                <a:gd name="T9" fmla="*/ 147 h 250"/>
                <a:gd name="T10" fmla="*/ 3326 w 637"/>
                <a:gd name="T11" fmla="*/ 0 h 250"/>
                <a:gd name="T12" fmla="*/ 2644 w 637"/>
                <a:gd name="T13" fmla="*/ 108 h 250"/>
                <a:gd name="T14" fmla="*/ 287 w 637"/>
                <a:gd name="T15" fmla="*/ 493 h 250"/>
                <a:gd name="T16" fmla="*/ 160 w 637"/>
                <a:gd name="T17" fmla="*/ 787 h 250"/>
                <a:gd name="T18" fmla="*/ 0 w 637"/>
                <a:gd name="T19" fmla="*/ 1265 h 250"/>
                <a:gd name="T20" fmla="*/ 827 w 637"/>
                <a:gd name="T21" fmla="*/ 1165 h 250"/>
                <a:gd name="T22" fmla="*/ 1912 w 637"/>
                <a:gd name="T23" fmla="*/ 1029 h 250"/>
                <a:gd name="T24" fmla="*/ 1912 w 637"/>
                <a:gd name="T25" fmla="*/ 1029 h 2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7"/>
                <a:gd name="T40" fmla="*/ 0 h 250"/>
                <a:gd name="T41" fmla="*/ 637 w 637"/>
                <a:gd name="T42" fmla="*/ 250 h 2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7" h="250">
                  <a:moveTo>
                    <a:pt x="367" y="202"/>
                  </a:moveTo>
                  <a:lnTo>
                    <a:pt x="482" y="187"/>
                  </a:lnTo>
                  <a:lnTo>
                    <a:pt x="490" y="160"/>
                  </a:lnTo>
                  <a:lnTo>
                    <a:pt x="498" y="147"/>
                  </a:lnTo>
                  <a:lnTo>
                    <a:pt x="625" y="29"/>
                  </a:lnTo>
                  <a:lnTo>
                    <a:pt x="637" y="0"/>
                  </a:lnTo>
                  <a:lnTo>
                    <a:pt x="506" y="21"/>
                  </a:lnTo>
                  <a:lnTo>
                    <a:pt x="55" y="96"/>
                  </a:lnTo>
                  <a:lnTo>
                    <a:pt x="31" y="155"/>
                  </a:lnTo>
                  <a:lnTo>
                    <a:pt x="0" y="250"/>
                  </a:lnTo>
                  <a:lnTo>
                    <a:pt x="158" y="230"/>
                  </a:lnTo>
                  <a:lnTo>
                    <a:pt x="367" y="203"/>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05" name="Freeform 148"/>
            <p:cNvSpPr>
              <a:spLocks/>
            </p:cNvSpPr>
            <p:nvPr/>
          </p:nvSpPr>
          <p:spPr bwMode="auto">
            <a:xfrm>
              <a:off x="2136993" y="2834197"/>
              <a:ext cx="136470" cy="200409"/>
            </a:xfrm>
            <a:custGeom>
              <a:avLst/>
              <a:gdLst>
                <a:gd name="T0" fmla="*/ 1105 w 321"/>
                <a:gd name="T1" fmla="*/ 0 h 472"/>
                <a:gd name="T2" fmla="*/ 1645 w 321"/>
                <a:gd name="T3" fmla="*/ 1292 h 472"/>
                <a:gd name="T4" fmla="*/ 1570 w 321"/>
                <a:gd name="T5" fmla="*/ 1496 h 472"/>
                <a:gd name="T6" fmla="*/ 1693 w 321"/>
                <a:gd name="T7" fmla="*/ 1946 h 472"/>
                <a:gd name="T8" fmla="*/ 565 w 321"/>
                <a:gd name="T9" fmla="*/ 2110 h 472"/>
                <a:gd name="T10" fmla="*/ 652 w 321"/>
                <a:gd name="T11" fmla="*/ 2283 h 472"/>
                <a:gd name="T12" fmla="*/ 718 w 321"/>
                <a:gd name="T13" fmla="*/ 2362 h 472"/>
                <a:gd name="T14" fmla="*/ 472 w 321"/>
                <a:gd name="T15" fmla="*/ 2450 h 472"/>
                <a:gd name="T16" fmla="*/ 312 w 321"/>
                <a:gd name="T17" fmla="*/ 2428 h 472"/>
                <a:gd name="T18" fmla="*/ 0 w 321"/>
                <a:gd name="T19" fmla="*/ 145 h 472"/>
                <a:gd name="T20" fmla="*/ 1105 w 321"/>
                <a:gd name="T21" fmla="*/ 1 h 472"/>
                <a:gd name="T22" fmla="*/ 1105 w 321"/>
                <a:gd name="T23" fmla="*/ 1 h 472"/>
                <a:gd name="T24" fmla="*/ 1105 w 321"/>
                <a:gd name="T25" fmla="*/ 0 h 4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1"/>
                <a:gd name="T40" fmla="*/ 0 h 472"/>
                <a:gd name="T41" fmla="*/ 321 w 321"/>
                <a:gd name="T42" fmla="*/ 472 h 4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1" h="472">
                  <a:moveTo>
                    <a:pt x="209" y="0"/>
                  </a:moveTo>
                  <a:lnTo>
                    <a:pt x="313" y="249"/>
                  </a:lnTo>
                  <a:lnTo>
                    <a:pt x="297" y="289"/>
                  </a:lnTo>
                  <a:lnTo>
                    <a:pt x="321" y="376"/>
                  </a:lnTo>
                  <a:lnTo>
                    <a:pt x="107" y="407"/>
                  </a:lnTo>
                  <a:lnTo>
                    <a:pt x="123" y="439"/>
                  </a:lnTo>
                  <a:lnTo>
                    <a:pt x="135" y="456"/>
                  </a:lnTo>
                  <a:lnTo>
                    <a:pt x="90" y="472"/>
                  </a:lnTo>
                  <a:lnTo>
                    <a:pt x="59" y="468"/>
                  </a:lnTo>
                  <a:lnTo>
                    <a:pt x="0" y="28"/>
                  </a:lnTo>
                  <a:lnTo>
                    <a:pt x="209" y="1"/>
                  </a:lnTo>
                  <a:lnTo>
                    <a:pt x="209" y="0"/>
                  </a:lnTo>
                  <a:close/>
                </a:path>
              </a:pathLst>
            </a:custGeom>
            <a:solidFill>
              <a:srgbClr val="CCECFF"/>
            </a:solidFill>
            <a:ln w="12700" cmpd="sng">
              <a:solidFill>
                <a:srgbClr val="000000"/>
              </a:solidFill>
              <a:round/>
              <a:headEnd/>
              <a:tailEnd/>
            </a:ln>
          </p:spPr>
          <p:txBody>
            <a:bodyPr/>
            <a:lstStyle/>
            <a:p>
              <a:endParaRPr lang="en-US" dirty="0"/>
            </a:p>
          </p:txBody>
        </p:sp>
        <p:sp>
          <p:nvSpPr>
            <p:cNvPr id="1106" name="Freeform 149"/>
            <p:cNvSpPr>
              <a:spLocks/>
            </p:cNvSpPr>
            <p:nvPr/>
          </p:nvSpPr>
          <p:spPr bwMode="auto">
            <a:xfrm>
              <a:off x="2136993" y="2834197"/>
              <a:ext cx="136470" cy="200409"/>
            </a:xfrm>
            <a:custGeom>
              <a:avLst/>
              <a:gdLst>
                <a:gd name="T0" fmla="*/ 1105 w 321"/>
                <a:gd name="T1" fmla="*/ 0 h 472"/>
                <a:gd name="T2" fmla="*/ 1645 w 321"/>
                <a:gd name="T3" fmla="*/ 1292 h 472"/>
                <a:gd name="T4" fmla="*/ 1570 w 321"/>
                <a:gd name="T5" fmla="*/ 1496 h 472"/>
                <a:gd name="T6" fmla="*/ 1693 w 321"/>
                <a:gd name="T7" fmla="*/ 1946 h 472"/>
                <a:gd name="T8" fmla="*/ 565 w 321"/>
                <a:gd name="T9" fmla="*/ 2110 h 472"/>
                <a:gd name="T10" fmla="*/ 652 w 321"/>
                <a:gd name="T11" fmla="*/ 2283 h 472"/>
                <a:gd name="T12" fmla="*/ 718 w 321"/>
                <a:gd name="T13" fmla="*/ 2362 h 472"/>
                <a:gd name="T14" fmla="*/ 472 w 321"/>
                <a:gd name="T15" fmla="*/ 2450 h 472"/>
                <a:gd name="T16" fmla="*/ 312 w 321"/>
                <a:gd name="T17" fmla="*/ 2428 h 472"/>
                <a:gd name="T18" fmla="*/ 0 w 321"/>
                <a:gd name="T19" fmla="*/ 145 h 472"/>
                <a:gd name="T20" fmla="*/ 1105 w 321"/>
                <a:gd name="T21" fmla="*/ 1 h 472"/>
                <a:gd name="T22" fmla="*/ 1105 w 321"/>
                <a:gd name="T23" fmla="*/ 1 h 4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21"/>
                <a:gd name="T37" fmla="*/ 0 h 472"/>
                <a:gd name="T38" fmla="*/ 321 w 321"/>
                <a:gd name="T39" fmla="*/ 472 h 4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21" h="472">
                  <a:moveTo>
                    <a:pt x="209" y="0"/>
                  </a:moveTo>
                  <a:lnTo>
                    <a:pt x="313" y="249"/>
                  </a:lnTo>
                  <a:lnTo>
                    <a:pt x="297" y="289"/>
                  </a:lnTo>
                  <a:lnTo>
                    <a:pt x="321" y="376"/>
                  </a:lnTo>
                  <a:lnTo>
                    <a:pt x="107" y="407"/>
                  </a:lnTo>
                  <a:lnTo>
                    <a:pt x="123" y="439"/>
                  </a:lnTo>
                  <a:lnTo>
                    <a:pt x="135" y="456"/>
                  </a:lnTo>
                  <a:lnTo>
                    <a:pt x="90" y="472"/>
                  </a:lnTo>
                  <a:lnTo>
                    <a:pt x="59" y="468"/>
                  </a:lnTo>
                  <a:lnTo>
                    <a:pt x="0" y="28"/>
                  </a:lnTo>
                  <a:lnTo>
                    <a:pt x="209" y="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07" name="Freeform 150"/>
            <p:cNvSpPr>
              <a:spLocks/>
            </p:cNvSpPr>
            <p:nvPr/>
          </p:nvSpPr>
          <p:spPr bwMode="auto">
            <a:xfrm>
              <a:off x="2043314" y="2846144"/>
              <a:ext cx="118737" cy="203492"/>
            </a:xfrm>
            <a:custGeom>
              <a:avLst/>
              <a:gdLst>
                <a:gd name="T0" fmla="*/ 1113 w 280"/>
                <a:gd name="T1" fmla="*/ 0 h 479"/>
                <a:gd name="T2" fmla="*/ 1418 w 280"/>
                <a:gd name="T3" fmla="*/ 2304 h 479"/>
                <a:gd name="T4" fmla="*/ 972 w 280"/>
                <a:gd name="T5" fmla="*/ 2321 h 479"/>
                <a:gd name="T6" fmla="*/ 904 w 280"/>
                <a:gd name="T7" fmla="*/ 2511 h 479"/>
                <a:gd name="T8" fmla="*/ 727 w 280"/>
                <a:gd name="T9" fmla="*/ 2223 h 479"/>
                <a:gd name="T10" fmla="*/ 727 w 280"/>
                <a:gd name="T11" fmla="*/ 2050 h 479"/>
                <a:gd name="T12" fmla="*/ 0 w 280"/>
                <a:gd name="T13" fmla="*/ 2137 h 479"/>
                <a:gd name="T14" fmla="*/ 162 w 280"/>
                <a:gd name="T15" fmla="*/ 1531 h 479"/>
                <a:gd name="T16" fmla="*/ 84 w 280"/>
                <a:gd name="T17" fmla="*/ 1136 h 479"/>
                <a:gd name="T18" fmla="*/ 39 w 280"/>
                <a:gd name="T19" fmla="*/ 959 h 479"/>
                <a:gd name="T20" fmla="*/ 317 w 280"/>
                <a:gd name="T21" fmla="*/ 103 h 479"/>
                <a:gd name="T22" fmla="*/ 1113 w 280"/>
                <a:gd name="T23" fmla="*/ 0 h 479"/>
                <a:gd name="T24" fmla="*/ 1113 w 280"/>
                <a:gd name="T25" fmla="*/ 0 h 479"/>
                <a:gd name="T26" fmla="*/ 1113 w 280"/>
                <a:gd name="T27" fmla="*/ 0 h 47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0"/>
                <a:gd name="T43" fmla="*/ 0 h 479"/>
                <a:gd name="T44" fmla="*/ 280 w 280"/>
                <a:gd name="T45" fmla="*/ 479 h 47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0" h="479">
                  <a:moveTo>
                    <a:pt x="221" y="0"/>
                  </a:moveTo>
                  <a:lnTo>
                    <a:pt x="280" y="440"/>
                  </a:lnTo>
                  <a:lnTo>
                    <a:pt x="194" y="444"/>
                  </a:lnTo>
                  <a:lnTo>
                    <a:pt x="178" y="479"/>
                  </a:lnTo>
                  <a:lnTo>
                    <a:pt x="145" y="424"/>
                  </a:lnTo>
                  <a:lnTo>
                    <a:pt x="145" y="391"/>
                  </a:lnTo>
                  <a:lnTo>
                    <a:pt x="0" y="407"/>
                  </a:lnTo>
                  <a:lnTo>
                    <a:pt x="32" y="293"/>
                  </a:lnTo>
                  <a:lnTo>
                    <a:pt x="16" y="217"/>
                  </a:lnTo>
                  <a:lnTo>
                    <a:pt x="8" y="182"/>
                  </a:lnTo>
                  <a:lnTo>
                    <a:pt x="63" y="20"/>
                  </a:lnTo>
                  <a:lnTo>
                    <a:pt x="221" y="0"/>
                  </a:lnTo>
                  <a:close/>
                </a:path>
              </a:pathLst>
            </a:custGeom>
            <a:solidFill>
              <a:srgbClr val="CCECFF"/>
            </a:solidFill>
            <a:ln w="12700" cmpd="sng">
              <a:solidFill>
                <a:srgbClr val="000000"/>
              </a:solidFill>
              <a:round/>
              <a:headEnd/>
              <a:tailEnd/>
            </a:ln>
          </p:spPr>
          <p:txBody>
            <a:bodyPr/>
            <a:lstStyle/>
            <a:p>
              <a:endParaRPr lang="en-US" dirty="0"/>
            </a:p>
          </p:txBody>
        </p:sp>
        <p:sp>
          <p:nvSpPr>
            <p:cNvPr id="1108" name="Freeform 151"/>
            <p:cNvSpPr>
              <a:spLocks/>
            </p:cNvSpPr>
            <p:nvPr/>
          </p:nvSpPr>
          <p:spPr bwMode="auto">
            <a:xfrm>
              <a:off x="2043314" y="2846144"/>
              <a:ext cx="118737" cy="203492"/>
            </a:xfrm>
            <a:custGeom>
              <a:avLst/>
              <a:gdLst>
                <a:gd name="T0" fmla="*/ 1113 w 280"/>
                <a:gd name="T1" fmla="*/ 0 h 479"/>
                <a:gd name="T2" fmla="*/ 1418 w 280"/>
                <a:gd name="T3" fmla="*/ 2304 h 479"/>
                <a:gd name="T4" fmla="*/ 972 w 280"/>
                <a:gd name="T5" fmla="*/ 2321 h 479"/>
                <a:gd name="T6" fmla="*/ 904 w 280"/>
                <a:gd name="T7" fmla="*/ 2511 h 479"/>
                <a:gd name="T8" fmla="*/ 727 w 280"/>
                <a:gd name="T9" fmla="*/ 2223 h 479"/>
                <a:gd name="T10" fmla="*/ 727 w 280"/>
                <a:gd name="T11" fmla="*/ 2050 h 479"/>
                <a:gd name="T12" fmla="*/ 0 w 280"/>
                <a:gd name="T13" fmla="*/ 2137 h 479"/>
                <a:gd name="T14" fmla="*/ 162 w 280"/>
                <a:gd name="T15" fmla="*/ 1531 h 479"/>
                <a:gd name="T16" fmla="*/ 84 w 280"/>
                <a:gd name="T17" fmla="*/ 1136 h 479"/>
                <a:gd name="T18" fmla="*/ 39 w 280"/>
                <a:gd name="T19" fmla="*/ 959 h 479"/>
                <a:gd name="T20" fmla="*/ 317 w 280"/>
                <a:gd name="T21" fmla="*/ 103 h 479"/>
                <a:gd name="T22" fmla="*/ 1113 w 280"/>
                <a:gd name="T23" fmla="*/ 0 h 479"/>
                <a:gd name="T24" fmla="*/ 1113 w 280"/>
                <a:gd name="T25" fmla="*/ 0 h 47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0"/>
                <a:gd name="T40" fmla="*/ 0 h 479"/>
                <a:gd name="T41" fmla="*/ 280 w 280"/>
                <a:gd name="T42" fmla="*/ 479 h 47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0" h="479">
                  <a:moveTo>
                    <a:pt x="221" y="0"/>
                  </a:moveTo>
                  <a:lnTo>
                    <a:pt x="280" y="440"/>
                  </a:lnTo>
                  <a:lnTo>
                    <a:pt x="194" y="444"/>
                  </a:lnTo>
                  <a:lnTo>
                    <a:pt x="178" y="479"/>
                  </a:lnTo>
                  <a:lnTo>
                    <a:pt x="145" y="424"/>
                  </a:lnTo>
                  <a:lnTo>
                    <a:pt x="145" y="391"/>
                  </a:lnTo>
                  <a:lnTo>
                    <a:pt x="0" y="407"/>
                  </a:lnTo>
                  <a:lnTo>
                    <a:pt x="32" y="293"/>
                  </a:lnTo>
                  <a:lnTo>
                    <a:pt x="16" y="217"/>
                  </a:lnTo>
                  <a:lnTo>
                    <a:pt x="8" y="182"/>
                  </a:lnTo>
                  <a:lnTo>
                    <a:pt x="63" y="20"/>
                  </a:lnTo>
                  <a:lnTo>
                    <a:pt x="221" y="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09" name="Freeform 152"/>
            <p:cNvSpPr>
              <a:spLocks/>
            </p:cNvSpPr>
            <p:nvPr/>
          </p:nvSpPr>
          <p:spPr bwMode="auto">
            <a:xfrm>
              <a:off x="2024424" y="2339341"/>
              <a:ext cx="183117" cy="105600"/>
            </a:xfrm>
            <a:custGeom>
              <a:avLst/>
              <a:gdLst>
                <a:gd name="T0" fmla="*/ 930 w 431"/>
                <a:gd name="T1" fmla="*/ 1267 h 249"/>
                <a:gd name="T2" fmla="*/ 786 w 431"/>
                <a:gd name="T3" fmla="*/ 800 h 249"/>
                <a:gd name="T4" fmla="*/ 647 w 431"/>
                <a:gd name="T5" fmla="*/ 800 h 249"/>
                <a:gd name="T6" fmla="*/ 4 w 431"/>
                <a:gd name="T7" fmla="*/ 659 h 249"/>
                <a:gd name="T8" fmla="*/ 0 w 431"/>
                <a:gd name="T9" fmla="*/ 625 h 249"/>
                <a:gd name="T10" fmla="*/ 0 w 431"/>
                <a:gd name="T11" fmla="*/ 601 h 249"/>
                <a:gd name="T12" fmla="*/ 4 w 431"/>
                <a:gd name="T13" fmla="*/ 544 h 249"/>
                <a:gd name="T14" fmla="*/ 722 w 431"/>
                <a:gd name="T15" fmla="*/ 0 h 249"/>
                <a:gd name="T16" fmla="*/ 848 w 431"/>
                <a:gd name="T17" fmla="*/ 37 h 249"/>
                <a:gd name="T18" fmla="*/ 722 w 431"/>
                <a:gd name="T19" fmla="*/ 261 h 249"/>
                <a:gd name="T20" fmla="*/ 700 w 431"/>
                <a:gd name="T21" fmla="*/ 348 h 249"/>
                <a:gd name="T22" fmla="*/ 722 w 431"/>
                <a:gd name="T23" fmla="*/ 293 h 249"/>
                <a:gd name="T24" fmla="*/ 786 w 431"/>
                <a:gd name="T25" fmla="*/ 293 h 249"/>
                <a:gd name="T26" fmla="*/ 967 w 431"/>
                <a:gd name="T27" fmla="*/ 463 h 249"/>
                <a:gd name="T28" fmla="*/ 1007 w 431"/>
                <a:gd name="T29" fmla="*/ 421 h 249"/>
                <a:gd name="T30" fmla="*/ 1222 w 431"/>
                <a:gd name="T31" fmla="*/ 421 h 249"/>
                <a:gd name="T32" fmla="*/ 1245 w 431"/>
                <a:gd name="T33" fmla="*/ 370 h 249"/>
                <a:gd name="T34" fmla="*/ 1310 w 431"/>
                <a:gd name="T35" fmla="*/ 370 h 249"/>
                <a:gd name="T36" fmla="*/ 1675 w 431"/>
                <a:gd name="T37" fmla="*/ 238 h 249"/>
                <a:gd name="T38" fmla="*/ 1769 w 431"/>
                <a:gd name="T39" fmla="*/ 348 h 249"/>
                <a:gd name="T40" fmla="*/ 2090 w 431"/>
                <a:gd name="T41" fmla="*/ 293 h 249"/>
                <a:gd name="T42" fmla="*/ 2147 w 431"/>
                <a:gd name="T43" fmla="*/ 383 h 249"/>
                <a:gd name="T44" fmla="*/ 2246 w 431"/>
                <a:gd name="T45" fmla="*/ 519 h 249"/>
                <a:gd name="T46" fmla="*/ 1138 w 431"/>
                <a:gd name="T47" fmla="*/ 746 h 249"/>
                <a:gd name="T48" fmla="*/ 930 w 431"/>
                <a:gd name="T49" fmla="*/ 1267 h 249"/>
                <a:gd name="T50" fmla="*/ 930 w 431"/>
                <a:gd name="T51" fmla="*/ 1267 h 2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31"/>
                <a:gd name="T79" fmla="*/ 0 h 249"/>
                <a:gd name="T80" fmla="*/ 431 w 431"/>
                <a:gd name="T81" fmla="*/ 249 h 24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31" h="249">
                  <a:moveTo>
                    <a:pt x="178" y="249"/>
                  </a:moveTo>
                  <a:lnTo>
                    <a:pt x="150" y="158"/>
                  </a:lnTo>
                  <a:lnTo>
                    <a:pt x="123" y="158"/>
                  </a:lnTo>
                  <a:lnTo>
                    <a:pt x="4" y="130"/>
                  </a:lnTo>
                  <a:lnTo>
                    <a:pt x="0" y="123"/>
                  </a:lnTo>
                  <a:lnTo>
                    <a:pt x="0" y="119"/>
                  </a:lnTo>
                  <a:lnTo>
                    <a:pt x="4" y="107"/>
                  </a:lnTo>
                  <a:lnTo>
                    <a:pt x="138" y="0"/>
                  </a:lnTo>
                  <a:lnTo>
                    <a:pt x="162" y="7"/>
                  </a:lnTo>
                  <a:lnTo>
                    <a:pt x="138" y="51"/>
                  </a:lnTo>
                  <a:lnTo>
                    <a:pt x="134" y="68"/>
                  </a:lnTo>
                  <a:lnTo>
                    <a:pt x="138" y="58"/>
                  </a:lnTo>
                  <a:lnTo>
                    <a:pt x="150" y="58"/>
                  </a:lnTo>
                  <a:lnTo>
                    <a:pt x="185" y="91"/>
                  </a:lnTo>
                  <a:lnTo>
                    <a:pt x="193" y="83"/>
                  </a:lnTo>
                  <a:lnTo>
                    <a:pt x="234" y="83"/>
                  </a:lnTo>
                  <a:lnTo>
                    <a:pt x="238" y="72"/>
                  </a:lnTo>
                  <a:lnTo>
                    <a:pt x="250" y="72"/>
                  </a:lnTo>
                  <a:lnTo>
                    <a:pt x="320" y="47"/>
                  </a:lnTo>
                  <a:lnTo>
                    <a:pt x="340" y="68"/>
                  </a:lnTo>
                  <a:lnTo>
                    <a:pt x="400" y="58"/>
                  </a:lnTo>
                  <a:lnTo>
                    <a:pt x="412" y="75"/>
                  </a:lnTo>
                  <a:lnTo>
                    <a:pt x="431" y="103"/>
                  </a:lnTo>
                  <a:lnTo>
                    <a:pt x="218" y="146"/>
                  </a:lnTo>
                  <a:lnTo>
                    <a:pt x="178" y="249"/>
                  </a:lnTo>
                  <a:close/>
                </a:path>
              </a:pathLst>
            </a:custGeom>
            <a:solidFill>
              <a:srgbClr val="CCECFF"/>
            </a:solidFill>
            <a:ln w="12700" cmpd="sng">
              <a:solidFill>
                <a:srgbClr val="000000"/>
              </a:solidFill>
              <a:round/>
              <a:headEnd/>
              <a:tailEnd/>
            </a:ln>
          </p:spPr>
          <p:txBody>
            <a:bodyPr/>
            <a:lstStyle/>
            <a:p>
              <a:endParaRPr lang="en-US" dirty="0"/>
            </a:p>
          </p:txBody>
        </p:sp>
        <p:sp>
          <p:nvSpPr>
            <p:cNvPr id="1110" name="Freeform 153"/>
            <p:cNvSpPr>
              <a:spLocks/>
            </p:cNvSpPr>
            <p:nvPr/>
          </p:nvSpPr>
          <p:spPr bwMode="auto">
            <a:xfrm>
              <a:off x="2024424" y="2339341"/>
              <a:ext cx="183117" cy="105600"/>
            </a:xfrm>
            <a:custGeom>
              <a:avLst/>
              <a:gdLst>
                <a:gd name="T0" fmla="*/ 930 w 431"/>
                <a:gd name="T1" fmla="*/ 1267 h 249"/>
                <a:gd name="T2" fmla="*/ 786 w 431"/>
                <a:gd name="T3" fmla="*/ 800 h 249"/>
                <a:gd name="T4" fmla="*/ 647 w 431"/>
                <a:gd name="T5" fmla="*/ 800 h 249"/>
                <a:gd name="T6" fmla="*/ 4 w 431"/>
                <a:gd name="T7" fmla="*/ 659 h 249"/>
                <a:gd name="T8" fmla="*/ 0 w 431"/>
                <a:gd name="T9" fmla="*/ 625 h 249"/>
                <a:gd name="T10" fmla="*/ 0 w 431"/>
                <a:gd name="T11" fmla="*/ 601 h 249"/>
                <a:gd name="T12" fmla="*/ 4 w 431"/>
                <a:gd name="T13" fmla="*/ 544 h 249"/>
                <a:gd name="T14" fmla="*/ 722 w 431"/>
                <a:gd name="T15" fmla="*/ 0 h 249"/>
                <a:gd name="T16" fmla="*/ 848 w 431"/>
                <a:gd name="T17" fmla="*/ 37 h 249"/>
                <a:gd name="T18" fmla="*/ 722 w 431"/>
                <a:gd name="T19" fmla="*/ 261 h 249"/>
                <a:gd name="T20" fmla="*/ 700 w 431"/>
                <a:gd name="T21" fmla="*/ 348 h 249"/>
                <a:gd name="T22" fmla="*/ 722 w 431"/>
                <a:gd name="T23" fmla="*/ 293 h 249"/>
                <a:gd name="T24" fmla="*/ 786 w 431"/>
                <a:gd name="T25" fmla="*/ 293 h 249"/>
                <a:gd name="T26" fmla="*/ 967 w 431"/>
                <a:gd name="T27" fmla="*/ 463 h 249"/>
                <a:gd name="T28" fmla="*/ 1007 w 431"/>
                <a:gd name="T29" fmla="*/ 421 h 249"/>
                <a:gd name="T30" fmla="*/ 1222 w 431"/>
                <a:gd name="T31" fmla="*/ 421 h 249"/>
                <a:gd name="T32" fmla="*/ 1245 w 431"/>
                <a:gd name="T33" fmla="*/ 370 h 249"/>
                <a:gd name="T34" fmla="*/ 1310 w 431"/>
                <a:gd name="T35" fmla="*/ 370 h 249"/>
                <a:gd name="T36" fmla="*/ 1675 w 431"/>
                <a:gd name="T37" fmla="*/ 238 h 249"/>
                <a:gd name="T38" fmla="*/ 1769 w 431"/>
                <a:gd name="T39" fmla="*/ 348 h 249"/>
                <a:gd name="T40" fmla="*/ 2090 w 431"/>
                <a:gd name="T41" fmla="*/ 293 h 249"/>
                <a:gd name="T42" fmla="*/ 2147 w 431"/>
                <a:gd name="T43" fmla="*/ 383 h 249"/>
                <a:gd name="T44" fmla="*/ 2246 w 431"/>
                <a:gd name="T45" fmla="*/ 519 h 249"/>
                <a:gd name="T46" fmla="*/ 1138 w 431"/>
                <a:gd name="T47" fmla="*/ 746 h 249"/>
                <a:gd name="T48" fmla="*/ 930 w 431"/>
                <a:gd name="T49" fmla="*/ 1267 h 249"/>
                <a:gd name="T50" fmla="*/ 930 w 431"/>
                <a:gd name="T51" fmla="*/ 1267 h 2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31"/>
                <a:gd name="T79" fmla="*/ 0 h 249"/>
                <a:gd name="T80" fmla="*/ 431 w 431"/>
                <a:gd name="T81" fmla="*/ 249 h 24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31" h="249">
                  <a:moveTo>
                    <a:pt x="178" y="249"/>
                  </a:moveTo>
                  <a:lnTo>
                    <a:pt x="150" y="158"/>
                  </a:lnTo>
                  <a:lnTo>
                    <a:pt x="123" y="158"/>
                  </a:lnTo>
                  <a:lnTo>
                    <a:pt x="4" y="130"/>
                  </a:lnTo>
                  <a:lnTo>
                    <a:pt x="0" y="123"/>
                  </a:lnTo>
                  <a:lnTo>
                    <a:pt x="0" y="119"/>
                  </a:lnTo>
                  <a:lnTo>
                    <a:pt x="4" y="107"/>
                  </a:lnTo>
                  <a:lnTo>
                    <a:pt x="138" y="0"/>
                  </a:lnTo>
                  <a:lnTo>
                    <a:pt x="162" y="7"/>
                  </a:lnTo>
                  <a:lnTo>
                    <a:pt x="138" y="51"/>
                  </a:lnTo>
                  <a:lnTo>
                    <a:pt x="134" y="68"/>
                  </a:lnTo>
                  <a:lnTo>
                    <a:pt x="138" y="58"/>
                  </a:lnTo>
                  <a:lnTo>
                    <a:pt x="150" y="58"/>
                  </a:lnTo>
                  <a:lnTo>
                    <a:pt x="185" y="91"/>
                  </a:lnTo>
                  <a:lnTo>
                    <a:pt x="193" y="83"/>
                  </a:lnTo>
                  <a:lnTo>
                    <a:pt x="234" y="83"/>
                  </a:lnTo>
                  <a:lnTo>
                    <a:pt x="238" y="72"/>
                  </a:lnTo>
                  <a:lnTo>
                    <a:pt x="250" y="72"/>
                  </a:lnTo>
                  <a:lnTo>
                    <a:pt x="320" y="47"/>
                  </a:lnTo>
                  <a:lnTo>
                    <a:pt x="340" y="68"/>
                  </a:lnTo>
                  <a:lnTo>
                    <a:pt x="400" y="58"/>
                  </a:lnTo>
                  <a:lnTo>
                    <a:pt x="412" y="75"/>
                  </a:lnTo>
                  <a:lnTo>
                    <a:pt x="431" y="103"/>
                  </a:lnTo>
                  <a:lnTo>
                    <a:pt x="218" y="146"/>
                  </a:lnTo>
                  <a:lnTo>
                    <a:pt x="178" y="249"/>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11" name="Freeform 154"/>
            <p:cNvSpPr>
              <a:spLocks/>
            </p:cNvSpPr>
            <p:nvPr/>
          </p:nvSpPr>
          <p:spPr bwMode="auto">
            <a:xfrm>
              <a:off x="1952334" y="2374413"/>
              <a:ext cx="170010" cy="182680"/>
            </a:xfrm>
            <a:custGeom>
              <a:avLst/>
              <a:gdLst>
                <a:gd name="T0" fmla="*/ 186 w 400"/>
                <a:gd name="T1" fmla="*/ 126 h 430"/>
                <a:gd name="T2" fmla="*/ 186 w 400"/>
                <a:gd name="T3" fmla="*/ 249 h 430"/>
                <a:gd name="T4" fmla="*/ 205 w 400"/>
                <a:gd name="T5" fmla="*/ 461 h 430"/>
                <a:gd name="T6" fmla="*/ 0 w 400"/>
                <a:gd name="T7" fmla="*/ 709 h 430"/>
                <a:gd name="T8" fmla="*/ 41 w 400"/>
                <a:gd name="T9" fmla="*/ 1195 h 430"/>
                <a:gd name="T10" fmla="*/ 624 w 400"/>
                <a:gd name="T11" fmla="*/ 1531 h 430"/>
                <a:gd name="T12" fmla="*/ 624 w 400"/>
                <a:gd name="T13" fmla="*/ 1685 h 430"/>
                <a:gd name="T14" fmla="*/ 750 w 400"/>
                <a:gd name="T15" fmla="*/ 2091 h 430"/>
                <a:gd name="T16" fmla="*/ 914 w 400"/>
                <a:gd name="T17" fmla="*/ 2256 h 430"/>
                <a:gd name="T18" fmla="*/ 1977 w 400"/>
                <a:gd name="T19" fmla="*/ 2109 h 430"/>
                <a:gd name="T20" fmla="*/ 1860 w 400"/>
                <a:gd name="T21" fmla="*/ 1721 h 430"/>
                <a:gd name="T22" fmla="*/ 2104 w 400"/>
                <a:gd name="T23" fmla="*/ 637 h 430"/>
                <a:gd name="T24" fmla="*/ 1849 w 400"/>
                <a:gd name="T25" fmla="*/ 1097 h 430"/>
                <a:gd name="T26" fmla="*/ 1805 w 400"/>
                <a:gd name="T27" fmla="*/ 995 h 430"/>
                <a:gd name="T28" fmla="*/ 1829 w 400"/>
                <a:gd name="T29" fmla="*/ 875 h 430"/>
                <a:gd name="T30" fmla="*/ 1682 w 400"/>
                <a:gd name="T31" fmla="*/ 389 h 430"/>
                <a:gd name="T32" fmla="*/ 1534 w 400"/>
                <a:gd name="T33" fmla="*/ 389 h 430"/>
                <a:gd name="T34" fmla="*/ 914 w 400"/>
                <a:gd name="T35" fmla="*/ 249 h 430"/>
                <a:gd name="T36" fmla="*/ 890 w 400"/>
                <a:gd name="T37" fmla="*/ 212 h 430"/>
                <a:gd name="T38" fmla="*/ 890 w 400"/>
                <a:gd name="T39" fmla="*/ 192 h 430"/>
                <a:gd name="T40" fmla="*/ 652 w 400"/>
                <a:gd name="T41" fmla="*/ 126 h 430"/>
                <a:gd name="T42" fmla="*/ 602 w 400"/>
                <a:gd name="T43" fmla="*/ 0 h 430"/>
                <a:gd name="T44" fmla="*/ 249 w 400"/>
                <a:gd name="T45" fmla="*/ 103 h 430"/>
                <a:gd name="T46" fmla="*/ 186 w 400"/>
                <a:gd name="T47" fmla="*/ 126 h 430"/>
                <a:gd name="T48" fmla="*/ 186 w 400"/>
                <a:gd name="T49" fmla="*/ 126 h 430"/>
                <a:gd name="T50" fmla="*/ 186 w 400"/>
                <a:gd name="T51" fmla="*/ 126 h 43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00"/>
                <a:gd name="T79" fmla="*/ 0 h 430"/>
                <a:gd name="T80" fmla="*/ 400 w 400"/>
                <a:gd name="T81" fmla="*/ 430 h 43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00" h="430">
                  <a:moveTo>
                    <a:pt x="35" y="24"/>
                  </a:moveTo>
                  <a:lnTo>
                    <a:pt x="35" y="47"/>
                  </a:lnTo>
                  <a:lnTo>
                    <a:pt x="39" y="87"/>
                  </a:lnTo>
                  <a:lnTo>
                    <a:pt x="0" y="135"/>
                  </a:lnTo>
                  <a:lnTo>
                    <a:pt x="8" y="229"/>
                  </a:lnTo>
                  <a:lnTo>
                    <a:pt x="119" y="293"/>
                  </a:lnTo>
                  <a:lnTo>
                    <a:pt x="119" y="321"/>
                  </a:lnTo>
                  <a:lnTo>
                    <a:pt x="142" y="399"/>
                  </a:lnTo>
                  <a:lnTo>
                    <a:pt x="174" y="430"/>
                  </a:lnTo>
                  <a:lnTo>
                    <a:pt x="376" y="403"/>
                  </a:lnTo>
                  <a:lnTo>
                    <a:pt x="355" y="328"/>
                  </a:lnTo>
                  <a:lnTo>
                    <a:pt x="400" y="122"/>
                  </a:lnTo>
                  <a:lnTo>
                    <a:pt x="352" y="209"/>
                  </a:lnTo>
                  <a:lnTo>
                    <a:pt x="344" y="190"/>
                  </a:lnTo>
                  <a:lnTo>
                    <a:pt x="348" y="166"/>
                  </a:lnTo>
                  <a:lnTo>
                    <a:pt x="320" y="75"/>
                  </a:lnTo>
                  <a:lnTo>
                    <a:pt x="293" y="75"/>
                  </a:lnTo>
                  <a:lnTo>
                    <a:pt x="174" y="47"/>
                  </a:lnTo>
                  <a:lnTo>
                    <a:pt x="170" y="40"/>
                  </a:lnTo>
                  <a:lnTo>
                    <a:pt x="170" y="36"/>
                  </a:lnTo>
                  <a:lnTo>
                    <a:pt x="123" y="24"/>
                  </a:lnTo>
                  <a:lnTo>
                    <a:pt x="115" y="0"/>
                  </a:lnTo>
                  <a:lnTo>
                    <a:pt x="47" y="20"/>
                  </a:lnTo>
                  <a:lnTo>
                    <a:pt x="35" y="24"/>
                  </a:lnTo>
                  <a:close/>
                </a:path>
              </a:pathLst>
            </a:custGeom>
            <a:solidFill>
              <a:srgbClr val="CCECFF"/>
            </a:solidFill>
            <a:ln w="12700" cmpd="sng">
              <a:solidFill>
                <a:srgbClr val="000000"/>
              </a:solidFill>
              <a:round/>
              <a:headEnd/>
              <a:tailEnd/>
            </a:ln>
          </p:spPr>
          <p:txBody>
            <a:bodyPr/>
            <a:lstStyle/>
            <a:p>
              <a:endParaRPr lang="en-US" dirty="0"/>
            </a:p>
          </p:txBody>
        </p:sp>
        <p:sp>
          <p:nvSpPr>
            <p:cNvPr id="1112" name="Freeform 155"/>
            <p:cNvSpPr>
              <a:spLocks/>
            </p:cNvSpPr>
            <p:nvPr/>
          </p:nvSpPr>
          <p:spPr bwMode="auto">
            <a:xfrm>
              <a:off x="1952334" y="2374413"/>
              <a:ext cx="170010" cy="182680"/>
            </a:xfrm>
            <a:custGeom>
              <a:avLst/>
              <a:gdLst>
                <a:gd name="T0" fmla="*/ 186 w 400"/>
                <a:gd name="T1" fmla="*/ 126 h 430"/>
                <a:gd name="T2" fmla="*/ 186 w 400"/>
                <a:gd name="T3" fmla="*/ 249 h 430"/>
                <a:gd name="T4" fmla="*/ 205 w 400"/>
                <a:gd name="T5" fmla="*/ 461 h 430"/>
                <a:gd name="T6" fmla="*/ 0 w 400"/>
                <a:gd name="T7" fmla="*/ 709 h 430"/>
                <a:gd name="T8" fmla="*/ 41 w 400"/>
                <a:gd name="T9" fmla="*/ 1195 h 430"/>
                <a:gd name="T10" fmla="*/ 624 w 400"/>
                <a:gd name="T11" fmla="*/ 1531 h 430"/>
                <a:gd name="T12" fmla="*/ 624 w 400"/>
                <a:gd name="T13" fmla="*/ 1685 h 430"/>
                <a:gd name="T14" fmla="*/ 750 w 400"/>
                <a:gd name="T15" fmla="*/ 2091 h 430"/>
                <a:gd name="T16" fmla="*/ 914 w 400"/>
                <a:gd name="T17" fmla="*/ 2256 h 430"/>
                <a:gd name="T18" fmla="*/ 1977 w 400"/>
                <a:gd name="T19" fmla="*/ 2109 h 430"/>
                <a:gd name="T20" fmla="*/ 1860 w 400"/>
                <a:gd name="T21" fmla="*/ 1721 h 430"/>
                <a:gd name="T22" fmla="*/ 2104 w 400"/>
                <a:gd name="T23" fmla="*/ 637 h 430"/>
                <a:gd name="T24" fmla="*/ 1849 w 400"/>
                <a:gd name="T25" fmla="*/ 1097 h 430"/>
                <a:gd name="T26" fmla="*/ 1805 w 400"/>
                <a:gd name="T27" fmla="*/ 995 h 430"/>
                <a:gd name="T28" fmla="*/ 1829 w 400"/>
                <a:gd name="T29" fmla="*/ 875 h 430"/>
                <a:gd name="T30" fmla="*/ 1682 w 400"/>
                <a:gd name="T31" fmla="*/ 389 h 430"/>
                <a:gd name="T32" fmla="*/ 1534 w 400"/>
                <a:gd name="T33" fmla="*/ 389 h 430"/>
                <a:gd name="T34" fmla="*/ 914 w 400"/>
                <a:gd name="T35" fmla="*/ 249 h 430"/>
                <a:gd name="T36" fmla="*/ 890 w 400"/>
                <a:gd name="T37" fmla="*/ 212 h 430"/>
                <a:gd name="T38" fmla="*/ 890 w 400"/>
                <a:gd name="T39" fmla="*/ 192 h 430"/>
                <a:gd name="T40" fmla="*/ 652 w 400"/>
                <a:gd name="T41" fmla="*/ 126 h 430"/>
                <a:gd name="T42" fmla="*/ 602 w 400"/>
                <a:gd name="T43" fmla="*/ 0 h 430"/>
                <a:gd name="T44" fmla="*/ 249 w 400"/>
                <a:gd name="T45" fmla="*/ 103 h 430"/>
                <a:gd name="T46" fmla="*/ 186 w 400"/>
                <a:gd name="T47" fmla="*/ 126 h 430"/>
                <a:gd name="T48" fmla="*/ 186 w 400"/>
                <a:gd name="T49" fmla="*/ 126 h 4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00"/>
                <a:gd name="T76" fmla="*/ 0 h 430"/>
                <a:gd name="T77" fmla="*/ 400 w 400"/>
                <a:gd name="T78" fmla="*/ 430 h 43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00" h="430">
                  <a:moveTo>
                    <a:pt x="35" y="24"/>
                  </a:moveTo>
                  <a:lnTo>
                    <a:pt x="35" y="47"/>
                  </a:lnTo>
                  <a:lnTo>
                    <a:pt x="39" y="87"/>
                  </a:lnTo>
                  <a:lnTo>
                    <a:pt x="0" y="135"/>
                  </a:lnTo>
                  <a:lnTo>
                    <a:pt x="8" y="229"/>
                  </a:lnTo>
                  <a:lnTo>
                    <a:pt x="119" y="293"/>
                  </a:lnTo>
                  <a:lnTo>
                    <a:pt x="119" y="321"/>
                  </a:lnTo>
                  <a:lnTo>
                    <a:pt x="142" y="399"/>
                  </a:lnTo>
                  <a:lnTo>
                    <a:pt x="174" y="430"/>
                  </a:lnTo>
                  <a:lnTo>
                    <a:pt x="376" y="403"/>
                  </a:lnTo>
                  <a:lnTo>
                    <a:pt x="355" y="328"/>
                  </a:lnTo>
                  <a:lnTo>
                    <a:pt x="400" y="122"/>
                  </a:lnTo>
                  <a:lnTo>
                    <a:pt x="352" y="209"/>
                  </a:lnTo>
                  <a:lnTo>
                    <a:pt x="344" y="190"/>
                  </a:lnTo>
                  <a:lnTo>
                    <a:pt x="348" y="166"/>
                  </a:lnTo>
                  <a:lnTo>
                    <a:pt x="320" y="75"/>
                  </a:lnTo>
                  <a:lnTo>
                    <a:pt x="293" y="75"/>
                  </a:lnTo>
                  <a:lnTo>
                    <a:pt x="174" y="47"/>
                  </a:lnTo>
                  <a:lnTo>
                    <a:pt x="170" y="40"/>
                  </a:lnTo>
                  <a:lnTo>
                    <a:pt x="170" y="36"/>
                  </a:lnTo>
                  <a:lnTo>
                    <a:pt x="123" y="24"/>
                  </a:lnTo>
                  <a:lnTo>
                    <a:pt x="115" y="0"/>
                  </a:lnTo>
                  <a:lnTo>
                    <a:pt x="47" y="20"/>
                  </a:lnTo>
                  <a:lnTo>
                    <a:pt x="35" y="2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13" name="Freeform 156"/>
            <p:cNvSpPr>
              <a:spLocks/>
            </p:cNvSpPr>
            <p:nvPr/>
          </p:nvSpPr>
          <p:spPr bwMode="auto">
            <a:xfrm>
              <a:off x="2006305" y="2545531"/>
              <a:ext cx="139169" cy="225460"/>
            </a:xfrm>
            <a:custGeom>
              <a:avLst/>
              <a:gdLst>
                <a:gd name="T0" fmla="*/ 1108 w 328"/>
                <a:gd name="T1" fmla="*/ 2672 h 531"/>
                <a:gd name="T2" fmla="*/ 978 w 328"/>
                <a:gd name="T3" fmla="*/ 2672 h 531"/>
                <a:gd name="T4" fmla="*/ 978 w 328"/>
                <a:gd name="T5" fmla="*/ 2565 h 531"/>
                <a:gd name="T6" fmla="*/ 908 w 328"/>
                <a:gd name="T7" fmla="*/ 2457 h 531"/>
                <a:gd name="T8" fmla="*/ 627 w 328"/>
                <a:gd name="T9" fmla="*/ 2177 h 531"/>
                <a:gd name="T10" fmla="*/ 659 w 328"/>
                <a:gd name="T11" fmla="*/ 2012 h 531"/>
                <a:gd name="T12" fmla="*/ 604 w 328"/>
                <a:gd name="T13" fmla="*/ 1765 h 531"/>
                <a:gd name="T14" fmla="*/ 448 w 328"/>
                <a:gd name="T15" fmla="*/ 1835 h 531"/>
                <a:gd name="T16" fmla="*/ 119 w 328"/>
                <a:gd name="T17" fmla="*/ 1478 h 531"/>
                <a:gd name="T18" fmla="*/ 0 w 328"/>
                <a:gd name="T19" fmla="*/ 1293 h 531"/>
                <a:gd name="T20" fmla="*/ 37 w 328"/>
                <a:gd name="T21" fmla="*/ 1173 h 531"/>
                <a:gd name="T22" fmla="*/ 196 w 328"/>
                <a:gd name="T23" fmla="*/ 798 h 531"/>
                <a:gd name="T24" fmla="*/ 158 w 328"/>
                <a:gd name="T25" fmla="*/ 682 h 531"/>
                <a:gd name="T26" fmla="*/ 383 w 328"/>
                <a:gd name="T27" fmla="*/ 534 h 531"/>
                <a:gd name="T28" fmla="*/ 407 w 328"/>
                <a:gd name="T29" fmla="*/ 268 h 531"/>
                <a:gd name="T30" fmla="*/ 337 w 328"/>
                <a:gd name="T31" fmla="*/ 221 h 531"/>
                <a:gd name="T32" fmla="*/ 238 w 328"/>
                <a:gd name="T33" fmla="*/ 141 h 531"/>
                <a:gd name="T34" fmla="*/ 1268 w 328"/>
                <a:gd name="T35" fmla="*/ 0 h 531"/>
                <a:gd name="T36" fmla="*/ 1268 w 328"/>
                <a:gd name="T37" fmla="*/ 4 h 531"/>
                <a:gd name="T38" fmla="*/ 1348 w 328"/>
                <a:gd name="T39" fmla="*/ 289 h 531"/>
                <a:gd name="T40" fmla="*/ 1392 w 328"/>
                <a:gd name="T41" fmla="*/ 313 h 531"/>
                <a:gd name="T42" fmla="*/ 1591 w 328"/>
                <a:gd name="T43" fmla="*/ 1564 h 531"/>
                <a:gd name="T44" fmla="*/ 1591 w 328"/>
                <a:gd name="T45" fmla="*/ 1638 h 531"/>
                <a:gd name="T46" fmla="*/ 1672 w 328"/>
                <a:gd name="T47" fmla="*/ 1741 h 531"/>
                <a:gd name="T48" fmla="*/ 1513 w 328"/>
                <a:gd name="T49" fmla="*/ 2318 h 531"/>
                <a:gd name="T50" fmla="*/ 1392 w 328"/>
                <a:gd name="T51" fmla="*/ 2736 h 531"/>
                <a:gd name="T52" fmla="*/ 1203 w 328"/>
                <a:gd name="T53" fmla="*/ 2606 h 531"/>
                <a:gd name="T54" fmla="*/ 1108 w 328"/>
                <a:gd name="T55" fmla="*/ 2748 h 531"/>
                <a:gd name="T56" fmla="*/ 1108 w 328"/>
                <a:gd name="T57" fmla="*/ 2672 h 531"/>
                <a:gd name="T58" fmla="*/ 1108 w 328"/>
                <a:gd name="T59" fmla="*/ 2672 h 53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8"/>
                <a:gd name="T91" fmla="*/ 0 h 531"/>
                <a:gd name="T92" fmla="*/ 328 w 328"/>
                <a:gd name="T93" fmla="*/ 531 h 53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8" h="531">
                  <a:moveTo>
                    <a:pt x="217" y="515"/>
                  </a:moveTo>
                  <a:lnTo>
                    <a:pt x="193" y="515"/>
                  </a:lnTo>
                  <a:lnTo>
                    <a:pt x="193" y="495"/>
                  </a:lnTo>
                  <a:lnTo>
                    <a:pt x="177" y="474"/>
                  </a:lnTo>
                  <a:lnTo>
                    <a:pt x="123" y="420"/>
                  </a:lnTo>
                  <a:lnTo>
                    <a:pt x="130" y="388"/>
                  </a:lnTo>
                  <a:lnTo>
                    <a:pt x="119" y="340"/>
                  </a:lnTo>
                  <a:lnTo>
                    <a:pt x="87" y="353"/>
                  </a:lnTo>
                  <a:lnTo>
                    <a:pt x="23" y="285"/>
                  </a:lnTo>
                  <a:lnTo>
                    <a:pt x="0" y="250"/>
                  </a:lnTo>
                  <a:lnTo>
                    <a:pt x="7" y="226"/>
                  </a:lnTo>
                  <a:lnTo>
                    <a:pt x="39" y="154"/>
                  </a:lnTo>
                  <a:lnTo>
                    <a:pt x="31" y="131"/>
                  </a:lnTo>
                  <a:lnTo>
                    <a:pt x="75" y="103"/>
                  </a:lnTo>
                  <a:lnTo>
                    <a:pt x="79" y="52"/>
                  </a:lnTo>
                  <a:lnTo>
                    <a:pt x="66" y="43"/>
                  </a:lnTo>
                  <a:lnTo>
                    <a:pt x="47" y="27"/>
                  </a:lnTo>
                  <a:lnTo>
                    <a:pt x="249" y="0"/>
                  </a:lnTo>
                  <a:lnTo>
                    <a:pt x="249" y="4"/>
                  </a:lnTo>
                  <a:lnTo>
                    <a:pt x="265" y="56"/>
                  </a:lnTo>
                  <a:lnTo>
                    <a:pt x="273" y="60"/>
                  </a:lnTo>
                  <a:lnTo>
                    <a:pt x="312" y="301"/>
                  </a:lnTo>
                  <a:lnTo>
                    <a:pt x="312" y="316"/>
                  </a:lnTo>
                  <a:lnTo>
                    <a:pt x="328" y="336"/>
                  </a:lnTo>
                  <a:lnTo>
                    <a:pt x="296" y="447"/>
                  </a:lnTo>
                  <a:lnTo>
                    <a:pt x="273" y="527"/>
                  </a:lnTo>
                  <a:lnTo>
                    <a:pt x="236" y="503"/>
                  </a:lnTo>
                  <a:lnTo>
                    <a:pt x="217" y="531"/>
                  </a:lnTo>
                  <a:lnTo>
                    <a:pt x="217" y="515"/>
                  </a:lnTo>
                  <a:close/>
                </a:path>
              </a:pathLst>
            </a:custGeom>
            <a:solidFill>
              <a:srgbClr val="CCECFF"/>
            </a:solidFill>
            <a:ln w="12700" cmpd="sng">
              <a:solidFill>
                <a:srgbClr val="000000"/>
              </a:solidFill>
              <a:round/>
              <a:headEnd/>
              <a:tailEnd/>
            </a:ln>
          </p:spPr>
          <p:txBody>
            <a:bodyPr/>
            <a:lstStyle/>
            <a:p>
              <a:endParaRPr lang="en-US" dirty="0"/>
            </a:p>
          </p:txBody>
        </p:sp>
        <p:sp>
          <p:nvSpPr>
            <p:cNvPr id="1114" name="Freeform 157"/>
            <p:cNvSpPr>
              <a:spLocks/>
            </p:cNvSpPr>
            <p:nvPr/>
          </p:nvSpPr>
          <p:spPr bwMode="auto">
            <a:xfrm>
              <a:off x="2006305" y="2545531"/>
              <a:ext cx="139169" cy="225460"/>
            </a:xfrm>
            <a:custGeom>
              <a:avLst/>
              <a:gdLst>
                <a:gd name="T0" fmla="*/ 1108 w 328"/>
                <a:gd name="T1" fmla="*/ 2672 h 531"/>
                <a:gd name="T2" fmla="*/ 978 w 328"/>
                <a:gd name="T3" fmla="*/ 2672 h 531"/>
                <a:gd name="T4" fmla="*/ 978 w 328"/>
                <a:gd name="T5" fmla="*/ 2565 h 531"/>
                <a:gd name="T6" fmla="*/ 908 w 328"/>
                <a:gd name="T7" fmla="*/ 2457 h 531"/>
                <a:gd name="T8" fmla="*/ 627 w 328"/>
                <a:gd name="T9" fmla="*/ 2177 h 531"/>
                <a:gd name="T10" fmla="*/ 659 w 328"/>
                <a:gd name="T11" fmla="*/ 2012 h 531"/>
                <a:gd name="T12" fmla="*/ 604 w 328"/>
                <a:gd name="T13" fmla="*/ 1765 h 531"/>
                <a:gd name="T14" fmla="*/ 448 w 328"/>
                <a:gd name="T15" fmla="*/ 1835 h 531"/>
                <a:gd name="T16" fmla="*/ 119 w 328"/>
                <a:gd name="T17" fmla="*/ 1478 h 531"/>
                <a:gd name="T18" fmla="*/ 0 w 328"/>
                <a:gd name="T19" fmla="*/ 1293 h 531"/>
                <a:gd name="T20" fmla="*/ 37 w 328"/>
                <a:gd name="T21" fmla="*/ 1173 h 531"/>
                <a:gd name="T22" fmla="*/ 196 w 328"/>
                <a:gd name="T23" fmla="*/ 798 h 531"/>
                <a:gd name="T24" fmla="*/ 158 w 328"/>
                <a:gd name="T25" fmla="*/ 682 h 531"/>
                <a:gd name="T26" fmla="*/ 383 w 328"/>
                <a:gd name="T27" fmla="*/ 534 h 531"/>
                <a:gd name="T28" fmla="*/ 407 w 328"/>
                <a:gd name="T29" fmla="*/ 268 h 531"/>
                <a:gd name="T30" fmla="*/ 337 w 328"/>
                <a:gd name="T31" fmla="*/ 221 h 531"/>
                <a:gd name="T32" fmla="*/ 238 w 328"/>
                <a:gd name="T33" fmla="*/ 141 h 531"/>
                <a:gd name="T34" fmla="*/ 1268 w 328"/>
                <a:gd name="T35" fmla="*/ 0 h 531"/>
                <a:gd name="T36" fmla="*/ 1268 w 328"/>
                <a:gd name="T37" fmla="*/ 4 h 531"/>
                <a:gd name="T38" fmla="*/ 1348 w 328"/>
                <a:gd name="T39" fmla="*/ 289 h 531"/>
                <a:gd name="T40" fmla="*/ 1392 w 328"/>
                <a:gd name="T41" fmla="*/ 313 h 531"/>
                <a:gd name="T42" fmla="*/ 1591 w 328"/>
                <a:gd name="T43" fmla="*/ 1564 h 531"/>
                <a:gd name="T44" fmla="*/ 1591 w 328"/>
                <a:gd name="T45" fmla="*/ 1638 h 531"/>
                <a:gd name="T46" fmla="*/ 1672 w 328"/>
                <a:gd name="T47" fmla="*/ 1741 h 531"/>
                <a:gd name="T48" fmla="*/ 1513 w 328"/>
                <a:gd name="T49" fmla="*/ 2318 h 531"/>
                <a:gd name="T50" fmla="*/ 1392 w 328"/>
                <a:gd name="T51" fmla="*/ 2736 h 531"/>
                <a:gd name="T52" fmla="*/ 1203 w 328"/>
                <a:gd name="T53" fmla="*/ 2606 h 531"/>
                <a:gd name="T54" fmla="*/ 1108 w 328"/>
                <a:gd name="T55" fmla="*/ 2748 h 531"/>
                <a:gd name="T56" fmla="*/ 1108 w 328"/>
                <a:gd name="T57" fmla="*/ 2672 h 531"/>
                <a:gd name="T58" fmla="*/ 1108 w 328"/>
                <a:gd name="T59" fmla="*/ 2672 h 53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8"/>
                <a:gd name="T91" fmla="*/ 0 h 531"/>
                <a:gd name="T92" fmla="*/ 328 w 328"/>
                <a:gd name="T93" fmla="*/ 531 h 53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8" h="531">
                  <a:moveTo>
                    <a:pt x="217" y="515"/>
                  </a:moveTo>
                  <a:lnTo>
                    <a:pt x="193" y="515"/>
                  </a:lnTo>
                  <a:lnTo>
                    <a:pt x="193" y="495"/>
                  </a:lnTo>
                  <a:lnTo>
                    <a:pt x="177" y="474"/>
                  </a:lnTo>
                  <a:lnTo>
                    <a:pt x="123" y="420"/>
                  </a:lnTo>
                  <a:lnTo>
                    <a:pt x="130" y="388"/>
                  </a:lnTo>
                  <a:lnTo>
                    <a:pt x="119" y="340"/>
                  </a:lnTo>
                  <a:lnTo>
                    <a:pt x="87" y="353"/>
                  </a:lnTo>
                  <a:lnTo>
                    <a:pt x="23" y="285"/>
                  </a:lnTo>
                  <a:lnTo>
                    <a:pt x="0" y="250"/>
                  </a:lnTo>
                  <a:lnTo>
                    <a:pt x="7" y="226"/>
                  </a:lnTo>
                  <a:lnTo>
                    <a:pt x="39" y="154"/>
                  </a:lnTo>
                  <a:lnTo>
                    <a:pt x="31" y="131"/>
                  </a:lnTo>
                  <a:lnTo>
                    <a:pt x="75" y="103"/>
                  </a:lnTo>
                  <a:lnTo>
                    <a:pt x="79" y="52"/>
                  </a:lnTo>
                  <a:lnTo>
                    <a:pt x="66" y="43"/>
                  </a:lnTo>
                  <a:lnTo>
                    <a:pt x="47" y="27"/>
                  </a:lnTo>
                  <a:lnTo>
                    <a:pt x="249" y="0"/>
                  </a:lnTo>
                  <a:lnTo>
                    <a:pt x="249" y="4"/>
                  </a:lnTo>
                  <a:lnTo>
                    <a:pt x="265" y="56"/>
                  </a:lnTo>
                  <a:lnTo>
                    <a:pt x="273" y="60"/>
                  </a:lnTo>
                  <a:lnTo>
                    <a:pt x="312" y="301"/>
                  </a:lnTo>
                  <a:lnTo>
                    <a:pt x="312" y="316"/>
                  </a:lnTo>
                  <a:lnTo>
                    <a:pt x="328" y="336"/>
                  </a:lnTo>
                  <a:lnTo>
                    <a:pt x="296" y="447"/>
                  </a:lnTo>
                  <a:lnTo>
                    <a:pt x="273" y="527"/>
                  </a:lnTo>
                  <a:lnTo>
                    <a:pt x="236" y="503"/>
                  </a:lnTo>
                  <a:lnTo>
                    <a:pt x="217" y="531"/>
                  </a:lnTo>
                  <a:lnTo>
                    <a:pt x="217" y="51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15" name="Freeform 158"/>
            <p:cNvSpPr>
              <a:spLocks/>
            </p:cNvSpPr>
            <p:nvPr/>
          </p:nvSpPr>
          <p:spPr bwMode="auto">
            <a:xfrm>
              <a:off x="1955804" y="2939797"/>
              <a:ext cx="184659" cy="156858"/>
            </a:xfrm>
            <a:custGeom>
              <a:avLst/>
              <a:gdLst>
                <a:gd name="T0" fmla="*/ 0 w 435"/>
                <a:gd name="T1" fmla="*/ 62 h 369"/>
                <a:gd name="T2" fmla="*/ 1139 w 435"/>
                <a:gd name="T3" fmla="*/ 0 h 369"/>
                <a:gd name="T4" fmla="*/ 1222 w 435"/>
                <a:gd name="T5" fmla="*/ 379 h 369"/>
                <a:gd name="T6" fmla="*/ 1062 w 435"/>
                <a:gd name="T7" fmla="*/ 981 h 369"/>
                <a:gd name="T8" fmla="*/ 1805 w 435"/>
                <a:gd name="T9" fmla="*/ 900 h 369"/>
                <a:gd name="T10" fmla="*/ 1805 w 435"/>
                <a:gd name="T11" fmla="*/ 1078 h 369"/>
                <a:gd name="T12" fmla="*/ 1975 w 435"/>
                <a:gd name="T13" fmla="*/ 1365 h 369"/>
                <a:gd name="T14" fmla="*/ 2018 w 435"/>
                <a:gd name="T15" fmla="*/ 1390 h 369"/>
                <a:gd name="T16" fmla="*/ 2156 w 435"/>
                <a:gd name="T17" fmla="*/ 1298 h 369"/>
                <a:gd name="T18" fmla="*/ 2018 w 435"/>
                <a:gd name="T19" fmla="*/ 1611 h 369"/>
                <a:gd name="T20" fmla="*/ 2236 w 435"/>
                <a:gd name="T21" fmla="*/ 1829 h 369"/>
                <a:gd name="T22" fmla="*/ 2156 w 435"/>
                <a:gd name="T23" fmla="*/ 1951 h 369"/>
                <a:gd name="T24" fmla="*/ 1805 w 435"/>
                <a:gd name="T25" fmla="*/ 1694 h 369"/>
                <a:gd name="T26" fmla="*/ 1805 w 435"/>
                <a:gd name="T27" fmla="*/ 1891 h 369"/>
                <a:gd name="T28" fmla="*/ 1603 w 435"/>
                <a:gd name="T29" fmla="*/ 1851 h 369"/>
                <a:gd name="T30" fmla="*/ 1585 w 435"/>
                <a:gd name="T31" fmla="*/ 1951 h 369"/>
                <a:gd name="T32" fmla="*/ 933 w 435"/>
                <a:gd name="T33" fmla="*/ 1638 h 369"/>
                <a:gd name="T34" fmla="*/ 956 w 435"/>
                <a:gd name="T35" fmla="*/ 1694 h 369"/>
                <a:gd name="T36" fmla="*/ 688 w 435"/>
                <a:gd name="T37" fmla="*/ 1777 h 369"/>
                <a:gd name="T38" fmla="*/ 688 w 435"/>
                <a:gd name="T39" fmla="*/ 1714 h 369"/>
                <a:gd name="T40" fmla="*/ 159 w 435"/>
                <a:gd name="T41" fmla="*/ 1680 h 369"/>
                <a:gd name="T42" fmla="*/ 119 w 435"/>
                <a:gd name="T43" fmla="*/ 1365 h 369"/>
                <a:gd name="T44" fmla="*/ 250 w 435"/>
                <a:gd name="T45" fmla="*/ 1262 h 369"/>
                <a:gd name="T46" fmla="*/ 179 w 435"/>
                <a:gd name="T47" fmla="*/ 671 h 369"/>
                <a:gd name="T48" fmla="*/ 55 w 435"/>
                <a:gd name="T49" fmla="*/ 590 h 369"/>
                <a:gd name="T50" fmla="*/ 0 w 435"/>
                <a:gd name="T51" fmla="*/ 62 h 369"/>
                <a:gd name="T52" fmla="*/ 0 w 435"/>
                <a:gd name="T53" fmla="*/ 62 h 369"/>
                <a:gd name="T54" fmla="*/ 0 w 435"/>
                <a:gd name="T55" fmla="*/ 62 h 36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35"/>
                <a:gd name="T85" fmla="*/ 0 h 369"/>
                <a:gd name="T86" fmla="*/ 435 w 435"/>
                <a:gd name="T87" fmla="*/ 369 h 36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35" h="369">
                  <a:moveTo>
                    <a:pt x="0" y="12"/>
                  </a:moveTo>
                  <a:lnTo>
                    <a:pt x="222" y="0"/>
                  </a:lnTo>
                  <a:lnTo>
                    <a:pt x="238" y="72"/>
                  </a:lnTo>
                  <a:lnTo>
                    <a:pt x="206" y="186"/>
                  </a:lnTo>
                  <a:lnTo>
                    <a:pt x="351" y="170"/>
                  </a:lnTo>
                  <a:lnTo>
                    <a:pt x="351" y="203"/>
                  </a:lnTo>
                  <a:lnTo>
                    <a:pt x="384" y="258"/>
                  </a:lnTo>
                  <a:lnTo>
                    <a:pt x="392" y="262"/>
                  </a:lnTo>
                  <a:lnTo>
                    <a:pt x="419" y="246"/>
                  </a:lnTo>
                  <a:lnTo>
                    <a:pt x="392" y="305"/>
                  </a:lnTo>
                  <a:lnTo>
                    <a:pt x="435" y="345"/>
                  </a:lnTo>
                  <a:lnTo>
                    <a:pt x="419" y="369"/>
                  </a:lnTo>
                  <a:lnTo>
                    <a:pt x="351" y="321"/>
                  </a:lnTo>
                  <a:lnTo>
                    <a:pt x="351" y="357"/>
                  </a:lnTo>
                  <a:lnTo>
                    <a:pt x="312" y="349"/>
                  </a:lnTo>
                  <a:lnTo>
                    <a:pt x="308" y="369"/>
                  </a:lnTo>
                  <a:lnTo>
                    <a:pt x="181" y="309"/>
                  </a:lnTo>
                  <a:lnTo>
                    <a:pt x="185" y="321"/>
                  </a:lnTo>
                  <a:lnTo>
                    <a:pt x="134" y="336"/>
                  </a:lnTo>
                  <a:lnTo>
                    <a:pt x="134" y="324"/>
                  </a:lnTo>
                  <a:lnTo>
                    <a:pt x="31" y="317"/>
                  </a:lnTo>
                  <a:lnTo>
                    <a:pt x="23" y="258"/>
                  </a:lnTo>
                  <a:lnTo>
                    <a:pt x="48" y="238"/>
                  </a:lnTo>
                  <a:lnTo>
                    <a:pt x="35" y="127"/>
                  </a:lnTo>
                  <a:lnTo>
                    <a:pt x="11" y="111"/>
                  </a:lnTo>
                  <a:lnTo>
                    <a:pt x="0" y="12"/>
                  </a:lnTo>
                  <a:close/>
                </a:path>
              </a:pathLst>
            </a:custGeom>
            <a:solidFill>
              <a:srgbClr val="CCECFF"/>
            </a:solidFill>
            <a:ln w="12700" cmpd="sng">
              <a:solidFill>
                <a:srgbClr val="000000"/>
              </a:solidFill>
              <a:round/>
              <a:headEnd/>
              <a:tailEnd/>
            </a:ln>
          </p:spPr>
          <p:txBody>
            <a:bodyPr/>
            <a:lstStyle/>
            <a:p>
              <a:endParaRPr lang="en-US" dirty="0"/>
            </a:p>
          </p:txBody>
        </p:sp>
        <p:sp>
          <p:nvSpPr>
            <p:cNvPr id="1116" name="Freeform 159"/>
            <p:cNvSpPr>
              <a:spLocks/>
            </p:cNvSpPr>
            <p:nvPr/>
          </p:nvSpPr>
          <p:spPr bwMode="auto">
            <a:xfrm>
              <a:off x="1955804" y="2939797"/>
              <a:ext cx="184659" cy="156858"/>
            </a:xfrm>
            <a:custGeom>
              <a:avLst/>
              <a:gdLst>
                <a:gd name="T0" fmla="*/ 0 w 435"/>
                <a:gd name="T1" fmla="*/ 62 h 369"/>
                <a:gd name="T2" fmla="*/ 1139 w 435"/>
                <a:gd name="T3" fmla="*/ 0 h 369"/>
                <a:gd name="T4" fmla="*/ 1222 w 435"/>
                <a:gd name="T5" fmla="*/ 379 h 369"/>
                <a:gd name="T6" fmla="*/ 1062 w 435"/>
                <a:gd name="T7" fmla="*/ 981 h 369"/>
                <a:gd name="T8" fmla="*/ 1805 w 435"/>
                <a:gd name="T9" fmla="*/ 900 h 369"/>
                <a:gd name="T10" fmla="*/ 1805 w 435"/>
                <a:gd name="T11" fmla="*/ 1078 h 369"/>
                <a:gd name="T12" fmla="*/ 1975 w 435"/>
                <a:gd name="T13" fmla="*/ 1365 h 369"/>
                <a:gd name="T14" fmla="*/ 2018 w 435"/>
                <a:gd name="T15" fmla="*/ 1390 h 369"/>
                <a:gd name="T16" fmla="*/ 2156 w 435"/>
                <a:gd name="T17" fmla="*/ 1298 h 369"/>
                <a:gd name="T18" fmla="*/ 2018 w 435"/>
                <a:gd name="T19" fmla="*/ 1611 h 369"/>
                <a:gd name="T20" fmla="*/ 2236 w 435"/>
                <a:gd name="T21" fmla="*/ 1829 h 369"/>
                <a:gd name="T22" fmla="*/ 2156 w 435"/>
                <a:gd name="T23" fmla="*/ 1951 h 369"/>
                <a:gd name="T24" fmla="*/ 1805 w 435"/>
                <a:gd name="T25" fmla="*/ 1694 h 369"/>
                <a:gd name="T26" fmla="*/ 1805 w 435"/>
                <a:gd name="T27" fmla="*/ 1891 h 369"/>
                <a:gd name="T28" fmla="*/ 1603 w 435"/>
                <a:gd name="T29" fmla="*/ 1851 h 369"/>
                <a:gd name="T30" fmla="*/ 1585 w 435"/>
                <a:gd name="T31" fmla="*/ 1951 h 369"/>
                <a:gd name="T32" fmla="*/ 933 w 435"/>
                <a:gd name="T33" fmla="*/ 1638 h 369"/>
                <a:gd name="T34" fmla="*/ 956 w 435"/>
                <a:gd name="T35" fmla="*/ 1694 h 369"/>
                <a:gd name="T36" fmla="*/ 688 w 435"/>
                <a:gd name="T37" fmla="*/ 1777 h 369"/>
                <a:gd name="T38" fmla="*/ 688 w 435"/>
                <a:gd name="T39" fmla="*/ 1714 h 369"/>
                <a:gd name="T40" fmla="*/ 159 w 435"/>
                <a:gd name="T41" fmla="*/ 1680 h 369"/>
                <a:gd name="T42" fmla="*/ 119 w 435"/>
                <a:gd name="T43" fmla="*/ 1365 h 369"/>
                <a:gd name="T44" fmla="*/ 250 w 435"/>
                <a:gd name="T45" fmla="*/ 1262 h 369"/>
                <a:gd name="T46" fmla="*/ 179 w 435"/>
                <a:gd name="T47" fmla="*/ 671 h 369"/>
                <a:gd name="T48" fmla="*/ 55 w 435"/>
                <a:gd name="T49" fmla="*/ 590 h 369"/>
                <a:gd name="T50" fmla="*/ 0 w 435"/>
                <a:gd name="T51" fmla="*/ 62 h 369"/>
                <a:gd name="T52" fmla="*/ 0 w 435"/>
                <a:gd name="T53" fmla="*/ 62 h 36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35"/>
                <a:gd name="T82" fmla="*/ 0 h 369"/>
                <a:gd name="T83" fmla="*/ 435 w 435"/>
                <a:gd name="T84" fmla="*/ 369 h 36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35" h="369">
                  <a:moveTo>
                    <a:pt x="0" y="12"/>
                  </a:moveTo>
                  <a:lnTo>
                    <a:pt x="222" y="0"/>
                  </a:lnTo>
                  <a:lnTo>
                    <a:pt x="238" y="72"/>
                  </a:lnTo>
                  <a:lnTo>
                    <a:pt x="206" y="186"/>
                  </a:lnTo>
                  <a:lnTo>
                    <a:pt x="351" y="170"/>
                  </a:lnTo>
                  <a:lnTo>
                    <a:pt x="351" y="203"/>
                  </a:lnTo>
                  <a:lnTo>
                    <a:pt x="384" y="258"/>
                  </a:lnTo>
                  <a:lnTo>
                    <a:pt x="392" y="262"/>
                  </a:lnTo>
                  <a:lnTo>
                    <a:pt x="419" y="246"/>
                  </a:lnTo>
                  <a:lnTo>
                    <a:pt x="392" y="305"/>
                  </a:lnTo>
                  <a:lnTo>
                    <a:pt x="435" y="345"/>
                  </a:lnTo>
                  <a:lnTo>
                    <a:pt x="419" y="369"/>
                  </a:lnTo>
                  <a:lnTo>
                    <a:pt x="351" y="321"/>
                  </a:lnTo>
                  <a:lnTo>
                    <a:pt x="351" y="357"/>
                  </a:lnTo>
                  <a:lnTo>
                    <a:pt x="312" y="349"/>
                  </a:lnTo>
                  <a:lnTo>
                    <a:pt x="308" y="369"/>
                  </a:lnTo>
                  <a:lnTo>
                    <a:pt x="181" y="309"/>
                  </a:lnTo>
                  <a:lnTo>
                    <a:pt x="185" y="321"/>
                  </a:lnTo>
                  <a:lnTo>
                    <a:pt x="134" y="336"/>
                  </a:lnTo>
                  <a:lnTo>
                    <a:pt x="134" y="324"/>
                  </a:lnTo>
                  <a:lnTo>
                    <a:pt x="31" y="317"/>
                  </a:lnTo>
                  <a:lnTo>
                    <a:pt x="23" y="258"/>
                  </a:lnTo>
                  <a:lnTo>
                    <a:pt x="48" y="238"/>
                  </a:lnTo>
                  <a:lnTo>
                    <a:pt x="35" y="127"/>
                  </a:lnTo>
                  <a:lnTo>
                    <a:pt x="11" y="111"/>
                  </a:lnTo>
                  <a:lnTo>
                    <a:pt x="0" y="1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17" name="Freeform 160"/>
            <p:cNvSpPr>
              <a:spLocks/>
            </p:cNvSpPr>
            <p:nvPr/>
          </p:nvSpPr>
          <p:spPr bwMode="auto">
            <a:xfrm>
              <a:off x="1819333" y="2293479"/>
              <a:ext cx="207019" cy="233939"/>
            </a:xfrm>
            <a:custGeom>
              <a:avLst/>
              <a:gdLst>
                <a:gd name="T0" fmla="*/ 1915 w 487"/>
                <a:gd name="T1" fmla="*/ 1096 h 551"/>
                <a:gd name="T2" fmla="*/ 2568 w 487"/>
                <a:gd name="T3" fmla="*/ 350 h 551"/>
                <a:gd name="T4" fmla="*/ 2568 w 487"/>
                <a:gd name="T5" fmla="*/ 315 h 551"/>
                <a:gd name="T6" fmla="*/ 2172 w 487"/>
                <a:gd name="T7" fmla="*/ 294 h 551"/>
                <a:gd name="T8" fmla="*/ 2008 w 487"/>
                <a:gd name="T9" fmla="*/ 350 h 551"/>
                <a:gd name="T10" fmla="*/ 1448 w 487"/>
                <a:gd name="T11" fmla="*/ 102 h 551"/>
                <a:gd name="T12" fmla="*/ 1168 w 487"/>
                <a:gd name="T13" fmla="*/ 194 h 551"/>
                <a:gd name="T14" fmla="*/ 890 w 487"/>
                <a:gd name="T15" fmla="*/ 102 h 551"/>
                <a:gd name="T16" fmla="*/ 821 w 487"/>
                <a:gd name="T17" fmla="*/ 0 h 551"/>
                <a:gd name="T18" fmla="*/ 212 w 487"/>
                <a:gd name="T19" fmla="*/ 41 h 551"/>
                <a:gd name="T20" fmla="*/ 0 w 487"/>
                <a:gd name="T21" fmla="*/ 41 h 551"/>
                <a:gd name="T22" fmla="*/ 0 w 487"/>
                <a:gd name="T23" fmla="*/ 84 h 551"/>
                <a:gd name="T24" fmla="*/ 61 w 487"/>
                <a:gd name="T25" fmla="*/ 596 h 551"/>
                <a:gd name="T26" fmla="*/ 169 w 487"/>
                <a:gd name="T27" fmla="*/ 802 h 551"/>
                <a:gd name="T28" fmla="*/ 334 w 487"/>
                <a:gd name="T29" fmla="*/ 1626 h 551"/>
                <a:gd name="T30" fmla="*/ 234 w 487"/>
                <a:gd name="T31" fmla="*/ 1768 h 551"/>
                <a:gd name="T32" fmla="*/ 375 w 487"/>
                <a:gd name="T33" fmla="*/ 1937 h 551"/>
                <a:gd name="T34" fmla="*/ 418 w 487"/>
                <a:gd name="T35" fmla="*/ 2830 h 551"/>
                <a:gd name="T36" fmla="*/ 448 w 487"/>
                <a:gd name="T37" fmla="*/ 2859 h 551"/>
                <a:gd name="T38" fmla="*/ 2296 w 487"/>
                <a:gd name="T39" fmla="*/ 2653 h 551"/>
                <a:gd name="T40" fmla="*/ 2275 w 487"/>
                <a:gd name="T41" fmla="*/ 2511 h 551"/>
                <a:gd name="T42" fmla="*/ 1686 w 487"/>
                <a:gd name="T43" fmla="*/ 2176 h 551"/>
                <a:gd name="T44" fmla="*/ 1645 w 487"/>
                <a:gd name="T45" fmla="*/ 1687 h 551"/>
                <a:gd name="T46" fmla="*/ 1855 w 487"/>
                <a:gd name="T47" fmla="*/ 1442 h 551"/>
                <a:gd name="T48" fmla="*/ 1832 w 487"/>
                <a:gd name="T49" fmla="*/ 1233 h 551"/>
                <a:gd name="T50" fmla="*/ 1832 w 487"/>
                <a:gd name="T51" fmla="*/ 1113 h 551"/>
                <a:gd name="T52" fmla="*/ 1915 w 487"/>
                <a:gd name="T53" fmla="*/ 1096 h 551"/>
                <a:gd name="T54" fmla="*/ 1915 w 487"/>
                <a:gd name="T55" fmla="*/ 1096 h 551"/>
                <a:gd name="T56" fmla="*/ 1915 w 487"/>
                <a:gd name="T57" fmla="*/ 1096 h 55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87"/>
                <a:gd name="T88" fmla="*/ 0 h 551"/>
                <a:gd name="T89" fmla="*/ 487 w 487"/>
                <a:gd name="T90" fmla="*/ 551 h 55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87" h="551">
                  <a:moveTo>
                    <a:pt x="364" y="211"/>
                  </a:moveTo>
                  <a:lnTo>
                    <a:pt x="487" y="68"/>
                  </a:lnTo>
                  <a:lnTo>
                    <a:pt x="487" y="61"/>
                  </a:lnTo>
                  <a:lnTo>
                    <a:pt x="412" y="57"/>
                  </a:lnTo>
                  <a:lnTo>
                    <a:pt x="381" y="68"/>
                  </a:lnTo>
                  <a:lnTo>
                    <a:pt x="274" y="20"/>
                  </a:lnTo>
                  <a:lnTo>
                    <a:pt x="221" y="37"/>
                  </a:lnTo>
                  <a:lnTo>
                    <a:pt x="170" y="20"/>
                  </a:lnTo>
                  <a:lnTo>
                    <a:pt x="155" y="0"/>
                  </a:lnTo>
                  <a:lnTo>
                    <a:pt x="40" y="8"/>
                  </a:lnTo>
                  <a:lnTo>
                    <a:pt x="0" y="8"/>
                  </a:lnTo>
                  <a:lnTo>
                    <a:pt x="0" y="16"/>
                  </a:lnTo>
                  <a:lnTo>
                    <a:pt x="12" y="115"/>
                  </a:lnTo>
                  <a:lnTo>
                    <a:pt x="32" y="155"/>
                  </a:lnTo>
                  <a:lnTo>
                    <a:pt x="63" y="313"/>
                  </a:lnTo>
                  <a:lnTo>
                    <a:pt x="44" y="342"/>
                  </a:lnTo>
                  <a:lnTo>
                    <a:pt x="71" y="373"/>
                  </a:lnTo>
                  <a:lnTo>
                    <a:pt x="79" y="547"/>
                  </a:lnTo>
                  <a:lnTo>
                    <a:pt x="84" y="551"/>
                  </a:lnTo>
                  <a:lnTo>
                    <a:pt x="436" y="512"/>
                  </a:lnTo>
                  <a:lnTo>
                    <a:pt x="432" y="484"/>
                  </a:lnTo>
                  <a:lnTo>
                    <a:pt x="321" y="420"/>
                  </a:lnTo>
                  <a:lnTo>
                    <a:pt x="313" y="326"/>
                  </a:lnTo>
                  <a:lnTo>
                    <a:pt x="352" y="278"/>
                  </a:lnTo>
                  <a:lnTo>
                    <a:pt x="348" y="238"/>
                  </a:lnTo>
                  <a:lnTo>
                    <a:pt x="348" y="215"/>
                  </a:lnTo>
                  <a:lnTo>
                    <a:pt x="364" y="211"/>
                  </a:lnTo>
                  <a:close/>
                </a:path>
              </a:pathLst>
            </a:custGeom>
            <a:solidFill>
              <a:srgbClr val="CCECFF"/>
            </a:solidFill>
            <a:ln w="12700" cmpd="sng">
              <a:solidFill>
                <a:srgbClr val="000000"/>
              </a:solidFill>
              <a:round/>
              <a:headEnd/>
              <a:tailEnd/>
            </a:ln>
          </p:spPr>
          <p:txBody>
            <a:bodyPr/>
            <a:lstStyle/>
            <a:p>
              <a:endParaRPr lang="en-US" dirty="0"/>
            </a:p>
          </p:txBody>
        </p:sp>
        <p:sp>
          <p:nvSpPr>
            <p:cNvPr id="1118" name="Freeform 161"/>
            <p:cNvSpPr>
              <a:spLocks/>
            </p:cNvSpPr>
            <p:nvPr/>
          </p:nvSpPr>
          <p:spPr bwMode="auto">
            <a:xfrm>
              <a:off x="1819333" y="2293479"/>
              <a:ext cx="207019" cy="233939"/>
            </a:xfrm>
            <a:custGeom>
              <a:avLst/>
              <a:gdLst>
                <a:gd name="T0" fmla="*/ 1915 w 487"/>
                <a:gd name="T1" fmla="*/ 1096 h 551"/>
                <a:gd name="T2" fmla="*/ 2568 w 487"/>
                <a:gd name="T3" fmla="*/ 350 h 551"/>
                <a:gd name="T4" fmla="*/ 2568 w 487"/>
                <a:gd name="T5" fmla="*/ 315 h 551"/>
                <a:gd name="T6" fmla="*/ 2172 w 487"/>
                <a:gd name="T7" fmla="*/ 294 h 551"/>
                <a:gd name="T8" fmla="*/ 2008 w 487"/>
                <a:gd name="T9" fmla="*/ 350 h 551"/>
                <a:gd name="T10" fmla="*/ 1448 w 487"/>
                <a:gd name="T11" fmla="*/ 102 h 551"/>
                <a:gd name="T12" fmla="*/ 1168 w 487"/>
                <a:gd name="T13" fmla="*/ 194 h 551"/>
                <a:gd name="T14" fmla="*/ 890 w 487"/>
                <a:gd name="T15" fmla="*/ 102 h 551"/>
                <a:gd name="T16" fmla="*/ 821 w 487"/>
                <a:gd name="T17" fmla="*/ 0 h 551"/>
                <a:gd name="T18" fmla="*/ 212 w 487"/>
                <a:gd name="T19" fmla="*/ 41 h 551"/>
                <a:gd name="T20" fmla="*/ 0 w 487"/>
                <a:gd name="T21" fmla="*/ 41 h 551"/>
                <a:gd name="T22" fmla="*/ 0 w 487"/>
                <a:gd name="T23" fmla="*/ 84 h 551"/>
                <a:gd name="T24" fmla="*/ 61 w 487"/>
                <a:gd name="T25" fmla="*/ 596 h 551"/>
                <a:gd name="T26" fmla="*/ 169 w 487"/>
                <a:gd name="T27" fmla="*/ 802 h 551"/>
                <a:gd name="T28" fmla="*/ 334 w 487"/>
                <a:gd name="T29" fmla="*/ 1626 h 551"/>
                <a:gd name="T30" fmla="*/ 234 w 487"/>
                <a:gd name="T31" fmla="*/ 1768 h 551"/>
                <a:gd name="T32" fmla="*/ 375 w 487"/>
                <a:gd name="T33" fmla="*/ 1937 h 551"/>
                <a:gd name="T34" fmla="*/ 418 w 487"/>
                <a:gd name="T35" fmla="*/ 2830 h 551"/>
                <a:gd name="T36" fmla="*/ 448 w 487"/>
                <a:gd name="T37" fmla="*/ 2859 h 551"/>
                <a:gd name="T38" fmla="*/ 2296 w 487"/>
                <a:gd name="T39" fmla="*/ 2653 h 551"/>
                <a:gd name="T40" fmla="*/ 2275 w 487"/>
                <a:gd name="T41" fmla="*/ 2511 h 551"/>
                <a:gd name="T42" fmla="*/ 1686 w 487"/>
                <a:gd name="T43" fmla="*/ 2176 h 551"/>
                <a:gd name="T44" fmla="*/ 1645 w 487"/>
                <a:gd name="T45" fmla="*/ 1687 h 551"/>
                <a:gd name="T46" fmla="*/ 1855 w 487"/>
                <a:gd name="T47" fmla="*/ 1442 h 551"/>
                <a:gd name="T48" fmla="*/ 1832 w 487"/>
                <a:gd name="T49" fmla="*/ 1233 h 551"/>
                <a:gd name="T50" fmla="*/ 1832 w 487"/>
                <a:gd name="T51" fmla="*/ 1113 h 551"/>
                <a:gd name="T52" fmla="*/ 1915 w 487"/>
                <a:gd name="T53" fmla="*/ 1096 h 551"/>
                <a:gd name="T54" fmla="*/ 1915 w 487"/>
                <a:gd name="T55" fmla="*/ 1096 h 55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87"/>
                <a:gd name="T85" fmla="*/ 0 h 551"/>
                <a:gd name="T86" fmla="*/ 487 w 487"/>
                <a:gd name="T87" fmla="*/ 551 h 55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87" h="551">
                  <a:moveTo>
                    <a:pt x="364" y="211"/>
                  </a:moveTo>
                  <a:lnTo>
                    <a:pt x="487" y="68"/>
                  </a:lnTo>
                  <a:lnTo>
                    <a:pt x="487" y="61"/>
                  </a:lnTo>
                  <a:lnTo>
                    <a:pt x="412" y="57"/>
                  </a:lnTo>
                  <a:lnTo>
                    <a:pt x="381" y="68"/>
                  </a:lnTo>
                  <a:lnTo>
                    <a:pt x="274" y="20"/>
                  </a:lnTo>
                  <a:lnTo>
                    <a:pt x="221" y="37"/>
                  </a:lnTo>
                  <a:lnTo>
                    <a:pt x="170" y="20"/>
                  </a:lnTo>
                  <a:lnTo>
                    <a:pt x="155" y="0"/>
                  </a:lnTo>
                  <a:lnTo>
                    <a:pt x="40" y="8"/>
                  </a:lnTo>
                  <a:lnTo>
                    <a:pt x="0" y="8"/>
                  </a:lnTo>
                  <a:lnTo>
                    <a:pt x="0" y="16"/>
                  </a:lnTo>
                  <a:lnTo>
                    <a:pt x="12" y="115"/>
                  </a:lnTo>
                  <a:lnTo>
                    <a:pt x="32" y="155"/>
                  </a:lnTo>
                  <a:lnTo>
                    <a:pt x="63" y="313"/>
                  </a:lnTo>
                  <a:lnTo>
                    <a:pt x="44" y="342"/>
                  </a:lnTo>
                  <a:lnTo>
                    <a:pt x="71" y="373"/>
                  </a:lnTo>
                  <a:lnTo>
                    <a:pt x="79" y="547"/>
                  </a:lnTo>
                  <a:lnTo>
                    <a:pt x="84" y="551"/>
                  </a:lnTo>
                  <a:lnTo>
                    <a:pt x="436" y="512"/>
                  </a:lnTo>
                  <a:lnTo>
                    <a:pt x="432" y="484"/>
                  </a:lnTo>
                  <a:lnTo>
                    <a:pt x="321" y="420"/>
                  </a:lnTo>
                  <a:lnTo>
                    <a:pt x="313" y="326"/>
                  </a:lnTo>
                  <a:lnTo>
                    <a:pt x="352" y="278"/>
                  </a:lnTo>
                  <a:lnTo>
                    <a:pt x="348" y="238"/>
                  </a:lnTo>
                  <a:lnTo>
                    <a:pt x="348" y="215"/>
                  </a:lnTo>
                  <a:lnTo>
                    <a:pt x="364" y="21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19" name="Freeform 162"/>
            <p:cNvSpPr>
              <a:spLocks/>
            </p:cNvSpPr>
            <p:nvPr/>
          </p:nvSpPr>
          <p:spPr bwMode="auto">
            <a:xfrm>
              <a:off x="1846319" y="2510845"/>
              <a:ext cx="193526" cy="134120"/>
            </a:xfrm>
            <a:custGeom>
              <a:avLst/>
              <a:gdLst>
                <a:gd name="T0" fmla="*/ 84 w 456"/>
                <a:gd name="T1" fmla="*/ 181 h 316"/>
                <a:gd name="T2" fmla="*/ 0 w 456"/>
                <a:gd name="T3" fmla="*/ 241 h 316"/>
                <a:gd name="T4" fmla="*/ 41 w 456"/>
                <a:gd name="T5" fmla="*/ 601 h 316"/>
                <a:gd name="T6" fmla="*/ 61 w 456"/>
                <a:gd name="T7" fmla="*/ 773 h 316"/>
                <a:gd name="T8" fmla="*/ 348 w 456"/>
                <a:gd name="T9" fmla="*/ 1421 h 316"/>
                <a:gd name="T10" fmla="*/ 370 w 456"/>
                <a:gd name="T11" fmla="*/ 1547 h 316"/>
                <a:gd name="T12" fmla="*/ 386 w 456"/>
                <a:gd name="T13" fmla="*/ 1628 h 316"/>
                <a:gd name="T14" fmla="*/ 1889 w 456"/>
                <a:gd name="T15" fmla="*/ 1525 h 316"/>
                <a:gd name="T16" fmla="*/ 1971 w 456"/>
                <a:gd name="T17" fmla="*/ 1588 h 316"/>
                <a:gd name="T18" fmla="*/ 2135 w 456"/>
                <a:gd name="T19" fmla="*/ 1218 h 316"/>
                <a:gd name="T20" fmla="*/ 2088 w 456"/>
                <a:gd name="T21" fmla="*/ 1105 h 316"/>
                <a:gd name="T22" fmla="*/ 2314 w 456"/>
                <a:gd name="T23" fmla="*/ 958 h 316"/>
                <a:gd name="T24" fmla="*/ 2335 w 456"/>
                <a:gd name="T25" fmla="*/ 692 h 316"/>
                <a:gd name="T26" fmla="*/ 2273 w 456"/>
                <a:gd name="T27" fmla="*/ 649 h 316"/>
                <a:gd name="T28" fmla="*/ 2173 w 456"/>
                <a:gd name="T29" fmla="*/ 563 h 316"/>
                <a:gd name="T30" fmla="*/ 2015 w 456"/>
                <a:gd name="T31" fmla="*/ 406 h 316"/>
                <a:gd name="T32" fmla="*/ 1909 w 456"/>
                <a:gd name="T33" fmla="*/ 0 h 316"/>
                <a:gd name="T34" fmla="*/ 108 w 456"/>
                <a:gd name="T35" fmla="*/ 199 h 316"/>
                <a:gd name="T36" fmla="*/ 84 w 456"/>
                <a:gd name="T37" fmla="*/ 181 h 316"/>
                <a:gd name="T38" fmla="*/ 84 w 456"/>
                <a:gd name="T39" fmla="*/ 181 h 3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6"/>
                <a:gd name="T61" fmla="*/ 0 h 316"/>
                <a:gd name="T62" fmla="*/ 456 w 456"/>
                <a:gd name="T63" fmla="*/ 316 h 3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6" h="316">
                  <a:moveTo>
                    <a:pt x="16" y="35"/>
                  </a:moveTo>
                  <a:lnTo>
                    <a:pt x="0" y="47"/>
                  </a:lnTo>
                  <a:lnTo>
                    <a:pt x="8" y="117"/>
                  </a:lnTo>
                  <a:lnTo>
                    <a:pt x="12" y="150"/>
                  </a:lnTo>
                  <a:lnTo>
                    <a:pt x="68" y="275"/>
                  </a:lnTo>
                  <a:lnTo>
                    <a:pt x="72" y="300"/>
                  </a:lnTo>
                  <a:lnTo>
                    <a:pt x="76" y="316"/>
                  </a:lnTo>
                  <a:lnTo>
                    <a:pt x="369" y="296"/>
                  </a:lnTo>
                  <a:lnTo>
                    <a:pt x="384" y="308"/>
                  </a:lnTo>
                  <a:lnTo>
                    <a:pt x="416" y="236"/>
                  </a:lnTo>
                  <a:lnTo>
                    <a:pt x="408" y="213"/>
                  </a:lnTo>
                  <a:lnTo>
                    <a:pt x="452" y="185"/>
                  </a:lnTo>
                  <a:lnTo>
                    <a:pt x="456" y="134"/>
                  </a:lnTo>
                  <a:lnTo>
                    <a:pt x="443" y="125"/>
                  </a:lnTo>
                  <a:lnTo>
                    <a:pt x="424" y="109"/>
                  </a:lnTo>
                  <a:lnTo>
                    <a:pt x="392" y="78"/>
                  </a:lnTo>
                  <a:lnTo>
                    <a:pt x="373" y="0"/>
                  </a:lnTo>
                  <a:lnTo>
                    <a:pt x="21" y="39"/>
                  </a:lnTo>
                  <a:lnTo>
                    <a:pt x="16" y="35"/>
                  </a:lnTo>
                  <a:close/>
                </a:path>
              </a:pathLst>
            </a:custGeom>
            <a:solidFill>
              <a:srgbClr val="CCECFF"/>
            </a:solidFill>
            <a:ln w="12700" cmpd="sng">
              <a:solidFill>
                <a:srgbClr val="000000"/>
              </a:solidFill>
              <a:round/>
              <a:headEnd/>
              <a:tailEnd/>
            </a:ln>
          </p:spPr>
          <p:txBody>
            <a:bodyPr/>
            <a:lstStyle/>
            <a:p>
              <a:endParaRPr lang="en-US" dirty="0"/>
            </a:p>
          </p:txBody>
        </p:sp>
        <p:sp>
          <p:nvSpPr>
            <p:cNvPr id="1120" name="Freeform 163"/>
            <p:cNvSpPr>
              <a:spLocks/>
            </p:cNvSpPr>
            <p:nvPr/>
          </p:nvSpPr>
          <p:spPr bwMode="auto">
            <a:xfrm>
              <a:off x="1846319" y="2510845"/>
              <a:ext cx="193526" cy="134120"/>
            </a:xfrm>
            <a:custGeom>
              <a:avLst/>
              <a:gdLst>
                <a:gd name="T0" fmla="*/ 84 w 456"/>
                <a:gd name="T1" fmla="*/ 181 h 316"/>
                <a:gd name="T2" fmla="*/ 0 w 456"/>
                <a:gd name="T3" fmla="*/ 241 h 316"/>
                <a:gd name="T4" fmla="*/ 41 w 456"/>
                <a:gd name="T5" fmla="*/ 601 h 316"/>
                <a:gd name="T6" fmla="*/ 61 w 456"/>
                <a:gd name="T7" fmla="*/ 773 h 316"/>
                <a:gd name="T8" fmla="*/ 348 w 456"/>
                <a:gd name="T9" fmla="*/ 1421 h 316"/>
                <a:gd name="T10" fmla="*/ 370 w 456"/>
                <a:gd name="T11" fmla="*/ 1547 h 316"/>
                <a:gd name="T12" fmla="*/ 386 w 456"/>
                <a:gd name="T13" fmla="*/ 1628 h 316"/>
                <a:gd name="T14" fmla="*/ 1889 w 456"/>
                <a:gd name="T15" fmla="*/ 1525 h 316"/>
                <a:gd name="T16" fmla="*/ 1971 w 456"/>
                <a:gd name="T17" fmla="*/ 1588 h 316"/>
                <a:gd name="T18" fmla="*/ 2135 w 456"/>
                <a:gd name="T19" fmla="*/ 1218 h 316"/>
                <a:gd name="T20" fmla="*/ 2088 w 456"/>
                <a:gd name="T21" fmla="*/ 1105 h 316"/>
                <a:gd name="T22" fmla="*/ 2314 w 456"/>
                <a:gd name="T23" fmla="*/ 958 h 316"/>
                <a:gd name="T24" fmla="*/ 2335 w 456"/>
                <a:gd name="T25" fmla="*/ 692 h 316"/>
                <a:gd name="T26" fmla="*/ 2273 w 456"/>
                <a:gd name="T27" fmla="*/ 649 h 316"/>
                <a:gd name="T28" fmla="*/ 2173 w 456"/>
                <a:gd name="T29" fmla="*/ 563 h 316"/>
                <a:gd name="T30" fmla="*/ 2015 w 456"/>
                <a:gd name="T31" fmla="*/ 406 h 316"/>
                <a:gd name="T32" fmla="*/ 1909 w 456"/>
                <a:gd name="T33" fmla="*/ 0 h 316"/>
                <a:gd name="T34" fmla="*/ 108 w 456"/>
                <a:gd name="T35" fmla="*/ 199 h 316"/>
                <a:gd name="T36" fmla="*/ 84 w 456"/>
                <a:gd name="T37" fmla="*/ 181 h 316"/>
                <a:gd name="T38" fmla="*/ 84 w 456"/>
                <a:gd name="T39" fmla="*/ 181 h 3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6"/>
                <a:gd name="T61" fmla="*/ 0 h 316"/>
                <a:gd name="T62" fmla="*/ 456 w 456"/>
                <a:gd name="T63" fmla="*/ 316 h 3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6" h="316">
                  <a:moveTo>
                    <a:pt x="16" y="35"/>
                  </a:moveTo>
                  <a:lnTo>
                    <a:pt x="0" y="47"/>
                  </a:lnTo>
                  <a:lnTo>
                    <a:pt x="8" y="117"/>
                  </a:lnTo>
                  <a:lnTo>
                    <a:pt x="12" y="150"/>
                  </a:lnTo>
                  <a:lnTo>
                    <a:pt x="68" y="275"/>
                  </a:lnTo>
                  <a:lnTo>
                    <a:pt x="72" y="300"/>
                  </a:lnTo>
                  <a:lnTo>
                    <a:pt x="76" y="316"/>
                  </a:lnTo>
                  <a:lnTo>
                    <a:pt x="369" y="296"/>
                  </a:lnTo>
                  <a:lnTo>
                    <a:pt x="384" y="308"/>
                  </a:lnTo>
                  <a:lnTo>
                    <a:pt x="416" y="236"/>
                  </a:lnTo>
                  <a:lnTo>
                    <a:pt x="408" y="213"/>
                  </a:lnTo>
                  <a:lnTo>
                    <a:pt x="452" y="185"/>
                  </a:lnTo>
                  <a:lnTo>
                    <a:pt x="456" y="134"/>
                  </a:lnTo>
                  <a:lnTo>
                    <a:pt x="443" y="125"/>
                  </a:lnTo>
                  <a:lnTo>
                    <a:pt x="424" y="109"/>
                  </a:lnTo>
                  <a:lnTo>
                    <a:pt x="392" y="78"/>
                  </a:lnTo>
                  <a:lnTo>
                    <a:pt x="373" y="0"/>
                  </a:lnTo>
                  <a:lnTo>
                    <a:pt x="21" y="39"/>
                  </a:lnTo>
                  <a:lnTo>
                    <a:pt x="16" y="3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21" name="Freeform 164"/>
            <p:cNvSpPr>
              <a:spLocks/>
            </p:cNvSpPr>
            <p:nvPr/>
          </p:nvSpPr>
          <p:spPr bwMode="auto">
            <a:xfrm>
              <a:off x="1878316" y="2636486"/>
              <a:ext cx="220126" cy="177670"/>
            </a:xfrm>
            <a:custGeom>
              <a:avLst/>
              <a:gdLst>
                <a:gd name="T0" fmla="*/ 1573 w 518"/>
                <a:gd name="T1" fmla="*/ 182 h 419"/>
                <a:gd name="T2" fmla="*/ 1616 w 518"/>
                <a:gd name="T3" fmla="*/ 61 h 419"/>
                <a:gd name="T4" fmla="*/ 1531 w 518"/>
                <a:gd name="T5" fmla="*/ 0 h 419"/>
                <a:gd name="T6" fmla="*/ 0 w 518"/>
                <a:gd name="T7" fmla="*/ 101 h 419"/>
                <a:gd name="T8" fmla="*/ 161 w 518"/>
                <a:gd name="T9" fmla="*/ 383 h 419"/>
                <a:gd name="T10" fmla="*/ 496 w 518"/>
                <a:gd name="T11" fmla="*/ 879 h 419"/>
                <a:gd name="T12" fmla="*/ 578 w 518"/>
                <a:gd name="T13" fmla="*/ 1788 h 419"/>
                <a:gd name="T14" fmla="*/ 602 w 518"/>
                <a:gd name="T15" fmla="*/ 2006 h 419"/>
                <a:gd name="T16" fmla="*/ 2401 w 518"/>
                <a:gd name="T17" fmla="*/ 1845 h 419"/>
                <a:gd name="T18" fmla="*/ 2341 w 518"/>
                <a:gd name="T19" fmla="*/ 2104 h 419"/>
                <a:gd name="T20" fmla="*/ 2519 w 518"/>
                <a:gd name="T21" fmla="*/ 2126 h 419"/>
                <a:gd name="T22" fmla="*/ 2647 w 518"/>
                <a:gd name="T23" fmla="*/ 1824 h 419"/>
                <a:gd name="T24" fmla="*/ 2708 w 518"/>
                <a:gd name="T25" fmla="*/ 1606 h 419"/>
                <a:gd name="T26" fmla="*/ 2708 w 518"/>
                <a:gd name="T27" fmla="*/ 1524 h 419"/>
                <a:gd name="T28" fmla="*/ 2592 w 518"/>
                <a:gd name="T29" fmla="*/ 1524 h 419"/>
                <a:gd name="T30" fmla="*/ 2592 w 518"/>
                <a:gd name="T31" fmla="*/ 1420 h 419"/>
                <a:gd name="T32" fmla="*/ 2501 w 518"/>
                <a:gd name="T33" fmla="*/ 1320 h 419"/>
                <a:gd name="T34" fmla="*/ 2223 w 518"/>
                <a:gd name="T35" fmla="*/ 1047 h 419"/>
                <a:gd name="T36" fmla="*/ 2260 w 518"/>
                <a:gd name="T37" fmla="*/ 879 h 419"/>
                <a:gd name="T38" fmla="*/ 2198 w 518"/>
                <a:gd name="T39" fmla="*/ 640 h 419"/>
                <a:gd name="T40" fmla="*/ 2036 w 518"/>
                <a:gd name="T41" fmla="*/ 704 h 419"/>
                <a:gd name="T42" fmla="*/ 1677 w 518"/>
                <a:gd name="T43" fmla="*/ 338 h 419"/>
                <a:gd name="T44" fmla="*/ 1573 w 518"/>
                <a:gd name="T45" fmla="*/ 182 h 419"/>
                <a:gd name="T46" fmla="*/ 1573 w 518"/>
                <a:gd name="T47" fmla="*/ 182 h 419"/>
                <a:gd name="T48" fmla="*/ 1573 w 518"/>
                <a:gd name="T49" fmla="*/ 182 h 4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8"/>
                <a:gd name="T76" fmla="*/ 0 h 419"/>
                <a:gd name="T77" fmla="*/ 518 w 518"/>
                <a:gd name="T78" fmla="*/ 419 h 4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8" h="419">
                  <a:moveTo>
                    <a:pt x="301" y="36"/>
                  </a:moveTo>
                  <a:lnTo>
                    <a:pt x="308" y="12"/>
                  </a:lnTo>
                  <a:lnTo>
                    <a:pt x="293" y="0"/>
                  </a:lnTo>
                  <a:lnTo>
                    <a:pt x="0" y="20"/>
                  </a:lnTo>
                  <a:lnTo>
                    <a:pt x="31" y="75"/>
                  </a:lnTo>
                  <a:lnTo>
                    <a:pt x="95" y="174"/>
                  </a:lnTo>
                  <a:lnTo>
                    <a:pt x="111" y="352"/>
                  </a:lnTo>
                  <a:lnTo>
                    <a:pt x="115" y="395"/>
                  </a:lnTo>
                  <a:lnTo>
                    <a:pt x="459" y="364"/>
                  </a:lnTo>
                  <a:lnTo>
                    <a:pt x="447" y="415"/>
                  </a:lnTo>
                  <a:lnTo>
                    <a:pt x="482" y="419"/>
                  </a:lnTo>
                  <a:lnTo>
                    <a:pt x="506" y="360"/>
                  </a:lnTo>
                  <a:lnTo>
                    <a:pt x="518" y="317"/>
                  </a:lnTo>
                  <a:lnTo>
                    <a:pt x="518" y="301"/>
                  </a:lnTo>
                  <a:lnTo>
                    <a:pt x="494" y="301"/>
                  </a:lnTo>
                  <a:lnTo>
                    <a:pt x="494" y="281"/>
                  </a:lnTo>
                  <a:lnTo>
                    <a:pt x="478" y="260"/>
                  </a:lnTo>
                  <a:lnTo>
                    <a:pt x="424" y="206"/>
                  </a:lnTo>
                  <a:lnTo>
                    <a:pt x="431" y="174"/>
                  </a:lnTo>
                  <a:lnTo>
                    <a:pt x="420" y="126"/>
                  </a:lnTo>
                  <a:lnTo>
                    <a:pt x="388" y="139"/>
                  </a:lnTo>
                  <a:lnTo>
                    <a:pt x="320" y="67"/>
                  </a:lnTo>
                  <a:lnTo>
                    <a:pt x="301" y="36"/>
                  </a:lnTo>
                  <a:close/>
                </a:path>
              </a:pathLst>
            </a:custGeom>
            <a:solidFill>
              <a:srgbClr val="CCECFF"/>
            </a:solidFill>
            <a:ln w="12700" cmpd="sng">
              <a:solidFill>
                <a:srgbClr val="000000"/>
              </a:solidFill>
              <a:round/>
              <a:headEnd/>
              <a:tailEnd/>
            </a:ln>
          </p:spPr>
          <p:txBody>
            <a:bodyPr/>
            <a:lstStyle/>
            <a:p>
              <a:endParaRPr lang="en-US" dirty="0"/>
            </a:p>
          </p:txBody>
        </p:sp>
        <p:sp>
          <p:nvSpPr>
            <p:cNvPr id="1122" name="Freeform 165"/>
            <p:cNvSpPr>
              <a:spLocks/>
            </p:cNvSpPr>
            <p:nvPr/>
          </p:nvSpPr>
          <p:spPr bwMode="auto">
            <a:xfrm>
              <a:off x="1878316" y="2636486"/>
              <a:ext cx="220126" cy="177670"/>
            </a:xfrm>
            <a:custGeom>
              <a:avLst/>
              <a:gdLst>
                <a:gd name="T0" fmla="*/ 1573 w 518"/>
                <a:gd name="T1" fmla="*/ 182 h 419"/>
                <a:gd name="T2" fmla="*/ 1616 w 518"/>
                <a:gd name="T3" fmla="*/ 61 h 419"/>
                <a:gd name="T4" fmla="*/ 1531 w 518"/>
                <a:gd name="T5" fmla="*/ 0 h 419"/>
                <a:gd name="T6" fmla="*/ 0 w 518"/>
                <a:gd name="T7" fmla="*/ 101 h 419"/>
                <a:gd name="T8" fmla="*/ 161 w 518"/>
                <a:gd name="T9" fmla="*/ 383 h 419"/>
                <a:gd name="T10" fmla="*/ 496 w 518"/>
                <a:gd name="T11" fmla="*/ 879 h 419"/>
                <a:gd name="T12" fmla="*/ 578 w 518"/>
                <a:gd name="T13" fmla="*/ 1788 h 419"/>
                <a:gd name="T14" fmla="*/ 602 w 518"/>
                <a:gd name="T15" fmla="*/ 2006 h 419"/>
                <a:gd name="T16" fmla="*/ 2401 w 518"/>
                <a:gd name="T17" fmla="*/ 1845 h 419"/>
                <a:gd name="T18" fmla="*/ 2341 w 518"/>
                <a:gd name="T19" fmla="*/ 2104 h 419"/>
                <a:gd name="T20" fmla="*/ 2519 w 518"/>
                <a:gd name="T21" fmla="*/ 2126 h 419"/>
                <a:gd name="T22" fmla="*/ 2647 w 518"/>
                <a:gd name="T23" fmla="*/ 1824 h 419"/>
                <a:gd name="T24" fmla="*/ 2708 w 518"/>
                <a:gd name="T25" fmla="*/ 1606 h 419"/>
                <a:gd name="T26" fmla="*/ 2708 w 518"/>
                <a:gd name="T27" fmla="*/ 1524 h 419"/>
                <a:gd name="T28" fmla="*/ 2592 w 518"/>
                <a:gd name="T29" fmla="*/ 1524 h 419"/>
                <a:gd name="T30" fmla="*/ 2592 w 518"/>
                <a:gd name="T31" fmla="*/ 1420 h 419"/>
                <a:gd name="T32" fmla="*/ 2501 w 518"/>
                <a:gd name="T33" fmla="*/ 1320 h 419"/>
                <a:gd name="T34" fmla="*/ 2223 w 518"/>
                <a:gd name="T35" fmla="*/ 1047 h 419"/>
                <a:gd name="T36" fmla="*/ 2260 w 518"/>
                <a:gd name="T37" fmla="*/ 879 h 419"/>
                <a:gd name="T38" fmla="*/ 2198 w 518"/>
                <a:gd name="T39" fmla="*/ 640 h 419"/>
                <a:gd name="T40" fmla="*/ 2036 w 518"/>
                <a:gd name="T41" fmla="*/ 704 h 419"/>
                <a:gd name="T42" fmla="*/ 1677 w 518"/>
                <a:gd name="T43" fmla="*/ 338 h 419"/>
                <a:gd name="T44" fmla="*/ 1573 w 518"/>
                <a:gd name="T45" fmla="*/ 182 h 419"/>
                <a:gd name="T46" fmla="*/ 1573 w 518"/>
                <a:gd name="T47" fmla="*/ 182 h 41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18"/>
                <a:gd name="T73" fmla="*/ 0 h 419"/>
                <a:gd name="T74" fmla="*/ 518 w 518"/>
                <a:gd name="T75" fmla="*/ 419 h 41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18" h="419">
                  <a:moveTo>
                    <a:pt x="301" y="36"/>
                  </a:moveTo>
                  <a:lnTo>
                    <a:pt x="308" y="12"/>
                  </a:lnTo>
                  <a:lnTo>
                    <a:pt x="293" y="0"/>
                  </a:lnTo>
                  <a:lnTo>
                    <a:pt x="0" y="20"/>
                  </a:lnTo>
                  <a:lnTo>
                    <a:pt x="31" y="75"/>
                  </a:lnTo>
                  <a:lnTo>
                    <a:pt x="95" y="174"/>
                  </a:lnTo>
                  <a:lnTo>
                    <a:pt x="111" y="352"/>
                  </a:lnTo>
                  <a:lnTo>
                    <a:pt x="115" y="395"/>
                  </a:lnTo>
                  <a:lnTo>
                    <a:pt x="459" y="364"/>
                  </a:lnTo>
                  <a:lnTo>
                    <a:pt x="447" y="415"/>
                  </a:lnTo>
                  <a:lnTo>
                    <a:pt x="482" y="419"/>
                  </a:lnTo>
                  <a:lnTo>
                    <a:pt x="506" y="360"/>
                  </a:lnTo>
                  <a:lnTo>
                    <a:pt x="518" y="317"/>
                  </a:lnTo>
                  <a:lnTo>
                    <a:pt x="518" y="301"/>
                  </a:lnTo>
                  <a:lnTo>
                    <a:pt x="494" y="301"/>
                  </a:lnTo>
                  <a:lnTo>
                    <a:pt x="494" y="281"/>
                  </a:lnTo>
                  <a:lnTo>
                    <a:pt x="478" y="260"/>
                  </a:lnTo>
                  <a:lnTo>
                    <a:pt x="424" y="206"/>
                  </a:lnTo>
                  <a:lnTo>
                    <a:pt x="431" y="174"/>
                  </a:lnTo>
                  <a:lnTo>
                    <a:pt x="420" y="126"/>
                  </a:lnTo>
                  <a:lnTo>
                    <a:pt x="388" y="139"/>
                  </a:lnTo>
                  <a:lnTo>
                    <a:pt x="320" y="67"/>
                  </a:lnTo>
                  <a:lnTo>
                    <a:pt x="301" y="3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23" name="Freeform 166"/>
            <p:cNvSpPr>
              <a:spLocks/>
            </p:cNvSpPr>
            <p:nvPr/>
          </p:nvSpPr>
          <p:spPr bwMode="auto">
            <a:xfrm>
              <a:off x="1927276" y="2791032"/>
              <a:ext cx="155746" cy="154161"/>
            </a:xfrm>
            <a:custGeom>
              <a:avLst/>
              <a:gdLst>
                <a:gd name="T0" fmla="*/ 1477 w 367"/>
                <a:gd name="T1" fmla="*/ 1827 h 363"/>
                <a:gd name="T2" fmla="*/ 1438 w 367"/>
                <a:gd name="T3" fmla="*/ 1629 h 363"/>
                <a:gd name="T4" fmla="*/ 1717 w 367"/>
                <a:gd name="T5" fmla="*/ 779 h 363"/>
                <a:gd name="T6" fmla="*/ 1878 w 367"/>
                <a:gd name="T7" fmla="*/ 287 h 363"/>
                <a:gd name="T8" fmla="*/ 1703 w 367"/>
                <a:gd name="T9" fmla="*/ 263 h 363"/>
                <a:gd name="T10" fmla="*/ 1762 w 367"/>
                <a:gd name="T11" fmla="*/ 0 h 363"/>
                <a:gd name="T12" fmla="*/ 0 w 367"/>
                <a:gd name="T13" fmla="*/ 160 h 363"/>
                <a:gd name="T14" fmla="*/ 101 w 367"/>
                <a:gd name="T15" fmla="*/ 1603 h 363"/>
                <a:gd name="T16" fmla="*/ 305 w 367"/>
                <a:gd name="T17" fmla="*/ 1669 h 363"/>
                <a:gd name="T18" fmla="*/ 341 w 367"/>
                <a:gd name="T19" fmla="*/ 1894 h 363"/>
                <a:gd name="T20" fmla="*/ 1479 w 367"/>
                <a:gd name="T21" fmla="*/ 1827 h 363"/>
                <a:gd name="T22" fmla="*/ 1479 w 367"/>
                <a:gd name="T23" fmla="*/ 1827 h 363"/>
                <a:gd name="T24" fmla="*/ 1477 w 367"/>
                <a:gd name="T25" fmla="*/ 1827 h 3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7"/>
                <a:gd name="T40" fmla="*/ 0 h 363"/>
                <a:gd name="T41" fmla="*/ 367 w 367"/>
                <a:gd name="T42" fmla="*/ 363 h 36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7" h="363">
                  <a:moveTo>
                    <a:pt x="288" y="351"/>
                  </a:moveTo>
                  <a:lnTo>
                    <a:pt x="281" y="312"/>
                  </a:lnTo>
                  <a:lnTo>
                    <a:pt x="336" y="150"/>
                  </a:lnTo>
                  <a:lnTo>
                    <a:pt x="367" y="55"/>
                  </a:lnTo>
                  <a:lnTo>
                    <a:pt x="332" y="51"/>
                  </a:lnTo>
                  <a:lnTo>
                    <a:pt x="344" y="0"/>
                  </a:lnTo>
                  <a:lnTo>
                    <a:pt x="0" y="31"/>
                  </a:lnTo>
                  <a:lnTo>
                    <a:pt x="20" y="308"/>
                  </a:lnTo>
                  <a:lnTo>
                    <a:pt x="59" y="320"/>
                  </a:lnTo>
                  <a:lnTo>
                    <a:pt x="67" y="363"/>
                  </a:lnTo>
                  <a:lnTo>
                    <a:pt x="289" y="351"/>
                  </a:lnTo>
                  <a:lnTo>
                    <a:pt x="288" y="351"/>
                  </a:lnTo>
                  <a:close/>
                </a:path>
              </a:pathLst>
            </a:custGeom>
            <a:solidFill>
              <a:srgbClr val="CCECFF"/>
            </a:solidFill>
            <a:ln w="12700" cmpd="sng">
              <a:solidFill>
                <a:srgbClr val="000000"/>
              </a:solidFill>
              <a:round/>
              <a:headEnd/>
              <a:tailEnd/>
            </a:ln>
          </p:spPr>
          <p:txBody>
            <a:bodyPr/>
            <a:lstStyle/>
            <a:p>
              <a:endParaRPr lang="en-US" dirty="0"/>
            </a:p>
          </p:txBody>
        </p:sp>
        <p:sp>
          <p:nvSpPr>
            <p:cNvPr id="1124" name="Freeform 167"/>
            <p:cNvSpPr>
              <a:spLocks/>
            </p:cNvSpPr>
            <p:nvPr/>
          </p:nvSpPr>
          <p:spPr bwMode="auto">
            <a:xfrm>
              <a:off x="1927276" y="2791032"/>
              <a:ext cx="155746" cy="154161"/>
            </a:xfrm>
            <a:custGeom>
              <a:avLst/>
              <a:gdLst>
                <a:gd name="T0" fmla="*/ 1477 w 367"/>
                <a:gd name="T1" fmla="*/ 1827 h 363"/>
                <a:gd name="T2" fmla="*/ 1438 w 367"/>
                <a:gd name="T3" fmla="*/ 1629 h 363"/>
                <a:gd name="T4" fmla="*/ 1717 w 367"/>
                <a:gd name="T5" fmla="*/ 779 h 363"/>
                <a:gd name="T6" fmla="*/ 1878 w 367"/>
                <a:gd name="T7" fmla="*/ 287 h 363"/>
                <a:gd name="T8" fmla="*/ 1703 w 367"/>
                <a:gd name="T9" fmla="*/ 263 h 363"/>
                <a:gd name="T10" fmla="*/ 1762 w 367"/>
                <a:gd name="T11" fmla="*/ 0 h 363"/>
                <a:gd name="T12" fmla="*/ 0 w 367"/>
                <a:gd name="T13" fmla="*/ 160 h 363"/>
                <a:gd name="T14" fmla="*/ 101 w 367"/>
                <a:gd name="T15" fmla="*/ 1603 h 363"/>
                <a:gd name="T16" fmla="*/ 305 w 367"/>
                <a:gd name="T17" fmla="*/ 1669 h 363"/>
                <a:gd name="T18" fmla="*/ 341 w 367"/>
                <a:gd name="T19" fmla="*/ 1894 h 363"/>
                <a:gd name="T20" fmla="*/ 1479 w 367"/>
                <a:gd name="T21" fmla="*/ 1827 h 363"/>
                <a:gd name="T22" fmla="*/ 1479 w 367"/>
                <a:gd name="T23" fmla="*/ 1827 h 3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7"/>
                <a:gd name="T37" fmla="*/ 0 h 363"/>
                <a:gd name="T38" fmla="*/ 367 w 367"/>
                <a:gd name="T39" fmla="*/ 363 h 3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7" h="363">
                  <a:moveTo>
                    <a:pt x="288" y="351"/>
                  </a:moveTo>
                  <a:lnTo>
                    <a:pt x="281" y="312"/>
                  </a:lnTo>
                  <a:lnTo>
                    <a:pt x="336" y="150"/>
                  </a:lnTo>
                  <a:lnTo>
                    <a:pt x="367" y="55"/>
                  </a:lnTo>
                  <a:lnTo>
                    <a:pt x="332" y="51"/>
                  </a:lnTo>
                  <a:lnTo>
                    <a:pt x="344" y="0"/>
                  </a:lnTo>
                  <a:lnTo>
                    <a:pt x="0" y="31"/>
                  </a:lnTo>
                  <a:lnTo>
                    <a:pt x="20" y="308"/>
                  </a:lnTo>
                  <a:lnTo>
                    <a:pt x="59" y="320"/>
                  </a:lnTo>
                  <a:lnTo>
                    <a:pt x="67" y="363"/>
                  </a:lnTo>
                  <a:lnTo>
                    <a:pt x="289" y="35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25" name="Freeform 168"/>
            <p:cNvSpPr>
              <a:spLocks/>
            </p:cNvSpPr>
            <p:nvPr/>
          </p:nvSpPr>
          <p:spPr bwMode="auto">
            <a:xfrm>
              <a:off x="1624651" y="2291937"/>
              <a:ext cx="221668" cy="134120"/>
            </a:xfrm>
            <a:custGeom>
              <a:avLst/>
              <a:gdLst>
                <a:gd name="T0" fmla="*/ 2701 w 522"/>
                <a:gd name="T1" fmla="*/ 1628 h 316"/>
                <a:gd name="T2" fmla="*/ 0 w 522"/>
                <a:gd name="T3" fmla="*/ 1567 h 316"/>
                <a:gd name="T4" fmla="*/ 61 w 522"/>
                <a:gd name="T5" fmla="*/ 0 h 316"/>
                <a:gd name="T6" fmla="*/ 2378 w 522"/>
                <a:gd name="T7" fmla="*/ 55 h 316"/>
                <a:gd name="T8" fmla="*/ 2378 w 522"/>
                <a:gd name="T9" fmla="*/ 98 h 316"/>
                <a:gd name="T10" fmla="*/ 2439 w 522"/>
                <a:gd name="T11" fmla="*/ 606 h 316"/>
                <a:gd name="T12" fmla="*/ 2518 w 522"/>
                <a:gd name="T13" fmla="*/ 811 h 316"/>
                <a:gd name="T14" fmla="*/ 2701 w 522"/>
                <a:gd name="T15" fmla="*/ 1628 h 316"/>
                <a:gd name="T16" fmla="*/ 2701 w 522"/>
                <a:gd name="T17" fmla="*/ 1628 h 316"/>
                <a:gd name="T18" fmla="*/ 2701 w 522"/>
                <a:gd name="T19" fmla="*/ 1628 h 3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2"/>
                <a:gd name="T31" fmla="*/ 0 h 316"/>
                <a:gd name="T32" fmla="*/ 522 w 522"/>
                <a:gd name="T33" fmla="*/ 316 h 3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2" h="316">
                  <a:moveTo>
                    <a:pt x="522" y="316"/>
                  </a:moveTo>
                  <a:lnTo>
                    <a:pt x="0" y="304"/>
                  </a:lnTo>
                  <a:lnTo>
                    <a:pt x="12" y="0"/>
                  </a:lnTo>
                  <a:lnTo>
                    <a:pt x="459" y="11"/>
                  </a:lnTo>
                  <a:lnTo>
                    <a:pt x="459" y="19"/>
                  </a:lnTo>
                  <a:lnTo>
                    <a:pt x="471" y="118"/>
                  </a:lnTo>
                  <a:lnTo>
                    <a:pt x="487" y="158"/>
                  </a:lnTo>
                  <a:lnTo>
                    <a:pt x="522" y="316"/>
                  </a:lnTo>
                  <a:close/>
                </a:path>
              </a:pathLst>
            </a:custGeom>
            <a:solidFill>
              <a:srgbClr val="CCECFF"/>
            </a:solidFill>
            <a:ln w="12700" cmpd="sng">
              <a:solidFill>
                <a:srgbClr val="000000"/>
              </a:solidFill>
              <a:round/>
              <a:headEnd/>
              <a:tailEnd/>
            </a:ln>
          </p:spPr>
          <p:txBody>
            <a:bodyPr/>
            <a:lstStyle/>
            <a:p>
              <a:endParaRPr lang="en-US" dirty="0"/>
            </a:p>
          </p:txBody>
        </p:sp>
        <p:sp>
          <p:nvSpPr>
            <p:cNvPr id="1126" name="Freeform 169"/>
            <p:cNvSpPr>
              <a:spLocks/>
            </p:cNvSpPr>
            <p:nvPr/>
          </p:nvSpPr>
          <p:spPr bwMode="auto">
            <a:xfrm>
              <a:off x="1624651" y="2291937"/>
              <a:ext cx="221668" cy="134120"/>
            </a:xfrm>
            <a:custGeom>
              <a:avLst/>
              <a:gdLst>
                <a:gd name="T0" fmla="*/ 2701 w 522"/>
                <a:gd name="T1" fmla="*/ 1628 h 316"/>
                <a:gd name="T2" fmla="*/ 0 w 522"/>
                <a:gd name="T3" fmla="*/ 1567 h 316"/>
                <a:gd name="T4" fmla="*/ 61 w 522"/>
                <a:gd name="T5" fmla="*/ 0 h 316"/>
                <a:gd name="T6" fmla="*/ 2378 w 522"/>
                <a:gd name="T7" fmla="*/ 55 h 316"/>
                <a:gd name="T8" fmla="*/ 2378 w 522"/>
                <a:gd name="T9" fmla="*/ 98 h 316"/>
                <a:gd name="T10" fmla="*/ 2439 w 522"/>
                <a:gd name="T11" fmla="*/ 606 h 316"/>
                <a:gd name="T12" fmla="*/ 2518 w 522"/>
                <a:gd name="T13" fmla="*/ 811 h 316"/>
                <a:gd name="T14" fmla="*/ 2701 w 522"/>
                <a:gd name="T15" fmla="*/ 1628 h 316"/>
                <a:gd name="T16" fmla="*/ 2701 w 522"/>
                <a:gd name="T17" fmla="*/ 1628 h 3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2"/>
                <a:gd name="T28" fmla="*/ 0 h 316"/>
                <a:gd name="T29" fmla="*/ 522 w 522"/>
                <a:gd name="T30" fmla="*/ 316 h 3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2" h="316">
                  <a:moveTo>
                    <a:pt x="522" y="316"/>
                  </a:moveTo>
                  <a:lnTo>
                    <a:pt x="0" y="304"/>
                  </a:lnTo>
                  <a:lnTo>
                    <a:pt x="12" y="0"/>
                  </a:lnTo>
                  <a:lnTo>
                    <a:pt x="459" y="11"/>
                  </a:lnTo>
                  <a:lnTo>
                    <a:pt x="459" y="19"/>
                  </a:lnTo>
                  <a:lnTo>
                    <a:pt x="471" y="118"/>
                  </a:lnTo>
                  <a:lnTo>
                    <a:pt x="487" y="158"/>
                  </a:lnTo>
                  <a:lnTo>
                    <a:pt x="522" y="31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27" name="Freeform 170"/>
            <p:cNvSpPr>
              <a:spLocks/>
            </p:cNvSpPr>
            <p:nvPr/>
          </p:nvSpPr>
          <p:spPr bwMode="auto">
            <a:xfrm>
              <a:off x="1621567" y="2421046"/>
              <a:ext cx="231306" cy="139515"/>
            </a:xfrm>
            <a:custGeom>
              <a:avLst/>
              <a:gdLst>
                <a:gd name="T0" fmla="*/ 2712 w 545"/>
                <a:gd name="T1" fmla="*/ 62 h 328"/>
                <a:gd name="T2" fmla="*/ 37 w 545"/>
                <a:gd name="T3" fmla="*/ 0 h 328"/>
                <a:gd name="T4" fmla="*/ 4 w 545"/>
                <a:gd name="T5" fmla="*/ 468 h 328"/>
                <a:gd name="T6" fmla="*/ 0 w 545"/>
                <a:gd name="T7" fmla="*/ 1502 h 328"/>
                <a:gd name="T8" fmla="*/ 2015 w 545"/>
                <a:gd name="T9" fmla="*/ 1531 h 328"/>
                <a:gd name="T10" fmla="*/ 2273 w 545"/>
                <a:gd name="T11" fmla="*/ 1636 h 328"/>
                <a:gd name="T12" fmla="*/ 2431 w 545"/>
                <a:gd name="T13" fmla="*/ 1590 h 328"/>
                <a:gd name="T14" fmla="*/ 2548 w 545"/>
                <a:gd name="T15" fmla="*/ 1636 h 328"/>
                <a:gd name="T16" fmla="*/ 2548 w 545"/>
                <a:gd name="T17" fmla="*/ 1649 h 328"/>
                <a:gd name="T18" fmla="*/ 2754 w 545"/>
                <a:gd name="T19" fmla="*/ 1755 h 328"/>
                <a:gd name="T20" fmla="*/ 2712 w 545"/>
                <a:gd name="T21" fmla="*/ 1387 h 328"/>
                <a:gd name="T22" fmla="*/ 2799 w 545"/>
                <a:gd name="T23" fmla="*/ 1313 h 328"/>
                <a:gd name="T24" fmla="*/ 2754 w 545"/>
                <a:gd name="T25" fmla="*/ 381 h 328"/>
                <a:gd name="T26" fmla="*/ 2616 w 545"/>
                <a:gd name="T27" fmla="*/ 220 h 328"/>
                <a:gd name="T28" fmla="*/ 2712 w 545"/>
                <a:gd name="T29" fmla="*/ 62 h 328"/>
                <a:gd name="T30" fmla="*/ 2712 w 545"/>
                <a:gd name="T31" fmla="*/ 62 h 328"/>
                <a:gd name="T32" fmla="*/ 2712 w 545"/>
                <a:gd name="T33" fmla="*/ 62 h 3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5"/>
                <a:gd name="T52" fmla="*/ 0 h 328"/>
                <a:gd name="T53" fmla="*/ 545 w 545"/>
                <a:gd name="T54" fmla="*/ 328 h 3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5" h="328">
                  <a:moveTo>
                    <a:pt x="529" y="12"/>
                  </a:moveTo>
                  <a:lnTo>
                    <a:pt x="7" y="0"/>
                  </a:lnTo>
                  <a:lnTo>
                    <a:pt x="4" y="88"/>
                  </a:lnTo>
                  <a:lnTo>
                    <a:pt x="0" y="281"/>
                  </a:lnTo>
                  <a:lnTo>
                    <a:pt x="392" y="285"/>
                  </a:lnTo>
                  <a:lnTo>
                    <a:pt x="443" y="305"/>
                  </a:lnTo>
                  <a:lnTo>
                    <a:pt x="474" y="297"/>
                  </a:lnTo>
                  <a:lnTo>
                    <a:pt x="498" y="305"/>
                  </a:lnTo>
                  <a:lnTo>
                    <a:pt x="498" y="309"/>
                  </a:lnTo>
                  <a:lnTo>
                    <a:pt x="537" y="328"/>
                  </a:lnTo>
                  <a:lnTo>
                    <a:pt x="529" y="258"/>
                  </a:lnTo>
                  <a:lnTo>
                    <a:pt x="545" y="246"/>
                  </a:lnTo>
                  <a:lnTo>
                    <a:pt x="537" y="72"/>
                  </a:lnTo>
                  <a:lnTo>
                    <a:pt x="510" y="41"/>
                  </a:lnTo>
                  <a:lnTo>
                    <a:pt x="529" y="12"/>
                  </a:lnTo>
                  <a:close/>
                </a:path>
              </a:pathLst>
            </a:custGeom>
            <a:solidFill>
              <a:srgbClr val="CCECFF"/>
            </a:solidFill>
            <a:ln w="12700" cmpd="sng">
              <a:solidFill>
                <a:srgbClr val="000000"/>
              </a:solidFill>
              <a:round/>
              <a:headEnd/>
              <a:tailEnd/>
            </a:ln>
          </p:spPr>
          <p:txBody>
            <a:bodyPr/>
            <a:lstStyle/>
            <a:p>
              <a:endParaRPr lang="en-US" dirty="0"/>
            </a:p>
          </p:txBody>
        </p:sp>
        <p:sp>
          <p:nvSpPr>
            <p:cNvPr id="1128" name="Freeform 171"/>
            <p:cNvSpPr>
              <a:spLocks/>
            </p:cNvSpPr>
            <p:nvPr/>
          </p:nvSpPr>
          <p:spPr bwMode="auto">
            <a:xfrm>
              <a:off x="1621567" y="2421046"/>
              <a:ext cx="231306" cy="139515"/>
            </a:xfrm>
            <a:custGeom>
              <a:avLst/>
              <a:gdLst>
                <a:gd name="T0" fmla="*/ 2712 w 545"/>
                <a:gd name="T1" fmla="*/ 62 h 328"/>
                <a:gd name="T2" fmla="*/ 37 w 545"/>
                <a:gd name="T3" fmla="*/ 0 h 328"/>
                <a:gd name="T4" fmla="*/ 4 w 545"/>
                <a:gd name="T5" fmla="*/ 468 h 328"/>
                <a:gd name="T6" fmla="*/ 0 w 545"/>
                <a:gd name="T7" fmla="*/ 1502 h 328"/>
                <a:gd name="T8" fmla="*/ 2015 w 545"/>
                <a:gd name="T9" fmla="*/ 1531 h 328"/>
                <a:gd name="T10" fmla="*/ 2273 w 545"/>
                <a:gd name="T11" fmla="*/ 1636 h 328"/>
                <a:gd name="T12" fmla="*/ 2431 w 545"/>
                <a:gd name="T13" fmla="*/ 1590 h 328"/>
                <a:gd name="T14" fmla="*/ 2548 w 545"/>
                <a:gd name="T15" fmla="*/ 1636 h 328"/>
                <a:gd name="T16" fmla="*/ 2548 w 545"/>
                <a:gd name="T17" fmla="*/ 1649 h 328"/>
                <a:gd name="T18" fmla="*/ 2754 w 545"/>
                <a:gd name="T19" fmla="*/ 1755 h 328"/>
                <a:gd name="T20" fmla="*/ 2712 w 545"/>
                <a:gd name="T21" fmla="*/ 1387 h 328"/>
                <a:gd name="T22" fmla="*/ 2799 w 545"/>
                <a:gd name="T23" fmla="*/ 1313 h 328"/>
                <a:gd name="T24" fmla="*/ 2754 w 545"/>
                <a:gd name="T25" fmla="*/ 381 h 328"/>
                <a:gd name="T26" fmla="*/ 2616 w 545"/>
                <a:gd name="T27" fmla="*/ 220 h 328"/>
                <a:gd name="T28" fmla="*/ 2712 w 545"/>
                <a:gd name="T29" fmla="*/ 62 h 328"/>
                <a:gd name="T30" fmla="*/ 2712 w 545"/>
                <a:gd name="T31" fmla="*/ 62 h 3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45"/>
                <a:gd name="T49" fmla="*/ 0 h 328"/>
                <a:gd name="T50" fmla="*/ 545 w 545"/>
                <a:gd name="T51" fmla="*/ 328 h 32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45" h="328">
                  <a:moveTo>
                    <a:pt x="529" y="12"/>
                  </a:moveTo>
                  <a:lnTo>
                    <a:pt x="7" y="0"/>
                  </a:lnTo>
                  <a:lnTo>
                    <a:pt x="4" y="88"/>
                  </a:lnTo>
                  <a:lnTo>
                    <a:pt x="0" y="281"/>
                  </a:lnTo>
                  <a:lnTo>
                    <a:pt x="392" y="285"/>
                  </a:lnTo>
                  <a:lnTo>
                    <a:pt x="443" y="305"/>
                  </a:lnTo>
                  <a:lnTo>
                    <a:pt x="474" y="297"/>
                  </a:lnTo>
                  <a:lnTo>
                    <a:pt x="498" y="305"/>
                  </a:lnTo>
                  <a:lnTo>
                    <a:pt x="498" y="309"/>
                  </a:lnTo>
                  <a:lnTo>
                    <a:pt x="537" y="328"/>
                  </a:lnTo>
                  <a:lnTo>
                    <a:pt x="529" y="258"/>
                  </a:lnTo>
                  <a:lnTo>
                    <a:pt x="545" y="246"/>
                  </a:lnTo>
                  <a:lnTo>
                    <a:pt x="537" y="72"/>
                  </a:lnTo>
                  <a:lnTo>
                    <a:pt x="510" y="41"/>
                  </a:lnTo>
                  <a:lnTo>
                    <a:pt x="529" y="1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29" name="Freeform 172"/>
            <p:cNvSpPr>
              <a:spLocks/>
            </p:cNvSpPr>
            <p:nvPr/>
          </p:nvSpPr>
          <p:spPr bwMode="auto">
            <a:xfrm>
              <a:off x="1619639" y="2540521"/>
              <a:ext cx="272170" cy="127568"/>
            </a:xfrm>
            <a:custGeom>
              <a:avLst/>
              <a:gdLst>
                <a:gd name="T0" fmla="*/ 2666 w 640"/>
                <a:gd name="T1" fmla="*/ 137 h 301"/>
                <a:gd name="T2" fmla="*/ 2666 w 640"/>
                <a:gd name="T3" fmla="*/ 120 h 301"/>
                <a:gd name="T4" fmla="*/ 2532 w 640"/>
                <a:gd name="T5" fmla="*/ 82 h 301"/>
                <a:gd name="T6" fmla="*/ 2371 w 640"/>
                <a:gd name="T7" fmla="*/ 120 h 301"/>
                <a:gd name="T8" fmla="*/ 2105 w 640"/>
                <a:gd name="T9" fmla="*/ 4 h 301"/>
                <a:gd name="T10" fmla="*/ 4 w 640"/>
                <a:gd name="T11" fmla="*/ 0 h 301"/>
                <a:gd name="T12" fmla="*/ 0 w 640"/>
                <a:gd name="T13" fmla="*/ 917 h 301"/>
                <a:gd name="T14" fmla="*/ 675 w 640"/>
                <a:gd name="T15" fmla="*/ 937 h 301"/>
                <a:gd name="T16" fmla="*/ 652 w 640"/>
                <a:gd name="T17" fmla="*/ 1391 h 301"/>
                <a:gd name="T18" fmla="*/ 2666 w 640"/>
                <a:gd name="T19" fmla="*/ 1472 h 301"/>
                <a:gd name="T20" fmla="*/ 3395 w 640"/>
                <a:gd name="T21" fmla="*/ 1510 h 301"/>
                <a:gd name="T22" fmla="*/ 3231 w 640"/>
                <a:gd name="T23" fmla="*/ 1245 h 301"/>
                <a:gd name="T24" fmla="*/ 3208 w 640"/>
                <a:gd name="T25" fmla="*/ 1152 h 301"/>
                <a:gd name="T26" fmla="*/ 3186 w 640"/>
                <a:gd name="T27" fmla="*/ 1030 h 301"/>
                <a:gd name="T28" fmla="*/ 2888 w 640"/>
                <a:gd name="T29" fmla="*/ 406 h 301"/>
                <a:gd name="T30" fmla="*/ 2873 w 640"/>
                <a:gd name="T31" fmla="*/ 238 h 301"/>
                <a:gd name="T32" fmla="*/ 2666 w 640"/>
                <a:gd name="T33" fmla="*/ 137 h 301"/>
                <a:gd name="T34" fmla="*/ 2666 w 640"/>
                <a:gd name="T35" fmla="*/ 137 h 3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0"/>
                <a:gd name="T55" fmla="*/ 0 h 301"/>
                <a:gd name="T56" fmla="*/ 640 w 640"/>
                <a:gd name="T57" fmla="*/ 301 h 30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0" h="301">
                  <a:moveTo>
                    <a:pt x="502" y="28"/>
                  </a:moveTo>
                  <a:lnTo>
                    <a:pt x="502" y="24"/>
                  </a:lnTo>
                  <a:lnTo>
                    <a:pt x="478" y="16"/>
                  </a:lnTo>
                  <a:lnTo>
                    <a:pt x="447" y="24"/>
                  </a:lnTo>
                  <a:lnTo>
                    <a:pt x="396" y="4"/>
                  </a:lnTo>
                  <a:lnTo>
                    <a:pt x="4" y="0"/>
                  </a:lnTo>
                  <a:lnTo>
                    <a:pt x="0" y="182"/>
                  </a:lnTo>
                  <a:lnTo>
                    <a:pt x="127" y="186"/>
                  </a:lnTo>
                  <a:lnTo>
                    <a:pt x="123" y="277"/>
                  </a:lnTo>
                  <a:lnTo>
                    <a:pt x="502" y="293"/>
                  </a:lnTo>
                  <a:lnTo>
                    <a:pt x="640" y="301"/>
                  </a:lnTo>
                  <a:lnTo>
                    <a:pt x="609" y="246"/>
                  </a:lnTo>
                  <a:lnTo>
                    <a:pt x="605" y="230"/>
                  </a:lnTo>
                  <a:lnTo>
                    <a:pt x="601" y="205"/>
                  </a:lnTo>
                  <a:lnTo>
                    <a:pt x="545" y="80"/>
                  </a:lnTo>
                  <a:lnTo>
                    <a:pt x="541" y="47"/>
                  </a:lnTo>
                  <a:lnTo>
                    <a:pt x="502" y="28"/>
                  </a:lnTo>
                  <a:close/>
                </a:path>
              </a:pathLst>
            </a:custGeom>
            <a:solidFill>
              <a:srgbClr val="CCECFF"/>
            </a:solidFill>
            <a:ln w="12700" cmpd="sng">
              <a:solidFill>
                <a:srgbClr val="000000"/>
              </a:solidFill>
              <a:round/>
              <a:headEnd/>
              <a:tailEnd/>
            </a:ln>
          </p:spPr>
          <p:txBody>
            <a:bodyPr/>
            <a:lstStyle/>
            <a:p>
              <a:endParaRPr lang="en-US" dirty="0"/>
            </a:p>
          </p:txBody>
        </p:sp>
        <p:sp>
          <p:nvSpPr>
            <p:cNvPr id="1130" name="Freeform 173"/>
            <p:cNvSpPr>
              <a:spLocks/>
            </p:cNvSpPr>
            <p:nvPr/>
          </p:nvSpPr>
          <p:spPr bwMode="auto">
            <a:xfrm>
              <a:off x="1619639" y="2540521"/>
              <a:ext cx="272170" cy="127568"/>
            </a:xfrm>
            <a:custGeom>
              <a:avLst/>
              <a:gdLst>
                <a:gd name="T0" fmla="*/ 2666 w 640"/>
                <a:gd name="T1" fmla="*/ 137 h 301"/>
                <a:gd name="T2" fmla="*/ 2666 w 640"/>
                <a:gd name="T3" fmla="*/ 120 h 301"/>
                <a:gd name="T4" fmla="*/ 2532 w 640"/>
                <a:gd name="T5" fmla="*/ 82 h 301"/>
                <a:gd name="T6" fmla="*/ 2371 w 640"/>
                <a:gd name="T7" fmla="*/ 120 h 301"/>
                <a:gd name="T8" fmla="*/ 2105 w 640"/>
                <a:gd name="T9" fmla="*/ 4 h 301"/>
                <a:gd name="T10" fmla="*/ 4 w 640"/>
                <a:gd name="T11" fmla="*/ 0 h 301"/>
                <a:gd name="T12" fmla="*/ 0 w 640"/>
                <a:gd name="T13" fmla="*/ 917 h 301"/>
                <a:gd name="T14" fmla="*/ 675 w 640"/>
                <a:gd name="T15" fmla="*/ 937 h 301"/>
                <a:gd name="T16" fmla="*/ 652 w 640"/>
                <a:gd name="T17" fmla="*/ 1391 h 301"/>
                <a:gd name="T18" fmla="*/ 2666 w 640"/>
                <a:gd name="T19" fmla="*/ 1472 h 301"/>
                <a:gd name="T20" fmla="*/ 3395 w 640"/>
                <a:gd name="T21" fmla="*/ 1510 h 301"/>
                <a:gd name="T22" fmla="*/ 3231 w 640"/>
                <a:gd name="T23" fmla="*/ 1245 h 301"/>
                <a:gd name="T24" fmla="*/ 3208 w 640"/>
                <a:gd name="T25" fmla="*/ 1152 h 301"/>
                <a:gd name="T26" fmla="*/ 3186 w 640"/>
                <a:gd name="T27" fmla="*/ 1030 h 301"/>
                <a:gd name="T28" fmla="*/ 2888 w 640"/>
                <a:gd name="T29" fmla="*/ 406 h 301"/>
                <a:gd name="T30" fmla="*/ 2873 w 640"/>
                <a:gd name="T31" fmla="*/ 238 h 301"/>
                <a:gd name="T32" fmla="*/ 2666 w 640"/>
                <a:gd name="T33" fmla="*/ 137 h 301"/>
                <a:gd name="T34" fmla="*/ 2666 w 640"/>
                <a:gd name="T35" fmla="*/ 137 h 3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0"/>
                <a:gd name="T55" fmla="*/ 0 h 301"/>
                <a:gd name="T56" fmla="*/ 640 w 640"/>
                <a:gd name="T57" fmla="*/ 301 h 30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0" h="301">
                  <a:moveTo>
                    <a:pt x="502" y="28"/>
                  </a:moveTo>
                  <a:lnTo>
                    <a:pt x="502" y="24"/>
                  </a:lnTo>
                  <a:lnTo>
                    <a:pt x="478" y="16"/>
                  </a:lnTo>
                  <a:lnTo>
                    <a:pt x="447" y="24"/>
                  </a:lnTo>
                  <a:lnTo>
                    <a:pt x="396" y="4"/>
                  </a:lnTo>
                  <a:lnTo>
                    <a:pt x="4" y="0"/>
                  </a:lnTo>
                  <a:lnTo>
                    <a:pt x="0" y="182"/>
                  </a:lnTo>
                  <a:lnTo>
                    <a:pt x="127" y="186"/>
                  </a:lnTo>
                  <a:lnTo>
                    <a:pt x="123" y="277"/>
                  </a:lnTo>
                  <a:lnTo>
                    <a:pt x="502" y="293"/>
                  </a:lnTo>
                  <a:lnTo>
                    <a:pt x="640" y="301"/>
                  </a:lnTo>
                  <a:lnTo>
                    <a:pt x="609" y="246"/>
                  </a:lnTo>
                  <a:lnTo>
                    <a:pt x="605" y="230"/>
                  </a:lnTo>
                  <a:lnTo>
                    <a:pt x="601" y="205"/>
                  </a:lnTo>
                  <a:lnTo>
                    <a:pt x="545" y="80"/>
                  </a:lnTo>
                  <a:lnTo>
                    <a:pt x="541" y="47"/>
                  </a:lnTo>
                  <a:lnTo>
                    <a:pt x="502" y="2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31" name="Freeform 174"/>
            <p:cNvSpPr>
              <a:spLocks/>
            </p:cNvSpPr>
            <p:nvPr/>
          </p:nvSpPr>
          <p:spPr bwMode="auto">
            <a:xfrm>
              <a:off x="1672068" y="2658068"/>
              <a:ext cx="253665" cy="127953"/>
            </a:xfrm>
            <a:custGeom>
              <a:avLst/>
              <a:gdLst>
                <a:gd name="T0" fmla="*/ 0 w 597"/>
                <a:gd name="T1" fmla="*/ 1448 h 301"/>
                <a:gd name="T2" fmla="*/ 3118 w 597"/>
                <a:gd name="T3" fmla="*/ 1597 h 301"/>
                <a:gd name="T4" fmla="*/ 3030 w 597"/>
                <a:gd name="T5" fmla="*/ 652 h 301"/>
                <a:gd name="T6" fmla="*/ 2703 w 597"/>
                <a:gd name="T7" fmla="*/ 126 h 301"/>
                <a:gd name="T8" fmla="*/ 1981 w 597"/>
                <a:gd name="T9" fmla="*/ 84 h 301"/>
                <a:gd name="T10" fmla="*/ 0 w 597"/>
                <a:gd name="T11" fmla="*/ 0 h 301"/>
                <a:gd name="T12" fmla="*/ 0 w 597"/>
                <a:gd name="T13" fmla="*/ 1448 h 301"/>
                <a:gd name="T14" fmla="*/ 0 w 597"/>
                <a:gd name="T15" fmla="*/ 1448 h 301"/>
                <a:gd name="T16" fmla="*/ 0 60000 65536"/>
                <a:gd name="T17" fmla="*/ 0 60000 65536"/>
                <a:gd name="T18" fmla="*/ 0 60000 65536"/>
                <a:gd name="T19" fmla="*/ 0 60000 65536"/>
                <a:gd name="T20" fmla="*/ 0 60000 65536"/>
                <a:gd name="T21" fmla="*/ 0 60000 65536"/>
                <a:gd name="T22" fmla="*/ 0 60000 65536"/>
                <a:gd name="T23" fmla="*/ 0 60000 65536"/>
                <a:gd name="T24" fmla="*/ 0 w 597"/>
                <a:gd name="T25" fmla="*/ 0 h 301"/>
                <a:gd name="T26" fmla="*/ 597 w 597"/>
                <a:gd name="T27" fmla="*/ 301 h 3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97" h="301">
                  <a:moveTo>
                    <a:pt x="0" y="273"/>
                  </a:moveTo>
                  <a:lnTo>
                    <a:pt x="597" y="301"/>
                  </a:lnTo>
                  <a:lnTo>
                    <a:pt x="581" y="123"/>
                  </a:lnTo>
                  <a:lnTo>
                    <a:pt x="517" y="24"/>
                  </a:lnTo>
                  <a:lnTo>
                    <a:pt x="379" y="16"/>
                  </a:lnTo>
                  <a:lnTo>
                    <a:pt x="0" y="0"/>
                  </a:lnTo>
                  <a:lnTo>
                    <a:pt x="0" y="273"/>
                  </a:lnTo>
                  <a:close/>
                </a:path>
              </a:pathLst>
            </a:custGeom>
            <a:solidFill>
              <a:srgbClr val="CCECFF"/>
            </a:solidFill>
            <a:ln w="12700" cmpd="sng">
              <a:solidFill>
                <a:srgbClr val="000000"/>
              </a:solidFill>
              <a:round/>
              <a:headEnd/>
              <a:tailEnd/>
            </a:ln>
          </p:spPr>
          <p:txBody>
            <a:bodyPr/>
            <a:lstStyle/>
            <a:p>
              <a:endParaRPr lang="en-US" dirty="0"/>
            </a:p>
          </p:txBody>
        </p:sp>
        <p:sp>
          <p:nvSpPr>
            <p:cNvPr id="1132" name="Freeform 175"/>
            <p:cNvSpPr>
              <a:spLocks/>
            </p:cNvSpPr>
            <p:nvPr/>
          </p:nvSpPr>
          <p:spPr bwMode="auto">
            <a:xfrm>
              <a:off x="1672068" y="2658068"/>
              <a:ext cx="253665" cy="127953"/>
            </a:xfrm>
            <a:custGeom>
              <a:avLst/>
              <a:gdLst>
                <a:gd name="T0" fmla="*/ 0 w 597"/>
                <a:gd name="T1" fmla="*/ 1448 h 301"/>
                <a:gd name="T2" fmla="*/ 3118 w 597"/>
                <a:gd name="T3" fmla="*/ 1597 h 301"/>
                <a:gd name="T4" fmla="*/ 3030 w 597"/>
                <a:gd name="T5" fmla="*/ 652 h 301"/>
                <a:gd name="T6" fmla="*/ 2703 w 597"/>
                <a:gd name="T7" fmla="*/ 126 h 301"/>
                <a:gd name="T8" fmla="*/ 1981 w 597"/>
                <a:gd name="T9" fmla="*/ 84 h 301"/>
                <a:gd name="T10" fmla="*/ 0 w 597"/>
                <a:gd name="T11" fmla="*/ 0 h 301"/>
                <a:gd name="T12" fmla="*/ 0 w 597"/>
                <a:gd name="T13" fmla="*/ 1448 h 301"/>
                <a:gd name="T14" fmla="*/ 0 w 597"/>
                <a:gd name="T15" fmla="*/ 1448 h 301"/>
                <a:gd name="T16" fmla="*/ 0 60000 65536"/>
                <a:gd name="T17" fmla="*/ 0 60000 65536"/>
                <a:gd name="T18" fmla="*/ 0 60000 65536"/>
                <a:gd name="T19" fmla="*/ 0 60000 65536"/>
                <a:gd name="T20" fmla="*/ 0 60000 65536"/>
                <a:gd name="T21" fmla="*/ 0 60000 65536"/>
                <a:gd name="T22" fmla="*/ 0 60000 65536"/>
                <a:gd name="T23" fmla="*/ 0 60000 65536"/>
                <a:gd name="T24" fmla="*/ 0 w 597"/>
                <a:gd name="T25" fmla="*/ 0 h 301"/>
                <a:gd name="T26" fmla="*/ 597 w 597"/>
                <a:gd name="T27" fmla="*/ 301 h 3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97" h="301">
                  <a:moveTo>
                    <a:pt x="0" y="273"/>
                  </a:moveTo>
                  <a:lnTo>
                    <a:pt x="597" y="301"/>
                  </a:lnTo>
                  <a:lnTo>
                    <a:pt x="581" y="123"/>
                  </a:lnTo>
                  <a:lnTo>
                    <a:pt x="517" y="24"/>
                  </a:lnTo>
                  <a:lnTo>
                    <a:pt x="379" y="16"/>
                  </a:lnTo>
                  <a:lnTo>
                    <a:pt x="0" y="0"/>
                  </a:lnTo>
                  <a:lnTo>
                    <a:pt x="0" y="273"/>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33" name="Freeform 176"/>
            <p:cNvSpPr>
              <a:spLocks/>
            </p:cNvSpPr>
            <p:nvPr/>
          </p:nvSpPr>
          <p:spPr bwMode="auto">
            <a:xfrm>
              <a:off x="1636216" y="2770991"/>
              <a:ext cx="299541" cy="150692"/>
            </a:xfrm>
            <a:custGeom>
              <a:avLst/>
              <a:gdLst>
                <a:gd name="T0" fmla="*/ 3564 w 705"/>
                <a:gd name="T1" fmla="*/ 181 h 355"/>
                <a:gd name="T2" fmla="*/ 3579 w 705"/>
                <a:gd name="T3" fmla="*/ 406 h 355"/>
                <a:gd name="T4" fmla="*/ 3680 w 705"/>
                <a:gd name="T5" fmla="*/ 1834 h 355"/>
                <a:gd name="T6" fmla="*/ 3404 w 705"/>
                <a:gd name="T7" fmla="*/ 1755 h 355"/>
                <a:gd name="T8" fmla="*/ 2559 w 705"/>
                <a:gd name="T9" fmla="*/ 1768 h 355"/>
                <a:gd name="T10" fmla="*/ 1248 w 705"/>
                <a:gd name="T11" fmla="*/ 1422 h 355"/>
                <a:gd name="T12" fmla="*/ 1197 w 705"/>
                <a:gd name="T13" fmla="*/ 343 h 355"/>
                <a:gd name="T14" fmla="*/ 0 w 705"/>
                <a:gd name="T15" fmla="*/ 261 h 355"/>
                <a:gd name="T16" fmla="*/ 0 w 705"/>
                <a:gd name="T17" fmla="*/ 0 h 355"/>
                <a:gd name="T18" fmla="*/ 439 w 705"/>
                <a:gd name="T19" fmla="*/ 37 h 355"/>
                <a:gd name="T20" fmla="*/ 3564 w 705"/>
                <a:gd name="T21" fmla="*/ 181 h 355"/>
                <a:gd name="T22" fmla="*/ 3564 w 705"/>
                <a:gd name="T23" fmla="*/ 181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05"/>
                <a:gd name="T37" fmla="*/ 0 h 355"/>
                <a:gd name="T38" fmla="*/ 705 w 705"/>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05" h="355">
                  <a:moveTo>
                    <a:pt x="681" y="35"/>
                  </a:moveTo>
                  <a:lnTo>
                    <a:pt x="685" y="78"/>
                  </a:lnTo>
                  <a:lnTo>
                    <a:pt x="705" y="355"/>
                  </a:lnTo>
                  <a:lnTo>
                    <a:pt x="652" y="339"/>
                  </a:lnTo>
                  <a:lnTo>
                    <a:pt x="490" y="343"/>
                  </a:lnTo>
                  <a:lnTo>
                    <a:pt x="238" y="275"/>
                  </a:lnTo>
                  <a:lnTo>
                    <a:pt x="230" y="66"/>
                  </a:lnTo>
                  <a:lnTo>
                    <a:pt x="0" y="51"/>
                  </a:lnTo>
                  <a:lnTo>
                    <a:pt x="0" y="0"/>
                  </a:lnTo>
                  <a:lnTo>
                    <a:pt x="84" y="7"/>
                  </a:lnTo>
                  <a:lnTo>
                    <a:pt x="681" y="35"/>
                  </a:lnTo>
                  <a:close/>
                </a:path>
              </a:pathLst>
            </a:custGeom>
            <a:solidFill>
              <a:srgbClr val="CCECFF"/>
            </a:solidFill>
            <a:ln w="12700" cmpd="sng">
              <a:solidFill>
                <a:srgbClr val="000000"/>
              </a:solidFill>
              <a:round/>
              <a:headEnd/>
              <a:tailEnd/>
            </a:ln>
          </p:spPr>
          <p:txBody>
            <a:bodyPr/>
            <a:lstStyle/>
            <a:p>
              <a:endParaRPr lang="en-US" dirty="0"/>
            </a:p>
          </p:txBody>
        </p:sp>
        <p:sp>
          <p:nvSpPr>
            <p:cNvPr id="1134" name="Freeform 177"/>
            <p:cNvSpPr>
              <a:spLocks/>
            </p:cNvSpPr>
            <p:nvPr/>
          </p:nvSpPr>
          <p:spPr bwMode="auto">
            <a:xfrm>
              <a:off x="1636216" y="2770991"/>
              <a:ext cx="299541" cy="150692"/>
            </a:xfrm>
            <a:custGeom>
              <a:avLst/>
              <a:gdLst>
                <a:gd name="T0" fmla="*/ 3564 w 705"/>
                <a:gd name="T1" fmla="*/ 181 h 355"/>
                <a:gd name="T2" fmla="*/ 3579 w 705"/>
                <a:gd name="T3" fmla="*/ 406 h 355"/>
                <a:gd name="T4" fmla="*/ 3680 w 705"/>
                <a:gd name="T5" fmla="*/ 1834 h 355"/>
                <a:gd name="T6" fmla="*/ 3404 w 705"/>
                <a:gd name="T7" fmla="*/ 1755 h 355"/>
                <a:gd name="T8" fmla="*/ 2559 w 705"/>
                <a:gd name="T9" fmla="*/ 1768 h 355"/>
                <a:gd name="T10" fmla="*/ 1248 w 705"/>
                <a:gd name="T11" fmla="*/ 1422 h 355"/>
                <a:gd name="T12" fmla="*/ 1197 w 705"/>
                <a:gd name="T13" fmla="*/ 343 h 355"/>
                <a:gd name="T14" fmla="*/ 0 w 705"/>
                <a:gd name="T15" fmla="*/ 261 h 355"/>
                <a:gd name="T16" fmla="*/ 0 w 705"/>
                <a:gd name="T17" fmla="*/ 0 h 355"/>
                <a:gd name="T18" fmla="*/ 439 w 705"/>
                <a:gd name="T19" fmla="*/ 37 h 355"/>
                <a:gd name="T20" fmla="*/ 3564 w 705"/>
                <a:gd name="T21" fmla="*/ 181 h 355"/>
                <a:gd name="T22" fmla="*/ 3564 w 705"/>
                <a:gd name="T23" fmla="*/ 181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05"/>
                <a:gd name="T37" fmla="*/ 0 h 355"/>
                <a:gd name="T38" fmla="*/ 705 w 705"/>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05" h="355">
                  <a:moveTo>
                    <a:pt x="681" y="35"/>
                  </a:moveTo>
                  <a:lnTo>
                    <a:pt x="685" y="78"/>
                  </a:lnTo>
                  <a:lnTo>
                    <a:pt x="705" y="355"/>
                  </a:lnTo>
                  <a:lnTo>
                    <a:pt x="652" y="339"/>
                  </a:lnTo>
                  <a:lnTo>
                    <a:pt x="490" y="343"/>
                  </a:lnTo>
                  <a:lnTo>
                    <a:pt x="238" y="275"/>
                  </a:lnTo>
                  <a:lnTo>
                    <a:pt x="230" y="66"/>
                  </a:lnTo>
                  <a:lnTo>
                    <a:pt x="0" y="51"/>
                  </a:lnTo>
                  <a:lnTo>
                    <a:pt x="0" y="0"/>
                  </a:lnTo>
                  <a:lnTo>
                    <a:pt x="84" y="7"/>
                  </a:lnTo>
                  <a:lnTo>
                    <a:pt x="681" y="3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35" name="Freeform 178"/>
            <p:cNvSpPr>
              <a:spLocks/>
            </p:cNvSpPr>
            <p:nvPr/>
          </p:nvSpPr>
          <p:spPr bwMode="auto">
            <a:xfrm>
              <a:off x="1500517" y="2792574"/>
              <a:ext cx="475719" cy="440129"/>
            </a:xfrm>
            <a:custGeom>
              <a:avLst/>
              <a:gdLst>
                <a:gd name="T0" fmla="*/ 55 w 1120"/>
                <a:gd name="T1" fmla="*/ 2364 h 1036"/>
                <a:gd name="T2" fmla="*/ 99 w 1120"/>
                <a:gd name="T3" fmla="*/ 2260 h 1036"/>
                <a:gd name="T4" fmla="*/ 1579 w 1120"/>
                <a:gd name="T5" fmla="*/ 2364 h 1036"/>
                <a:gd name="T6" fmla="*/ 1666 w 1120"/>
                <a:gd name="T7" fmla="*/ 0 h 1036"/>
                <a:gd name="T8" fmla="*/ 2861 w 1120"/>
                <a:gd name="T9" fmla="*/ 82 h 1036"/>
                <a:gd name="T10" fmla="*/ 2901 w 1120"/>
                <a:gd name="T11" fmla="*/ 1174 h 1036"/>
                <a:gd name="T12" fmla="*/ 4203 w 1120"/>
                <a:gd name="T13" fmla="*/ 1530 h 1036"/>
                <a:gd name="T14" fmla="*/ 5052 w 1120"/>
                <a:gd name="T15" fmla="*/ 1506 h 1036"/>
                <a:gd name="T16" fmla="*/ 5329 w 1120"/>
                <a:gd name="T17" fmla="*/ 1596 h 1036"/>
                <a:gd name="T18" fmla="*/ 5522 w 1120"/>
                <a:gd name="T19" fmla="*/ 1655 h 1036"/>
                <a:gd name="T20" fmla="*/ 5570 w 1120"/>
                <a:gd name="T21" fmla="*/ 1881 h 1036"/>
                <a:gd name="T22" fmla="*/ 5621 w 1120"/>
                <a:gd name="T23" fmla="*/ 2400 h 1036"/>
                <a:gd name="T24" fmla="*/ 5754 w 1120"/>
                <a:gd name="T25" fmla="*/ 2485 h 1036"/>
                <a:gd name="T26" fmla="*/ 5821 w 1120"/>
                <a:gd name="T27" fmla="*/ 3061 h 1036"/>
                <a:gd name="T28" fmla="*/ 5690 w 1120"/>
                <a:gd name="T29" fmla="*/ 3169 h 1036"/>
                <a:gd name="T30" fmla="*/ 5729 w 1120"/>
                <a:gd name="T31" fmla="*/ 3479 h 1036"/>
                <a:gd name="T32" fmla="*/ 4847 w 1120"/>
                <a:gd name="T33" fmla="*/ 4057 h 1036"/>
                <a:gd name="T34" fmla="*/ 4784 w 1120"/>
                <a:gd name="T35" fmla="*/ 4097 h 1036"/>
                <a:gd name="T36" fmla="*/ 4663 w 1120"/>
                <a:gd name="T37" fmla="*/ 4044 h 1036"/>
                <a:gd name="T38" fmla="*/ 4188 w 1120"/>
                <a:gd name="T39" fmla="*/ 4781 h 1036"/>
                <a:gd name="T40" fmla="*/ 4399 w 1120"/>
                <a:gd name="T41" fmla="*/ 5406 h 1036"/>
                <a:gd name="T42" fmla="*/ 4188 w 1120"/>
                <a:gd name="T43" fmla="*/ 5430 h 1036"/>
                <a:gd name="T44" fmla="*/ 3247 w 1120"/>
                <a:gd name="T45" fmla="*/ 5223 h 1036"/>
                <a:gd name="T46" fmla="*/ 2945 w 1120"/>
                <a:gd name="T47" fmla="*/ 4512 h 1036"/>
                <a:gd name="T48" fmla="*/ 2637 w 1120"/>
                <a:gd name="T49" fmla="*/ 4244 h 1036"/>
                <a:gd name="T50" fmla="*/ 2420 w 1120"/>
                <a:gd name="T51" fmla="*/ 3750 h 1036"/>
                <a:gd name="T52" fmla="*/ 2139 w 1120"/>
                <a:gd name="T53" fmla="*/ 3494 h 1036"/>
                <a:gd name="T54" fmla="*/ 1724 w 1120"/>
                <a:gd name="T55" fmla="*/ 3435 h 1036"/>
                <a:gd name="T56" fmla="*/ 1480 w 1120"/>
                <a:gd name="T57" fmla="*/ 3997 h 1036"/>
                <a:gd name="T58" fmla="*/ 798 w 1120"/>
                <a:gd name="T59" fmla="*/ 3494 h 1036"/>
                <a:gd name="T60" fmla="*/ 656 w 1120"/>
                <a:gd name="T61" fmla="*/ 3021 h 1036"/>
                <a:gd name="T62" fmla="*/ 0 w 1120"/>
                <a:gd name="T63" fmla="*/ 2364 h 1036"/>
                <a:gd name="T64" fmla="*/ 55 w 1120"/>
                <a:gd name="T65" fmla="*/ 2364 h 1036"/>
                <a:gd name="T66" fmla="*/ 55 w 1120"/>
                <a:gd name="T67" fmla="*/ 2364 h 1036"/>
                <a:gd name="T68" fmla="*/ 55 w 1120"/>
                <a:gd name="T69" fmla="*/ 2364 h 10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20"/>
                <a:gd name="T106" fmla="*/ 0 h 1036"/>
                <a:gd name="T107" fmla="*/ 1120 w 1120"/>
                <a:gd name="T108" fmla="*/ 1036 h 10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20" h="1036">
                  <a:moveTo>
                    <a:pt x="11" y="451"/>
                  </a:moveTo>
                  <a:lnTo>
                    <a:pt x="19" y="431"/>
                  </a:lnTo>
                  <a:lnTo>
                    <a:pt x="304" y="451"/>
                  </a:lnTo>
                  <a:lnTo>
                    <a:pt x="320" y="0"/>
                  </a:lnTo>
                  <a:lnTo>
                    <a:pt x="550" y="15"/>
                  </a:lnTo>
                  <a:lnTo>
                    <a:pt x="558" y="224"/>
                  </a:lnTo>
                  <a:lnTo>
                    <a:pt x="810" y="292"/>
                  </a:lnTo>
                  <a:lnTo>
                    <a:pt x="972" y="288"/>
                  </a:lnTo>
                  <a:lnTo>
                    <a:pt x="1025" y="304"/>
                  </a:lnTo>
                  <a:lnTo>
                    <a:pt x="1064" y="316"/>
                  </a:lnTo>
                  <a:lnTo>
                    <a:pt x="1072" y="359"/>
                  </a:lnTo>
                  <a:lnTo>
                    <a:pt x="1083" y="458"/>
                  </a:lnTo>
                  <a:lnTo>
                    <a:pt x="1107" y="474"/>
                  </a:lnTo>
                  <a:lnTo>
                    <a:pt x="1120" y="585"/>
                  </a:lnTo>
                  <a:lnTo>
                    <a:pt x="1095" y="605"/>
                  </a:lnTo>
                  <a:lnTo>
                    <a:pt x="1103" y="664"/>
                  </a:lnTo>
                  <a:lnTo>
                    <a:pt x="933" y="775"/>
                  </a:lnTo>
                  <a:lnTo>
                    <a:pt x="921" y="783"/>
                  </a:lnTo>
                  <a:lnTo>
                    <a:pt x="898" y="771"/>
                  </a:lnTo>
                  <a:lnTo>
                    <a:pt x="806" y="913"/>
                  </a:lnTo>
                  <a:lnTo>
                    <a:pt x="847" y="1032"/>
                  </a:lnTo>
                  <a:lnTo>
                    <a:pt x="806" y="1036"/>
                  </a:lnTo>
                  <a:lnTo>
                    <a:pt x="625" y="997"/>
                  </a:lnTo>
                  <a:lnTo>
                    <a:pt x="566" y="862"/>
                  </a:lnTo>
                  <a:lnTo>
                    <a:pt x="507" y="810"/>
                  </a:lnTo>
                  <a:lnTo>
                    <a:pt x="466" y="716"/>
                  </a:lnTo>
                  <a:lnTo>
                    <a:pt x="411" y="668"/>
                  </a:lnTo>
                  <a:lnTo>
                    <a:pt x="332" y="656"/>
                  </a:lnTo>
                  <a:lnTo>
                    <a:pt x="285" y="763"/>
                  </a:lnTo>
                  <a:lnTo>
                    <a:pt x="154" y="668"/>
                  </a:lnTo>
                  <a:lnTo>
                    <a:pt x="126" y="577"/>
                  </a:lnTo>
                  <a:lnTo>
                    <a:pt x="0" y="451"/>
                  </a:lnTo>
                  <a:lnTo>
                    <a:pt x="11" y="451"/>
                  </a:lnTo>
                  <a:close/>
                </a:path>
              </a:pathLst>
            </a:custGeom>
            <a:solidFill>
              <a:srgbClr val="CCECFF"/>
            </a:solidFill>
            <a:ln w="12700" cmpd="sng">
              <a:solidFill>
                <a:srgbClr val="000000"/>
              </a:solidFill>
              <a:round/>
              <a:headEnd/>
              <a:tailEnd/>
            </a:ln>
          </p:spPr>
          <p:txBody>
            <a:bodyPr/>
            <a:lstStyle/>
            <a:p>
              <a:endParaRPr lang="en-US" dirty="0"/>
            </a:p>
          </p:txBody>
        </p:sp>
        <p:sp>
          <p:nvSpPr>
            <p:cNvPr id="1136" name="Freeform 179"/>
            <p:cNvSpPr>
              <a:spLocks/>
            </p:cNvSpPr>
            <p:nvPr/>
          </p:nvSpPr>
          <p:spPr bwMode="auto">
            <a:xfrm>
              <a:off x="1500517" y="2792574"/>
              <a:ext cx="475719" cy="440129"/>
            </a:xfrm>
            <a:custGeom>
              <a:avLst/>
              <a:gdLst>
                <a:gd name="T0" fmla="*/ 55 w 1120"/>
                <a:gd name="T1" fmla="*/ 2364 h 1036"/>
                <a:gd name="T2" fmla="*/ 99 w 1120"/>
                <a:gd name="T3" fmla="*/ 2260 h 1036"/>
                <a:gd name="T4" fmla="*/ 1579 w 1120"/>
                <a:gd name="T5" fmla="*/ 2364 h 1036"/>
                <a:gd name="T6" fmla="*/ 1666 w 1120"/>
                <a:gd name="T7" fmla="*/ 0 h 1036"/>
                <a:gd name="T8" fmla="*/ 2861 w 1120"/>
                <a:gd name="T9" fmla="*/ 82 h 1036"/>
                <a:gd name="T10" fmla="*/ 2901 w 1120"/>
                <a:gd name="T11" fmla="*/ 1174 h 1036"/>
                <a:gd name="T12" fmla="*/ 4203 w 1120"/>
                <a:gd name="T13" fmla="*/ 1530 h 1036"/>
                <a:gd name="T14" fmla="*/ 5052 w 1120"/>
                <a:gd name="T15" fmla="*/ 1506 h 1036"/>
                <a:gd name="T16" fmla="*/ 5329 w 1120"/>
                <a:gd name="T17" fmla="*/ 1596 h 1036"/>
                <a:gd name="T18" fmla="*/ 5522 w 1120"/>
                <a:gd name="T19" fmla="*/ 1655 h 1036"/>
                <a:gd name="T20" fmla="*/ 5570 w 1120"/>
                <a:gd name="T21" fmla="*/ 1881 h 1036"/>
                <a:gd name="T22" fmla="*/ 5621 w 1120"/>
                <a:gd name="T23" fmla="*/ 2400 h 1036"/>
                <a:gd name="T24" fmla="*/ 5754 w 1120"/>
                <a:gd name="T25" fmla="*/ 2485 h 1036"/>
                <a:gd name="T26" fmla="*/ 5821 w 1120"/>
                <a:gd name="T27" fmla="*/ 3061 h 1036"/>
                <a:gd name="T28" fmla="*/ 5690 w 1120"/>
                <a:gd name="T29" fmla="*/ 3169 h 1036"/>
                <a:gd name="T30" fmla="*/ 5729 w 1120"/>
                <a:gd name="T31" fmla="*/ 3479 h 1036"/>
                <a:gd name="T32" fmla="*/ 4847 w 1120"/>
                <a:gd name="T33" fmla="*/ 4057 h 1036"/>
                <a:gd name="T34" fmla="*/ 4784 w 1120"/>
                <a:gd name="T35" fmla="*/ 4097 h 1036"/>
                <a:gd name="T36" fmla="*/ 4663 w 1120"/>
                <a:gd name="T37" fmla="*/ 4044 h 1036"/>
                <a:gd name="T38" fmla="*/ 4188 w 1120"/>
                <a:gd name="T39" fmla="*/ 4781 h 1036"/>
                <a:gd name="T40" fmla="*/ 4399 w 1120"/>
                <a:gd name="T41" fmla="*/ 5406 h 1036"/>
                <a:gd name="T42" fmla="*/ 4188 w 1120"/>
                <a:gd name="T43" fmla="*/ 5430 h 1036"/>
                <a:gd name="T44" fmla="*/ 3247 w 1120"/>
                <a:gd name="T45" fmla="*/ 5223 h 1036"/>
                <a:gd name="T46" fmla="*/ 2945 w 1120"/>
                <a:gd name="T47" fmla="*/ 4512 h 1036"/>
                <a:gd name="T48" fmla="*/ 2637 w 1120"/>
                <a:gd name="T49" fmla="*/ 4244 h 1036"/>
                <a:gd name="T50" fmla="*/ 2420 w 1120"/>
                <a:gd name="T51" fmla="*/ 3750 h 1036"/>
                <a:gd name="T52" fmla="*/ 2139 w 1120"/>
                <a:gd name="T53" fmla="*/ 3494 h 1036"/>
                <a:gd name="T54" fmla="*/ 1724 w 1120"/>
                <a:gd name="T55" fmla="*/ 3435 h 1036"/>
                <a:gd name="T56" fmla="*/ 1480 w 1120"/>
                <a:gd name="T57" fmla="*/ 3997 h 1036"/>
                <a:gd name="T58" fmla="*/ 798 w 1120"/>
                <a:gd name="T59" fmla="*/ 3494 h 1036"/>
                <a:gd name="T60" fmla="*/ 656 w 1120"/>
                <a:gd name="T61" fmla="*/ 3021 h 1036"/>
                <a:gd name="T62" fmla="*/ 0 w 1120"/>
                <a:gd name="T63" fmla="*/ 2364 h 1036"/>
                <a:gd name="T64" fmla="*/ 55 w 1120"/>
                <a:gd name="T65" fmla="*/ 2364 h 1036"/>
                <a:gd name="T66" fmla="*/ 55 w 1120"/>
                <a:gd name="T67" fmla="*/ 2364 h 10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20"/>
                <a:gd name="T103" fmla="*/ 0 h 1036"/>
                <a:gd name="T104" fmla="*/ 1120 w 1120"/>
                <a:gd name="T105" fmla="*/ 1036 h 10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20" h="1036">
                  <a:moveTo>
                    <a:pt x="11" y="451"/>
                  </a:moveTo>
                  <a:lnTo>
                    <a:pt x="19" y="431"/>
                  </a:lnTo>
                  <a:lnTo>
                    <a:pt x="304" y="451"/>
                  </a:lnTo>
                  <a:lnTo>
                    <a:pt x="320" y="0"/>
                  </a:lnTo>
                  <a:lnTo>
                    <a:pt x="550" y="15"/>
                  </a:lnTo>
                  <a:lnTo>
                    <a:pt x="558" y="224"/>
                  </a:lnTo>
                  <a:lnTo>
                    <a:pt x="810" y="292"/>
                  </a:lnTo>
                  <a:lnTo>
                    <a:pt x="972" y="288"/>
                  </a:lnTo>
                  <a:lnTo>
                    <a:pt x="1025" y="304"/>
                  </a:lnTo>
                  <a:lnTo>
                    <a:pt x="1064" y="316"/>
                  </a:lnTo>
                  <a:lnTo>
                    <a:pt x="1072" y="359"/>
                  </a:lnTo>
                  <a:lnTo>
                    <a:pt x="1083" y="458"/>
                  </a:lnTo>
                  <a:lnTo>
                    <a:pt x="1107" y="474"/>
                  </a:lnTo>
                  <a:lnTo>
                    <a:pt x="1120" y="585"/>
                  </a:lnTo>
                  <a:lnTo>
                    <a:pt x="1095" y="605"/>
                  </a:lnTo>
                  <a:lnTo>
                    <a:pt x="1103" y="664"/>
                  </a:lnTo>
                  <a:lnTo>
                    <a:pt x="933" y="775"/>
                  </a:lnTo>
                  <a:lnTo>
                    <a:pt x="921" y="783"/>
                  </a:lnTo>
                  <a:lnTo>
                    <a:pt x="898" y="771"/>
                  </a:lnTo>
                  <a:lnTo>
                    <a:pt x="806" y="913"/>
                  </a:lnTo>
                  <a:lnTo>
                    <a:pt x="847" y="1032"/>
                  </a:lnTo>
                  <a:lnTo>
                    <a:pt x="806" y="1036"/>
                  </a:lnTo>
                  <a:lnTo>
                    <a:pt x="625" y="997"/>
                  </a:lnTo>
                  <a:lnTo>
                    <a:pt x="566" y="862"/>
                  </a:lnTo>
                  <a:lnTo>
                    <a:pt x="507" y="810"/>
                  </a:lnTo>
                  <a:lnTo>
                    <a:pt x="466" y="716"/>
                  </a:lnTo>
                  <a:lnTo>
                    <a:pt x="411" y="668"/>
                  </a:lnTo>
                  <a:lnTo>
                    <a:pt x="332" y="656"/>
                  </a:lnTo>
                  <a:lnTo>
                    <a:pt x="285" y="763"/>
                  </a:lnTo>
                  <a:lnTo>
                    <a:pt x="154" y="668"/>
                  </a:lnTo>
                  <a:lnTo>
                    <a:pt x="126" y="577"/>
                  </a:lnTo>
                  <a:lnTo>
                    <a:pt x="0" y="451"/>
                  </a:lnTo>
                  <a:lnTo>
                    <a:pt x="11" y="45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37" name="Freeform 180"/>
            <p:cNvSpPr>
              <a:spLocks/>
            </p:cNvSpPr>
            <p:nvPr/>
          </p:nvSpPr>
          <p:spPr bwMode="auto">
            <a:xfrm>
              <a:off x="1301979" y="2254938"/>
              <a:ext cx="327683" cy="203492"/>
            </a:xfrm>
            <a:custGeom>
              <a:avLst/>
              <a:gdLst>
                <a:gd name="T0" fmla="*/ 0 w 771"/>
                <a:gd name="T1" fmla="*/ 618 h 479"/>
                <a:gd name="T2" fmla="*/ 337 w 771"/>
                <a:gd name="T3" fmla="*/ 1362 h 479"/>
                <a:gd name="T4" fmla="*/ 419 w 771"/>
                <a:gd name="T5" fmla="*/ 1389 h 479"/>
                <a:gd name="T6" fmla="*/ 313 w 771"/>
                <a:gd name="T7" fmla="*/ 1909 h 479"/>
                <a:gd name="T8" fmla="*/ 473 w 771"/>
                <a:gd name="T9" fmla="*/ 1909 h 479"/>
                <a:gd name="T10" fmla="*/ 828 w 771"/>
                <a:gd name="T11" fmla="*/ 2467 h 479"/>
                <a:gd name="T12" fmla="*/ 1451 w 771"/>
                <a:gd name="T13" fmla="*/ 2491 h 479"/>
                <a:gd name="T14" fmla="*/ 1480 w 771"/>
                <a:gd name="T15" fmla="*/ 2340 h 479"/>
                <a:gd name="T16" fmla="*/ 3963 w 771"/>
                <a:gd name="T17" fmla="*/ 2511 h 479"/>
                <a:gd name="T18" fmla="*/ 3989 w 771"/>
                <a:gd name="T19" fmla="*/ 2050 h 479"/>
                <a:gd name="T20" fmla="*/ 4049 w 771"/>
                <a:gd name="T21" fmla="*/ 461 h 479"/>
                <a:gd name="T22" fmla="*/ 3329 w 771"/>
                <a:gd name="T23" fmla="*/ 418 h 479"/>
                <a:gd name="T24" fmla="*/ 3241 w 771"/>
                <a:gd name="T25" fmla="*/ 418 h 479"/>
                <a:gd name="T26" fmla="*/ 3130 w 771"/>
                <a:gd name="T27" fmla="*/ 389 h 479"/>
                <a:gd name="T28" fmla="*/ 1433 w 771"/>
                <a:gd name="T29" fmla="*/ 169 h 479"/>
                <a:gd name="T30" fmla="*/ 99 w 771"/>
                <a:gd name="T31" fmla="*/ 0 h 479"/>
                <a:gd name="T32" fmla="*/ 0 w 771"/>
                <a:gd name="T33" fmla="*/ 618 h 479"/>
                <a:gd name="T34" fmla="*/ 0 w 771"/>
                <a:gd name="T35" fmla="*/ 618 h 479"/>
                <a:gd name="T36" fmla="*/ 0 w 771"/>
                <a:gd name="T37" fmla="*/ 618 h 4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71"/>
                <a:gd name="T58" fmla="*/ 0 h 479"/>
                <a:gd name="T59" fmla="*/ 771 w 771"/>
                <a:gd name="T60" fmla="*/ 479 h 4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71" h="479">
                  <a:moveTo>
                    <a:pt x="0" y="118"/>
                  </a:moveTo>
                  <a:lnTo>
                    <a:pt x="64" y="260"/>
                  </a:lnTo>
                  <a:lnTo>
                    <a:pt x="80" y="266"/>
                  </a:lnTo>
                  <a:lnTo>
                    <a:pt x="60" y="364"/>
                  </a:lnTo>
                  <a:lnTo>
                    <a:pt x="91" y="364"/>
                  </a:lnTo>
                  <a:lnTo>
                    <a:pt x="158" y="471"/>
                  </a:lnTo>
                  <a:lnTo>
                    <a:pt x="277" y="475"/>
                  </a:lnTo>
                  <a:lnTo>
                    <a:pt x="281" y="447"/>
                  </a:lnTo>
                  <a:lnTo>
                    <a:pt x="756" y="479"/>
                  </a:lnTo>
                  <a:lnTo>
                    <a:pt x="759" y="391"/>
                  </a:lnTo>
                  <a:lnTo>
                    <a:pt x="771" y="87"/>
                  </a:lnTo>
                  <a:lnTo>
                    <a:pt x="633" y="79"/>
                  </a:lnTo>
                  <a:lnTo>
                    <a:pt x="617" y="79"/>
                  </a:lnTo>
                  <a:lnTo>
                    <a:pt x="597" y="75"/>
                  </a:lnTo>
                  <a:lnTo>
                    <a:pt x="273" y="32"/>
                  </a:lnTo>
                  <a:lnTo>
                    <a:pt x="19" y="0"/>
                  </a:lnTo>
                  <a:lnTo>
                    <a:pt x="0" y="118"/>
                  </a:lnTo>
                  <a:close/>
                </a:path>
              </a:pathLst>
            </a:custGeom>
            <a:solidFill>
              <a:srgbClr val="CCECFF"/>
            </a:solidFill>
            <a:ln w="12700" cmpd="sng">
              <a:solidFill>
                <a:srgbClr val="000000"/>
              </a:solidFill>
              <a:round/>
              <a:headEnd/>
              <a:tailEnd/>
            </a:ln>
          </p:spPr>
          <p:txBody>
            <a:bodyPr/>
            <a:lstStyle/>
            <a:p>
              <a:endParaRPr lang="en-US" dirty="0"/>
            </a:p>
          </p:txBody>
        </p:sp>
        <p:sp>
          <p:nvSpPr>
            <p:cNvPr id="1138" name="Freeform 181"/>
            <p:cNvSpPr>
              <a:spLocks/>
            </p:cNvSpPr>
            <p:nvPr/>
          </p:nvSpPr>
          <p:spPr bwMode="auto">
            <a:xfrm>
              <a:off x="1301979" y="2254938"/>
              <a:ext cx="327683" cy="203492"/>
            </a:xfrm>
            <a:custGeom>
              <a:avLst/>
              <a:gdLst>
                <a:gd name="T0" fmla="*/ 0 w 771"/>
                <a:gd name="T1" fmla="*/ 618 h 479"/>
                <a:gd name="T2" fmla="*/ 337 w 771"/>
                <a:gd name="T3" fmla="*/ 1362 h 479"/>
                <a:gd name="T4" fmla="*/ 419 w 771"/>
                <a:gd name="T5" fmla="*/ 1389 h 479"/>
                <a:gd name="T6" fmla="*/ 313 w 771"/>
                <a:gd name="T7" fmla="*/ 1909 h 479"/>
                <a:gd name="T8" fmla="*/ 473 w 771"/>
                <a:gd name="T9" fmla="*/ 1909 h 479"/>
                <a:gd name="T10" fmla="*/ 828 w 771"/>
                <a:gd name="T11" fmla="*/ 2467 h 479"/>
                <a:gd name="T12" fmla="*/ 1451 w 771"/>
                <a:gd name="T13" fmla="*/ 2491 h 479"/>
                <a:gd name="T14" fmla="*/ 1480 w 771"/>
                <a:gd name="T15" fmla="*/ 2340 h 479"/>
                <a:gd name="T16" fmla="*/ 3963 w 771"/>
                <a:gd name="T17" fmla="*/ 2511 h 479"/>
                <a:gd name="T18" fmla="*/ 3989 w 771"/>
                <a:gd name="T19" fmla="*/ 2050 h 479"/>
                <a:gd name="T20" fmla="*/ 4049 w 771"/>
                <a:gd name="T21" fmla="*/ 461 h 479"/>
                <a:gd name="T22" fmla="*/ 3329 w 771"/>
                <a:gd name="T23" fmla="*/ 418 h 479"/>
                <a:gd name="T24" fmla="*/ 3241 w 771"/>
                <a:gd name="T25" fmla="*/ 418 h 479"/>
                <a:gd name="T26" fmla="*/ 3130 w 771"/>
                <a:gd name="T27" fmla="*/ 389 h 479"/>
                <a:gd name="T28" fmla="*/ 1433 w 771"/>
                <a:gd name="T29" fmla="*/ 169 h 479"/>
                <a:gd name="T30" fmla="*/ 99 w 771"/>
                <a:gd name="T31" fmla="*/ 0 h 479"/>
                <a:gd name="T32" fmla="*/ 0 w 771"/>
                <a:gd name="T33" fmla="*/ 618 h 479"/>
                <a:gd name="T34" fmla="*/ 0 w 771"/>
                <a:gd name="T35" fmla="*/ 618 h 4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71"/>
                <a:gd name="T55" fmla="*/ 0 h 479"/>
                <a:gd name="T56" fmla="*/ 771 w 771"/>
                <a:gd name="T57" fmla="*/ 479 h 47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71" h="479">
                  <a:moveTo>
                    <a:pt x="0" y="118"/>
                  </a:moveTo>
                  <a:lnTo>
                    <a:pt x="64" y="260"/>
                  </a:lnTo>
                  <a:lnTo>
                    <a:pt x="80" y="266"/>
                  </a:lnTo>
                  <a:lnTo>
                    <a:pt x="60" y="364"/>
                  </a:lnTo>
                  <a:lnTo>
                    <a:pt x="91" y="364"/>
                  </a:lnTo>
                  <a:lnTo>
                    <a:pt x="158" y="471"/>
                  </a:lnTo>
                  <a:lnTo>
                    <a:pt x="277" y="475"/>
                  </a:lnTo>
                  <a:lnTo>
                    <a:pt x="281" y="447"/>
                  </a:lnTo>
                  <a:lnTo>
                    <a:pt x="756" y="479"/>
                  </a:lnTo>
                  <a:lnTo>
                    <a:pt x="759" y="391"/>
                  </a:lnTo>
                  <a:lnTo>
                    <a:pt x="771" y="87"/>
                  </a:lnTo>
                  <a:lnTo>
                    <a:pt x="633" y="79"/>
                  </a:lnTo>
                  <a:lnTo>
                    <a:pt x="617" y="79"/>
                  </a:lnTo>
                  <a:lnTo>
                    <a:pt x="597" y="75"/>
                  </a:lnTo>
                  <a:lnTo>
                    <a:pt x="273" y="32"/>
                  </a:lnTo>
                  <a:lnTo>
                    <a:pt x="19" y="0"/>
                  </a:lnTo>
                  <a:lnTo>
                    <a:pt x="0" y="11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39" name="Freeform 182"/>
            <p:cNvSpPr>
              <a:spLocks/>
            </p:cNvSpPr>
            <p:nvPr/>
          </p:nvSpPr>
          <p:spPr bwMode="auto">
            <a:xfrm>
              <a:off x="1404910" y="2444941"/>
              <a:ext cx="218199" cy="172660"/>
            </a:xfrm>
            <a:custGeom>
              <a:avLst/>
              <a:gdLst>
                <a:gd name="T0" fmla="*/ 2627 w 514"/>
                <a:gd name="T1" fmla="*/ 1151 h 407"/>
                <a:gd name="T2" fmla="*/ 2600 w 514"/>
                <a:gd name="T3" fmla="*/ 2080 h 407"/>
                <a:gd name="T4" fmla="*/ 666 w 514"/>
                <a:gd name="T5" fmla="*/ 1976 h 407"/>
                <a:gd name="T6" fmla="*/ 0 w 514"/>
                <a:gd name="T7" fmla="*/ 1938 h 407"/>
                <a:gd name="T8" fmla="*/ 41 w 514"/>
                <a:gd name="T9" fmla="*/ 1431 h 407"/>
                <a:gd name="T10" fmla="*/ 179 w 514"/>
                <a:gd name="T11" fmla="*/ 144 h 407"/>
                <a:gd name="T12" fmla="*/ 197 w 514"/>
                <a:gd name="T13" fmla="*/ 0 h 407"/>
                <a:gd name="T14" fmla="*/ 2642 w 514"/>
                <a:gd name="T15" fmla="*/ 162 h 407"/>
                <a:gd name="T16" fmla="*/ 2627 w 514"/>
                <a:gd name="T17" fmla="*/ 1151 h 407"/>
                <a:gd name="T18" fmla="*/ 2627 w 514"/>
                <a:gd name="T19" fmla="*/ 1151 h 4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4"/>
                <a:gd name="T31" fmla="*/ 0 h 407"/>
                <a:gd name="T32" fmla="*/ 514 w 514"/>
                <a:gd name="T33" fmla="*/ 407 h 4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4" h="407">
                  <a:moveTo>
                    <a:pt x="510" y="225"/>
                  </a:moveTo>
                  <a:lnTo>
                    <a:pt x="506" y="407"/>
                  </a:lnTo>
                  <a:lnTo>
                    <a:pt x="130" y="387"/>
                  </a:lnTo>
                  <a:lnTo>
                    <a:pt x="0" y="379"/>
                  </a:lnTo>
                  <a:lnTo>
                    <a:pt x="8" y="280"/>
                  </a:lnTo>
                  <a:lnTo>
                    <a:pt x="35" y="28"/>
                  </a:lnTo>
                  <a:lnTo>
                    <a:pt x="39" y="0"/>
                  </a:lnTo>
                  <a:lnTo>
                    <a:pt x="514" y="32"/>
                  </a:lnTo>
                  <a:lnTo>
                    <a:pt x="510" y="225"/>
                  </a:lnTo>
                  <a:close/>
                </a:path>
              </a:pathLst>
            </a:custGeom>
            <a:solidFill>
              <a:srgbClr val="CCECFF"/>
            </a:solidFill>
            <a:ln w="12700" cmpd="sng">
              <a:solidFill>
                <a:srgbClr val="000000"/>
              </a:solidFill>
              <a:round/>
              <a:headEnd/>
              <a:tailEnd/>
            </a:ln>
          </p:spPr>
          <p:txBody>
            <a:bodyPr/>
            <a:lstStyle/>
            <a:p>
              <a:endParaRPr lang="en-US" dirty="0"/>
            </a:p>
          </p:txBody>
        </p:sp>
        <p:sp>
          <p:nvSpPr>
            <p:cNvPr id="1140" name="Freeform 183"/>
            <p:cNvSpPr>
              <a:spLocks/>
            </p:cNvSpPr>
            <p:nvPr/>
          </p:nvSpPr>
          <p:spPr bwMode="auto">
            <a:xfrm>
              <a:off x="1404910" y="2444941"/>
              <a:ext cx="218199" cy="172660"/>
            </a:xfrm>
            <a:custGeom>
              <a:avLst/>
              <a:gdLst>
                <a:gd name="T0" fmla="*/ 2627 w 514"/>
                <a:gd name="T1" fmla="*/ 1151 h 407"/>
                <a:gd name="T2" fmla="*/ 2600 w 514"/>
                <a:gd name="T3" fmla="*/ 2080 h 407"/>
                <a:gd name="T4" fmla="*/ 666 w 514"/>
                <a:gd name="T5" fmla="*/ 1976 h 407"/>
                <a:gd name="T6" fmla="*/ 0 w 514"/>
                <a:gd name="T7" fmla="*/ 1938 h 407"/>
                <a:gd name="T8" fmla="*/ 41 w 514"/>
                <a:gd name="T9" fmla="*/ 1431 h 407"/>
                <a:gd name="T10" fmla="*/ 179 w 514"/>
                <a:gd name="T11" fmla="*/ 144 h 407"/>
                <a:gd name="T12" fmla="*/ 197 w 514"/>
                <a:gd name="T13" fmla="*/ 0 h 407"/>
                <a:gd name="T14" fmla="*/ 2642 w 514"/>
                <a:gd name="T15" fmla="*/ 162 h 407"/>
                <a:gd name="T16" fmla="*/ 2627 w 514"/>
                <a:gd name="T17" fmla="*/ 1151 h 407"/>
                <a:gd name="T18" fmla="*/ 2627 w 514"/>
                <a:gd name="T19" fmla="*/ 1151 h 4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4"/>
                <a:gd name="T31" fmla="*/ 0 h 407"/>
                <a:gd name="T32" fmla="*/ 514 w 514"/>
                <a:gd name="T33" fmla="*/ 407 h 4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4" h="407">
                  <a:moveTo>
                    <a:pt x="510" y="225"/>
                  </a:moveTo>
                  <a:lnTo>
                    <a:pt x="506" y="407"/>
                  </a:lnTo>
                  <a:lnTo>
                    <a:pt x="130" y="387"/>
                  </a:lnTo>
                  <a:lnTo>
                    <a:pt x="0" y="379"/>
                  </a:lnTo>
                  <a:lnTo>
                    <a:pt x="8" y="280"/>
                  </a:lnTo>
                  <a:lnTo>
                    <a:pt x="35" y="28"/>
                  </a:lnTo>
                  <a:lnTo>
                    <a:pt x="39" y="0"/>
                  </a:lnTo>
                  <a:lnTo>
                    <a:pt x="514" y="32"/>
                  </a:lnTo>
                  <a:lnTo>
                    <a:pt x="510" y="22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41" name="Freeform 184"/>
            <p:cNvSpPr>
              <a:spLocks/>
            </p:cNvSpPr>
            <p:nvPr/>
          </p:nvSpPr>
          <p:spPr bwMode="auto">
            <a:xfrm>
              <a:off x="1444618" y="2609122"/>
              <a:ext cx="228993" cy="164952"/>
            </a:xfrm>
            <a:custGeom>
              <a:avLst/>
              <a:gdLst>
                <a:gd name="T0" fmla="*/ 2357 w 539"/>
                <a:gd name="T1" fmla="*/ 2021 h 388"/>
                <a:gd name="T2" fmla="*/ 0 w 539"/>
                <a:gd name="T3" fmla="*/ 1913 h 388"/>
                <a:gd name="T4" fmla="*/ 120 w 539"/>
                <a:gd name="T5" fmla="*/ 803 h 388"/>
                <a:gd name="T6" fmla="*/ 188 w 539"/>
                <a:gd name="T7" fmla="*/ 0 h 388"/>
                <a:gd name="T8" fmla="*/ 2146 w 539"/>
                <a:gd name="T9" fmla="*/ 103 h 388"/>
                <a:gd name="T10" fmla="*/ 2817 w 539"/>
                <a:gd name="T11" fmla="*/ 126 h 388"/>
                <a:gd name="T12" fmla="*/ 2793 w 539"/>
                <a:gd name="T13" fmla="*/ 612 h 388"/>
                <a:gd name="T14" fmla="*/ 2793 w 539"/>
                <a:gd name="T15" fmla="*/ 2057 h 388"/>
                <a:gd name="T16" fmla="*/ 2357 w 539"/>
                <a:gd name="T17" fmla="*/ 2021 h 388"/>
                <a:gd name="T18" fmla="*/ 2357 w 539"/>
                <a:gd name="T19" fmla="*/ 2021 h 388"/>
                <a:gd name="T20" fmla="*/ 2357 w 539"/>
                <a:gd name="T21" fmla="*/ 2021 h 3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9"/>
                <a:gd name="T34" fmla="*/ 0 h 388"/>
                <a:gd name="T35" fmla="*/ 539 w 539"/>
                <a:gd name="T36" fmla="*/ 388 h 3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9" h="388">
                  <a:moveTo>
                    <a:pt x="451" y="381"/>
                  </a:moveTo>
                  <a:lnTo>
                    <a:pt x="0" y="361"/>
                  </a:lnTo>
                  <a:lnTo>
                    <a:pt x="23" y="151"/>
                  </a:lnTo>
                  <a:lnTo>
                    <a:pt x="36" y="0"/>
                  </a:lnTo>
                  <a:lnTo>
                    <a:pt x="412" y="20"/>
                  </a:lnTo>
                  <a:lnTo>
                    <a:pt x="539" y="24"/>
                  </a:lnTo>
                  <a:lnTo>
                    <a:pt x="535" y="115"/>
                  </a:lnTo>
                  <a:lnTo>
                    <a:pt x="535" y="388"/>
                  </a:lnTo>
                  <a:lnTo>
                    <a:pt x="451" y="381"/>
                  </a:lnTo>
                  <a:close/>
                </a:path>
              </a:pathLst>
            </a:custGeom>
            <a:solidFill>
              <a:srgbClr val="CCECFF"/>
            </a:solidFill>
            <a:ln w="12700" cmpd="sng">
              <a:solidFill>
                <a:srgbClr val="000000"/>
              </a:solidFill>
              <a:round/>
              <a:headEnd/>
              <a:tailEnd/>
            </a:ln>
          </p:spPr>
          <p:txBody>
            <a:bodyPr/>
            <a:lstStyle/>
            <a:p>
              <a:endParaRPr lang="en-US" dirty="0"/>
            </a:p>
          </p:txBody>
        </p:sp>
        <p:sp>
          <p:nvSpPr>
            <p:cNvPr id="1142" name="Freeform 185"/>
            <p:cNvSpPr>
              <a:spLocks/>
            </p:cNvSpPr>
            <p:nvPr/>
          </p:nvSpPr>
          <p:spPr bwMode="auto">
            <a:xfrm>
              <a:off x="1444618" y="2609122"/>
              <a:ext cx="228993" cy="164952"/>
            </a:xfrm>
            <a:custGeom>
              <a:avLst/>
              <a:gdLst>
                <a:gd name="T0" fmla="*/ 2357 w 539"/>
                <a:gd name="T1" fmla="*/ 2021 h 388"/>
                <a:gd name="T2" fmla="*/ 0 w 539"/>
                <a:gd name="T3" fmla="*/ 1913 h 388"/>
                <a:gd name="T4" fmla="*/ 120 w 539"/>
                <a:gd name="T5" fmla="*/ 803 h 388"/>
                <a:gd name="T6" fmla="*/ 188 w 539"/>
                <a:gd name="T7" fmla="*/ 0 h 388"/>
                <a:gd name="T8" fmla="*/ 2146 w 539"/>
                <a:gd name="T9" fmla="*/ 103 h 388"/>
                <a:gd name="T10" fmla="*/ 2817 w 539"/>
                <a:gd name="T11" fmla="*/ 126 h 388"/>
                <a:gd name="T12" fmla="*/ 2793 w 539"/>
                <a:gd name="T13" fmla="*/ 612 h 388"/>
                <a:gd name="T14" fmla="*/ 2793 w 539"/>
                <a:gd name="T15" fmla="*/ 2057 h 388"/>
                <a:gd name="T16" fmla="*/ 2357 w 539"/>
                <a:gd name="T17" fmla="*/ 2021 h 388"/>
                <a:gd name="T18" fmla="*/ 2357 w 539"/>
                <a:gd name="T19" fmla="*/ 2021 h 3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9"/>
                <a:gd name="T31" fmla="*/ 0 h 388"/>
                <a:gd name="T32" fmla="*/ 539 w 539"/>
                <a:gd name="T33" fmla="*/ 388 h 3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9" h="388">
                  <a:moveTo>
                    <a:pt x="451" y="381"/>
                  </a:moveTo>
                  <a:lnTo>
                    <a:pt x="0" y="361"/>
                  </a:lnTo>
                  <a:lnTo>
                    <a:pt x="23" y="151"/>
                  </a:lnTo>
                  <a:lnTo>
                    <a:pt x="36" y="0"/>
                  </a:lnTo>
                  <a:lnTo>
                    <a:pt x="412" y="20"/>
                  </a:lnTo>
                  <a:lnTo>
                    <a:pt x="539" y="24"/>
                  </a:lnTo>
                  <a:lnTo>
                    <a:pt x="535" y="115"/>
                  </a:lnTo>
                  <a:lnTo>
                    <a:pt x="535" y="388"/>
                  </a:lnTo>
                  <a:lnTo>
                    <a:pt x="451" y="38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43" name="Freeform 186"/>
            <p:cNvSpPr>
              <a:spLocks/>
            </p:cNvSpPr>
            <p:nvPr/>
          </p:nvSpPr>
          <p:spPr bwMode="auto">
            <a:xfrm>
              <a:off x="1419560" y="2762512"/>
              <a:ext cx="216656" cy="236637"/>
            </a:xfrm>
            <a:custGeom>
              <a:avLst/>
              <a:gdLst>
                <a:gd name="T0" fmla="*/ 2659 w 510"/>
                <a:gd name="T1" fmla="*/ 103 h 557"/>
                <a:gd name="T2" fmla="*/ 307 w 510"/>
                <a:gd name="T3" fmla="*/ 0 h 557"/>
                <a:gd name="T4" fmla="*/ 0 w 510"/>
                <a:gd name="T5" fmla="*/ 2875 h 557"/>
                <a:gd name="T6" fmla="*/ 389 w 510"/>
                <a:gd name="T7" fmla="*/ 2917 h 557"/>
                <a:gd name="T8" fmla="*/ 422 w 510"/>
                <a:gd name="T9" fmla="*/ 2671 h 557"/>
                <a:gd name="T10" fmla="*/ 984 w 510"/>
                <a:gd name="T11" fmla="*/ 2739 h 557"/>
                <a:gd name="T12" fmla="*/ 1041 w 510"/>
                <a:gd name="T13" fmla="*/ 2739 h 557"/>
                <a:gd name="T14" fmla="*/ 1084 w 510"/>
                <a:gd name="T15" fmla="*/ 2631 h 557"/>
                <a:gd name="T16" fmla="*/ 2569 w 510"/>
                <a:gd name="T17" fmla="*/ 2739 h 557"/>
                <a:gd name="T18" fmla="*/ 2659 w 510"/>
                <a:gd name="T19" fmla="*/ 370 h 557"/>
                <a:gd name="T20" fmla="*/ 2659 w 510"/>
                <a:gd name="T21" fmla="*/ 103 h 557"/>
                <a:gd name="T22" fmla="*/ 2659 w 510"/>
                <a:gd name="T23" fmla="*/ 103 h 557"/>
                <a:gd name="T24" fmla="*/ 2659 w 510"/>
                <a:gd name="T25" fmla="*/ 103 h 5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0"/>
                <a:gd name="T40" fmla="*/ 0 h 557"/>
                <a:gd name="T41" fmla="*/ 510 w 510"/>
                <a:gd name="T42" fmla="*/ 557 h 55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0" h="557">
                  <a:moveTo>
                    <a:pt x="510" y="20"/>
                  </a:moveTo>
                  <a:lnTo>
                    <a:pt x="59" y="0"/>
                  </a:lnTo>
                  <a:lnTo>
                    <a:pt x="0" y="549"/>
                  </a:lnTo>
                  <a:lnTo>
                    <a:pt x="75" y="557"/>
                  </a:lnTo>
                  <a:lnTo>
                    <a:pt x="82" y="510"/>
                  </a:lnTo>
                  <a:lnTo>
                    <a:pt x="190" y="522"/>
                  </a:lnTo>
                  <a:lnTo>
                    <a:pt x="201" y="522"/>
                  </a:lnTo>
                  <a:lnTo>
                    <a:pt x="209" y="502"/>
                  </a:lnTo>
                  <a:lnTo>
                    <a:pt x="494" y="522"/>
                  </a:lnTo>
                  <a:lnTo>
                    <a:pt x="510" y="71"/>
                  </a:lnTo>
                  <a:lnTo>
                    <a:pt x="510" y="20"/>
                  </a:lnTo>
                  <a:close/>
                </a:path>
              </a:pathLst>
            </a:custGeom>
            <a:solidFill>
              <a:srgbClr val="CCECFF"/>
            </a:solidFill>
            <a:ln w="12700" cmpd="sng">
              <a:solidFill>
                <a:srgbClr val="000000"/>
              </a:solidFill>
              <a:round/>
              <a:headEnd/>
              <a:tailEnd/>
            </a:ln>
          </p:spPr>
          <p:txBody>
            <a:bodyPr/>
            <a:lstStyle/>
            <a:p>
              <a:endParaRPr lang="en-US" dirty="0"/>
            </a:p>
          </p:txBody>
        </p:sp>
        <p:sp>
          <p:nvSpPr>
            <p:cNvPr id="1144" name="Freeform 187"/>
            <p:cNvSpPr>
              <a:spLocks/>
            </p:cNvSpPr>
            <p:nvPr/>
          </p:nvSpPr>
          <p:spPr bwMode="auto">
            <a:xfrm>
              <a:off x="1419560" y="2762512"/>
              <a:ext cx="216656" cy="236637"/>
            </a:xfrm>
            <a:custGeom>
              <a:avLst/>
              <a:gdLst>
                <a:gd name="T0" fmla="*/ 2659 w 510"/>
                <a:gd name="T1" fmla="*/ 103 h 557"/>
                <a:gd name="T2" fmla="*/ 307 w 510"/>
                <a:gd name="T3" fmla="*/ 0 h 557"/>
                <a:gd name="T4" fmla="*/ 0 w 510"/>
                <a:gd name="T5" fmla="*/ 2875 h 557"/>
                <a:gd name="T6" fmla="*/ 389 w 510"/>
                <a:gd name="T7" fmla="*/ 2917 h 557"/>
                <a:gd name="T8" fmla="*/ 422 w 510"/>
                <a:gd name="T9" fmla="*/ 2671 h 557"/>
                <a:gd name="T10" fmla="*/ 984 w 510"/>
                <a:gd name="T11" fmla="*/ 2739 h 557"/>
                <a:gd name="T12" fmla="*/ 1041 w 510"/>
                <a:gd name="T13" fmla="*/ 2739 h 557"/>
                <a:gd name="T14" fmla="*/ 1084 w 510"/>
                <a:gd name="T15" fmla="*/ 2631 h 557"/>
                <a:gd name="T16" fmla="*/ 2569 w 510"/>
                <a:gd name="T17" fmla="*/ 2739 h 557"/>
                <a:gd name="T18" fmla="*/ 2659 w 510"/>
                <a:gd name="T19" fmla="*/ 370 h 557"/>
                <a:gd name="T20" fmla="*/ 2659 w 510"/>
                <a:gd name="T21" fmla="*/ 103 h 557"/>
                <a:gd name="T22" fmla="*/ 2659 w 510"/>
                <a:gd name="T23" fmla="*/ 103 h 5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10"/>
                <a:gd name="T37" fmla="*/ 0 h 557"/>
                <a:gd name="T38" fmla="*/ 510 w 510"/>
                <a:gd name="T39" fmla="*/ 557 h 5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10" h="557">
                  <a:moveTo>
                    <a:pt x="510" y="20"/>
                  </a:moveTo>
                  <a:lnTo>
                    <a:pt x="59" y="0"/>
                  </a:lnTo>
                  <a:lnTo>
                    <a:pt x="0" y="549"/>
                  </a:lnTo>
                  <a:lnTo>
                    <a:pt x="75" y="557"/>
                  </a:lnTo>
                  <a:lnTo>
                    <a:pt x="82" y="510"/>
                  </a:lnTo>
                  <a:lnTo>
                    <a:pt x="190" y="522"/>
                  </a:lnTo>
                  <a:lnTo>
                    <a:pt x="201" y="522"/>
                  </a:lnTo>
                  <a:lnTo>
                    <a:pt x="209" y="502"/>
                  </a:lnTo>
                  <a:lnTo>
                    <a:pt x="494" y="522"/>
                  </a:lnTo>
                  <a:lnTo>
                    <a:pt x="510" y="71"/>
                  </a:lnTo>
                  <a:lnTo>
                    <a:pt x="510" y="2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45" name="Freeform 188"/>
            <p:cNvSpPr>
              <a:spLocks/>
            </p:cNvSpPr>
            <p:nvPr/>
          </p:nvSpPr>
          <p:spPr bwMode="auto">
            <a:xfrm>
              <a:off x="1234900" y="2251855"/>
              <a:ext cx="184659" cy="311790"/>
            </a:xfrm>
            <a:custGeom>
              <a:avLst/>
              <a:gdLst>
                <a:gd name="T0" fmla="*/ 913 w 435"/>
                <a:gd name="T1" fmla="*/ 41 h 735"/>
                <a:gd name="T2" fmla="*/ 810 w 435"/>
                <a:gd name="T3" fmla="*/ 646 h 735"/>
                <a:gd name="T4" fmla="*/ 1139 w 435"/>
                <a:gd name="T5" fmla="*/ 1374 h 735"/>
                <a:gd name="T6" fmla="*/ 1222 w 435"/>
                <a:gd name="T7" fmla="*/ 1398 h 735"/>
                <a:gd name="T8" fmla="*/ 1120 w 435"/>
                <a:gd name="T9" fmla="*/ 1892 h 735"/>
                <a:gd name="T10" fmla="*/ 1284 w 435"/>
                <a:gd name="T11" fmla="*/ 1892 h 735"/>
                <a:gd name="T12" fmla="*/ 1603 w 435"/>
                <a:gd name="T13" fmla="*/ 2445 h 735"/>
                <a:gd name="T14" fmla="*/ 2236 w 435"/>
                <a:gd name="T15" fmla="*/ 2469 h 735"/>
                <a:gd name="T16" fmla="*/ 2098 w 435"/>
                <a:gd name="T17" fmla="*/ 3759 h 735"/>
                <a:gd name="T18" fmla="*/ 1034 w 435"/>
                <a:gd name="T19" fmla="*/ 3574 h 735"/>
                <a:gd name="T20" fmla="*/ 0 w 435"/>
                <a:gd name="T21" fmla="*/ 3381 h 735"/>
                <a:gd name="T22" fmla="*/ 81 w 435"/>
                <a:gd name="T23" fmla="*/ 2668 h 735"/>
                <a:gd name="T24" fmla="*/ 197 w 435"/>
                <a:gd name="T25" fmla="*/ 2445 h 735"/>
                <a:gd name="T26" fmla="*/ 119 w 435"/>
                <a:gd name="T27" fmla="*/ 2250 h 735"/>
                <a:gd name="T28" fmla="*/ 511 w 435"/>
                <a:gd name="T29" fmla="*/ 1694 h 735"/>
                <a:gd name="T30" fmla="*/ 370 w 435"/>
                <a:gd name="T31" fmla="*/ 1535 h 735"/>
                <a:gd name="T32" fmla="*/ 596 w 435"/>
                <a:gd name="T33" fmla="*/ 0 h 735"/>
                <a:gd name="T34" fmla="*/ 913 w 435"/>
                <a:gd name="T35" fmla="*/ 41 h 735"/>
                <a:gd name="T36" fmla="*/ 913 w 435"/>
                <a:gd name="T37" fmla="*/ 41 h 735"/>
                <a:gd name="T38" fmla="*/ 913 w 435"/>
                <a:gd name="T39" fmla="*/ 41 h 7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735"/>
                <a:gd name="T62" fmla="*/ 435 w 435"/>
                <a:gd name="T63" fmla="*/ 735 h 73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735">
                  <a:moveTo>
                    <a:pt x="177" y="8"/>
                  </a:moveTo>
                  <a:lnTo>
                    <a:pt x="158" y="126"/>
                  </a:lnTo>
                  <a:lnTo>
                    <a:pt x="222" y="268"/>
                  </a:lnTo>
                  <a:lnTo>
                    <a:pt x="238" y="274"/>
                  </a:lnTo>
                  <a:lnTo>
                    <a:pt x="218" y="372"/>
                  </a:lnTo>
                  <a:lnTo>
                    <a:pt x="249" y="372"/>
                  </a:lnTo>
                  <a:lnTo>
                    <a:pt x="312" y="479"/>
                  </a:lnTo>
                  <a:lnTo>
                    <a:pt x="435" y="483"/>
                  </a:lnTo>
                  <a:lnTo>
                    <a:pt x="408" y="735"/>
                  </a:lnTo>
                  <a:lnTo>
                    <a:pt x="202" y="700"/>
                  </a:lnTo>
                  <a:lnTo>
                    <a:pt x="0" y="661"/>
                  </a:lnTo>
                  <a:lnTo>
                    <a:pt x="15" y="522"/>
                  </a:lnTo>
                  <a:lnTo>
                    <a:pt x="39" y="479"/>
                  </a:lnTo>
                  <a:lnTo>
                    <a:pt x="23" y="440"/>
                  </a:lnTo>
                  <a:lnTo>
                    <a:pt x="99" y="332"/>
                  </a:lnTo>
                  <a:lnTo>
                    <a:pt x="72" y="301"/>
                  </a:lnTo>
                  <a:lnTo>
                    <a:pt x="115" y="0"/>
                  </a:lnTo>
                  <a:lnTo>
                    <a:pt x="177" y="8"/>
                  </a:lnTo>
                  <a:close/>
                </a:path>
              </a:pathLst>
            </a:custGeom>
            <a:solidFill>
              <a:srgbClr val="CCECFF"/>
            </a:solidFill>
            <a:ln w="12700" cmpd="sng">
              <a:solidFill>
                <a:srgbClr val="000000"/>
              </a:solidFill>
              <a:round/>
              <a:headEnd/>
              <a:tailEnd/>
            </a:ln>
          </p:spPr>
          <p:txBody>
            <a:bodyPr/>
            <a:lstStyle/>
            <a:p>
              <a:endParaRPr lang="en-US" dirty="0"/>
            </a:p>
          </p:txBody>
        </p:sp>
        <p:sp>
          <p:nvSpPr>
            <p:cNvPr id="1146" name="Freeform 189"/>
            <p:cNvSpPr>
              <a:spLocks/>
            </p:cNvSpPr>
            <p:nvPr/>
          </p:nvSpPr>
          <p:spPr bwMode="auto">
            <a:xfrm>
              <a:off x="1234900" y="2251855"/>
              <a:ext cx="184659" cy="311790"/>
            </a:xfrm>
            <a:custGeom>
              <a:avLst/>
              <a:gdLst>
                <a:gd name="T0" fmla="*/ 913 w 435"/>
                <a:gd name="T1" fmla="*/ 41 h 735"/>
                <a:gd name="T2" fmla="*/ 810 w 435"/>
                <a:gd name="T3" fmla="*/ 646 h 735"/>
                <a:gd name="T4" fmla="*/ 1139 w 435"/>
                <a:gd name="T5" fmla="*/ 1374 h 735"/>
                <a:gd name="T6" fmla="*/ 1222 w 435"/>
                <a:gd name="T7" fmla="*/ 1398 h 735"/>
                <a:gd name="T8" fmla="*/ 1120 w 435"/>
                <a:gd name="T9" fmla="*/ 1892 h 735"/>
                <a:gd name="T10" fmla="*/ 1284 w 435"/>
                <a:gd name="T11" fmla="*/ 1892 h 735"/>
                <a:gd name="T12" fmla="*/ 1603 w 435"/>
                <a:gd name="T13" fmla="*/ 2445 h 735"/>
                <a:gd name="T14" fmla="*/ 2236 w 435"/>
                <a:gd name="T15" fmla="*/ 2469 h 735"/>
                <a:gd name="T16" fmla="*/ 2098 w 435"/>
                <a:gd name="T17" fmla="*/ 3759 h 735"/>
                <a:gd name="T18" fmla="*/ 1034 w 435"/>
                <a:gd name="T19" fmla="*/ 3574 h 735"/>
                <a:gd name="T20" fmla="*/ 0 w 435"/>
                <a:gd name="T21" fmla="*/ 3381 h 735"/>
                <a:gd name="T22" fmla="*/ 81 w 435"/>
                <a:gd name="T23" fmla="*/ 2668 h 735"/>
                <a:gd name="T24" fmla="*/ 197 w 435"/>
                <a:gd name="T25" fmla="*/ 2445 h 735"/>
                <a:gd name="T26" fmla="*/ 119 w 435"/>
                <a:gd name="T27" fmla="*/ 2250 h 735"/>
                <a:gd name="T28" fmla="*/ 511 w 435"/>
                <a:gd name="T29" fmla="*/ 1694 h 735"/>
                <a:gd name="T30" fmla="*/ 370 w 435"/>
                <a:gd name="T31" fmla="*/ 1535 h 735"/>
                <a:gd name="T32" fmla="*/ 596 w 435"/>
                <a:gd name="T33" fmla="*/ 0 h 735"/>
                <a:gd name="T34" fmla="*/ 913 w 435"/>
                <a:gd name="T35" fmla="*/ 41 h 735"/>
                <a:gd name="T36" fmla="*/ 913 w 435"/>
                <a:gd name="T37" fmla="*/ 41 h 7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5"/>
                <a:gd name="T58" fmla="*/ 0 h 735"/>
                <a:gd name="T59" fmla="*/ 435 w 435"/>
                <a:gd name="T60" fmla="*/ 735 h 7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5" h="735">
                  <a:moveTo>
                    <a:pt x="177" y="8"/>
                  </a:moveTo>
                  <a:lnTo>
                    <a:pt x="158" y="126"/>
                  </a:lnTo>
                  <a:lnTo>
                    <a:pt x="222" y="268"/>
                  </a:lnTo>
                  <a:lnTo>
                    <a:pt x="238" y="274"/>
                  </a:lnTo>
                  <a:lnTo>
                    <a:pt x="218" y="372"/>
                  </a:lnTo>
                  <a:lnTo>
                    <a:pt x="249" y="372"/>
                  </a:lnTo>
                  <a:lnTo>
                    <a:pt x="312" y="479"/>
                  </a:lnTo>
                  <a:lnTo>
                    <a:pt x="435" y="483"/>
                  </a:lnTo>
                  <a:lnTo>
                    <a:pt x="408" y="735"/>
                  </a:lnTo>
                  <a:lnTo>
                    <a:pt x="202" y="700"/>
                  </a:lnTo>
                  <a:lnTo>
                    <a:pt x="0" y="661"/>
                  </a:lnTo>
                  <a:lnTo>
                    <a:pt x="15" y="522"/>
                  </a:lnTo>
                  <a:lnTo>
                    <a:pt x="39" y="479"/>
                  </a:lnTo>
                  <a:lnTo>
                    <a:pt x="23" y="440"/>
                  </a:lnTo>
                  <a:lnTo>
                    <a:pt x="99" y="332"/>
                  </a:lnTo>
                  <a:lnTo>
                    <a:pt x="72" y="301"/>
                  </a:lnTo>
                  <a:lnTo>
                    <a:pt x="115" y="0"/>
                  </a:lnTo>
                  <a:lnTo>
                    <a:pt x="177" y="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47" name="Freeform 190"/>
            <p:cNvSpPr>
              <a:spLocks/>
            </p:cNvSpPr>
            <p:nvPr/>
          </p:nvSpPr>
          <p:spPr bwMode="auto">
            <a:xfrm>
              <a:off x="1282318" y="2549000"/>
              <a:ext cx="177720" cy="213512"/>
            </a:xfrm>
            <a:custGeom>
              <a:avLst/>
              <a:gdLst>
                <a:gd name="T0" fmla="*/ 1507 w 419"/>
                <a:gd name="T1" fmla="*/ 181 h 503"/>
                <a:gd name="T2" fmla="*/ 1473 w 419"/>
                <a:gd name="T3" fmla="*/ 697 h 503"/>
                <a:gd name="T4" fmla="*/ 2126 w 419"/>
                <a:gd name="T5" fmla="*/ 729 h 503"/>
                <a:gd name="T6" fmla="*/ 2060 w 419"/>
                <a:gd name="T7" fmla="*/ 1516 h 503"/>
                <a:gd name="T8" fmla="*/ 1942 w 419"/>
                <a:gd name="T9" fmla="*/ 2598 h 503"/>
                <a:gd name="T10" fmla="*/ 0 w 419"/>
                <a:gd name="T11" fmla="*/ 2487 h 503"/>
                <a:gd name="T12" fmla="*/ 463 w 419"/>
                <a:gd name="T13" fmla="*/ 0 h 503"/>
                <a:gd name="T14" fmla="*/ 1507 w 419"/>
                <a:gd name="T15" fmla="*/ 181 h 503"/>
                <a:gd name="T16" fmla="*/ 1507 w 419"/>
                <a:gd name="T17" fmla="*/ 181 h 503"/>
                <a:gd name="T18" fmla="*/ 1507 w 419"/>
                <a:gd name="T19" fmla="*/ 181 h 5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9"/>
                <a:gd name="T31" fmla="*/ 0 h 503"/>
                <a:gd name="T32" fmla="*/ 419 w 419"/>
                <a:gd name="T33" fmla="*/ 503 h 50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9" h="503">
                  <a:moveTo>
                    <a:pt x="297" y="35"/>
                  </a:moveTo>
                  <a:lnTo>
                    <a:pt x="289" y="134"/>
                  </a:lnTo>
                  <a:lnTo>
                    <a:pt x="419" y="142"/>
                  </a:lnTo>
                  <a:lnTo>
                    <a:pt x="406" y="293"/>
                  </a:lnTo>
                  <a:lnTo>
                    <a:pt x="383" y="503"/>
                  </a:lnTo>
                  <a:lnTo>
                    <a:pt x="0" y="482"/>
                  </a:lnTo>
                  <a:lnTo>
                    <a:pt x="91" y="0"/>
                  </a:lnTo>
                  <a:lnTo>
                    <a:pt x="297" y="35"/>
                  </a:lnTo>
                  <a:close/>
                </a:path>
              </a:pathLst>
            </a:custGeom>
            <a:solidFill>
              <a:srgbClr val="CCECFF"/>
            </a:solidFill>
            <a:ln w="12700" cmpd="sng">
              <a:solidFill>
                <a:srgbClr val="000000"/>
              </a:solidFill>
              <a:round/>
              <a:headEnd/>
              <a:tailEnd/>
            </a:ln>
          </p:spPr>
          <p:txBody>
            <a:bodyPr/>
            <a:lstStyle/>
            <a:p>
              <a:endParaRPr lang="en-US" dirty="0"/>
            </a:p>
          </p:txBody>
        </p:sp>
        <p:sp>
          <p:nvSpPr>
            <p:cNvPr id="1148" name="Freeform 191"/>
            <p:cNvSpPr>
              <a:spLocks/>
            </p:cNvSpPr>
            <p:nvPr/>
          </p:nvSpPr>
          <p:spPr bwMode="auto">
            <a:xfrm>
              <a:off x="1282318" y="2549000"/>
              <a:ext cx="177720" cy="213512"/>
            </a:xfrm>
            <a:custGeom>
              <a:avLst/>
              <a:gdLst>
                <a:gd name="T0" fmla="*/ 1507 w 419"/>
                <a:gd name="T1" fmla="*/ 181 h 503"/>
                <a:gd name="T2" fmla="*/ 1473 w 419"/>
                <a:gd name="T3" fmla="*/ 697 h 503"/>
                <a:gd name="T4" fmla="*/ 2126 w 419"/>
                <a:gd name="T5" fmla="*/ 729 h 503"/>
                <a:gd name="T6" fmla="*/ 2060 w 419"/>
                <a:gd name="T7" fmla="*/ 1516 h 503"/>
                <a:gd name="T8" fmla="*/ 1942 w 419"/>
                <a:gd name="T9" fmla="*/ 2598 h 503"/>
                <a:gd name="T10" fmla="*/ 0 w 419"/>
                <a:gd name="T11" fmla="*/ 2487 h 503"/>
                <a:gd name="T12" fmla="*/ 463 w 419"/>
                <a:gd name="T13" fmla="*/ 0 h 503"/>
                <a:gd name="T14" fmla="*/ 1507 w 419"/>
                <a:gd name="T15" fmla="*/ 181 h 503"/>
                <a:gd name="T16" fmla="*/ 1507 w 419"/>
                <a:gd name="T17" fmla="*/ 181 h 5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9"/>
                <a:gd name="T28" fmla="*/ 0 h 503"/>
                <a:gd name="T29" fmla="*/ 419 w 419"/>
                <a:gd name="T30" fmla="*/ 503 h 50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9" h="503">
                  <a:moveTo>
                    <a:pt x="297" y="35"/>
                  </a:moveTo>
                  <a:lnTo>
                    <a:pt x="289" y="134"/>
                  </a:lnTo>
                  <a:lnTo>
                    <a:pt x="419" y="142"/>
                  </a:lnTo>
                  <a:lnTo>
                    <a:pt x="406" y="293"/>
                  </a:lnTo>
                  <a:lnTo>
                    <a:pt x="383" y="503"/>
                  </a:lnTo>
                  <a:lnTo>
                    <a:pt x="0" y="482"/>
                  </a:lnTo>
                  <a:lnTo>
                    <a:pt x="91" y="0"/>
                  </a:lnTo>
                  <a:lnTo>
                    <a:pt x="297" y="3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49" name="Freeform 192"/>
            <p:cNvSpPr>
              <a:spLocks/>
            </p:cNvSpPr>
            <p:nvPr/>
          </p:nvSpPr>
          <p:spPr bwMode="auto">
            <a:xfrm>
              <a:off x="1237985" y="2753648"/>
              <a:ext cx="206633" cy="242032"/>
            </a:xfrm>
            <a:custGeom>
              <a:avLst/>
              <a:gdLst>
                <a:gd name="T0" fmla="*/ 122 w 487"/>
                <a:gd name="T1" fmla="*/ 1856 h 570"/>
                <a:gd name="T2" fmla="*/ 0 w 487"/>
                <a:gd name="T3" fmla="*/ 2098 h 570"/>
                <a:gd name="T4" fmla="*/ 1376 w 487"/>
                <a:gd name="T5" fmla="*/ 2901 h 570"/>
                <a:gd name="T6" fmla="*/ 2177 w 487"/>
                <a:gd name="T7" fmla="*/ 2958 h 570"/>
                <a:gd name="T8" fmla="*/ 2483 w 487"/>
                <a:gd name="T9" fmla="*/ 109 h 570"/>
                <a:gd name="T10" fmla="*/ 528 w 487"/>
                <a:gd name="T11" fmla="*/ 0 h 570"/>
                <a:gd name="T12" fmla="*/ 493 w 487"/>
                <a:gd name="T13" fmla="*/ 350 h 570"/>
                <a:gd name="T14" fmla="*/ 384 w 487"/>
                <a:gd name="T15" fmla="*/ 394 h 570"/>
                <a:gd name="T16" fmla="*/ 336 w 487"/>
                <a:gd name="T17" fmla="*/ 313 h 570"/>
                <a:gd name="T18" fmla="*/ 288 w 487"/>
                <a:gd name="T19" fmla="*/ 289 h 570"/>
                <a:gd name="T20" fmla="*/ 182 w 487"/>
                <a:gd name="T21" fmla="*/ 792 h 570"/>
                <a:gd name="T22" fmla="*/ 162 w 487"/>
                <a:gd name="T23" fmla="*/ 848 h 570"/>
                <a:gd name="T24" fmla="*/ 336 w 487"/>
                <a:gd name="T25" fmla="*/ 1341 h 570"/>
                <a:gd name="T26" fmla="*/ 144 w 487"/>
                <a:gd name="T27" fmla="*/ 1459 h 570"/>
                <a:gd name="T28" fmla="*/ 84 w 487"/>
                <a:gd name="T29" fmla="*/ 1728 h 570"/>
                <a:gd name="T30" fmla="*/ 122 w 487"/>
                <a:gd name="T31" fmla="*/ 1856 h 570"/>
                <a:gd name="T32" fmla="*/ 122 w 487"/>
                <a:gd name="T33" fmla="*/ 1856 h 570"/>
                <a:gd name="T34" fmla="*/ 122 w 487"/>
                <a:gd name="T35" fmla="*/ 1856 h 57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7"/>
                <a:gd name="T55" fmla="*/ 0 h 570"/>
                <a:gd name="T56" fmla="*/ 487 w 487"/>
                <a:gd name="T57" fmla="*/ 570 h 57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7" h="570">
                  <a:moveTo>
                    <a:pt x="24" y="357"/>
                  </a:moveTo>
                  <a:lnTo>
                    <a:pt x="0" y="404"/>
                  </a:lnTo>
                  <a:lnTo>
                    <a:pt x="270" y="558"/>
                  </a:lnTo>
                  <a:lnTo>
                    <a:pt x="428" y="570"/>
                  </a:lnTo>
                  <a:lnTo>
                    <a:pt x="487" y="21"/>
                  </a:lnTo>
                  <a:lnTo>
                    <a:pt x="104" y="0"/>
                  </a:lnTo>
                  <a:lnTo>
                    <a:pt x="96" y="68"/>
                  </a:lnTo>
                  <a:lnTo>
                    <a:pt x="76" y="76"/>
                  </a:lnTo>
                  <a:lnTo>
                    <a:pt x="65" y="60"/>
                  </a:lnTo>
                  <a:lnTo>
                    <a:pt x="57" y="56"/>
                  </a:lnTo>
                  <a:lnTo>
                    <a:pt x="36" y="152"/>
                  </a:lnTo>
                  <a:lnTo>
                    <a:pt x="32" y="163"/>
                  </a:lnTo>
                  <a:lnTo>
                    <a:pt x="65" y="258"/>
                  </a:lnTo>
                  <a:lnTo>
                    <a:pt x="28" y="281"/>
                  </a:lnTo>
                  <a:lnTo>
                    <a:pt x="16" y="333"/>
                  </a:lnTo>
                  <a:lnTo>
                    <a:pt x="24" y="357"/>
                  </a:lnTo>
                  <a:close/>
                </a:path>
              </a:pathLst>
            </a:custGeom>
            <a:solidFill>
              <a:srgbClr val="CCECFF"/>
            </a:solidFill>
            <a:ln w="12700" cmpd="sng">
              <a:solidFill>
                <a:srgbClr val="000000"/>
              </a:solidFill>
              <a:round/>
              <a:headEnd/>
              <a:tailEnd/>
            </a:ln>
          </p:spPr>
          <p:txBody>
            <a:bodyPr/>
            <a:lstStyle/>
            <a:p>
              <a:endParaRPr lang="en-US" dirty="0"/>
            </a:p>
          </p:txBody>
        </p:sp>
        <p:sp>
          <p:nvSpPr>
            <p:cNvPr id="1150" name="Freeform 193"/>
            <p:cNvSpPr>
              <a:spLocks/>
            </p:cNvSpPr>
            <p:nvPr/>
          </p:nvSpPr>
          <p:spPr bwMode="auto">
            <a:xfrm>
              <a:off x="1237985" y="2753648"/>
              <a:ext cx="206633" cy="242032"/>
            </a:xfrm>
            <a:custGeom>
              <a:avLst/>
              <a:gdLst>
                <a:gd name="T0" fmla="*/ 122 w 487"/>
                <a:gd name="T1" fmla="*/ 1856 h 570"/>
                <a:gd name="T2" fmla="*/ 0 w 487"/>
                <a:gd name="T3" fmla="*/ 2098 h 570"/>
                <a:gd name="T4" fmla="*/ 1376 w 487"/>
                <a:gd name="T5" fmla="*/ 2901 h 570"/>
                <a:gd name="T6" fmla="*/ 2177 w 487"/>
                <a:gd name="T7" fmla="*/ 2958 h 570"/>
                <a:gd name="T8" fmla="*/ 2483 w 487"/>
                <a:gd name="T9" fmla="*/ 109 h 570"/>
                <a:gd name="T10" fmla="*/ 528 w 487"/>
                <a:gd name="T11" fmla="*/ 0 h 570"/>
                <a:gd name="T12" fmla="*/ 493 w 487"/>
                <a:gd name="T13" fmla="*/ 350 h 570"/>
                <a:gd name="T14" fmla="*/ 384 w 487"/>
                <a:gd name="T15" fmla="*/ 394 h 570"/>
                <a:gd name="T16" fmla="*/ 336 w 487"/>
                <a:gd name="T17" fmla="*/ 313 h 570"/>
                <a:gd name="T18" fmla="*/ 288 w 487"/>
                <a:gd name="T19" fmla="*/ 289 h 570"/>
                <a:gd name="T20" fmla="*/ 182 w 487"/>
                <a:gd name="T21" fmla="*/ 792 h 570"/>
                <a:gd name="T22" fmla="*/ 162 w 487"/>
                <a:gd name="T23" fmla="*/ 848 h 570"/>
                <a:gd name="T24" fmla="*/ 336 w 487"/>
                <a:gd name="T25" fmla="*/ 1341 h 570"/>
                <a:gd name="T26" fmla="*/ 144 w 487"/>
                <a:gd name="T27" fmla="*/ 1459 h 570"/>
                <a:gd name="T28" fmla="*/ 84 w 487"/>
                <a:gd name="T29" fmla="*/ 1728 h 570"/>
                <a:gd name="T30" fmla="*/ 122 w 487"/>
                <a:gd name="T31" fmla="*/ 1856 h 570"/>
                <a:gd name="T32" fmla="*/ 122 w 487"/>
                <a:gd name="T33" fmla="*/ 1856 h 57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87"/>
                <a:gd name="T52" fmla="*/ 0 h 570"/>
                <a:gd name="T53" fmla="*/ 487 w 487"/>
                <a:gd name="T54" fmla="*/ 570 h 57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87" h="570">
                  <a:moveTo>
                    <a:pt x="24" y="357"/>
                  </a:moveTo>
                  <a:lnTo>
                    <a:pt x="0" y="404"/>
                  </a:lnTo>
                  <a:lnTo>
                    <a:pt x="270" y="558"/>
                  </a:lnTo>
                  <a:lnTo>
                    <a:pt x="428" y="570"/>
                  </a:lnTo>
                  <a:lnTo>
                    <a:pt x="487" y="21"/>
                  </a:lnTo>
                  <a:lnTo>
                    <a:pt x="104" y="0"/>
                  </a:lnTo>
                  <a:lnTo>
                    <a:pt x="96" y="68"/>
                  </a:lnTo>
                  <a:lnTo>
                    <a:pt x="76" y="76"/>
                  </a:lnTo>
                  <a:lnTo>
                    <a:pt x="65" y="60"/>
                  </a:lnTo>
                  <a:lnTo>
                    <a:pt x="57" y="56"/>
                  </a:lnTo>
                  <a:lnTo>
                    <a:pt x="36" y="152"/>
                  </a:lnTo>
                  <a:lnTo>
                    <a:pt x="32" y="163"/>
                  </a:lnTo>
                  <a:lnTo>
                    <a:pt x="65" y="258"/>
                  </a:lnTo>
                  <a:lnTo>
                    <a:pt x="28" y="281"/>
                  </a:lnTo>
                  <a:lnTo>
                    <a:pt x="16" y="333"/>
                  </a:lnTo>
                  <a:lnTo>
                    <a:pt x="24" y="357"/>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51" name="Freeform 194"/>
            <p:cNvSpPr>
              <a:spLocks/>
            </p:cNvSpPr>
            <p:nvPr/>
          </p:nvSpPr>
          <p:spPr bwMode="auto">
            <a:xfrm>
              <a:off x="1068746" y="2216398"/>
              <a:ext cx="215114" cy="163025"/>
            </a:xfrm>
            <a:custGeom>
              <a:avLst/>
              <a:gdLst>
                <a:gd name="T0" fmla="*/ 1507 w 506"/>
                <a:gd name="T1" fmla="*/ 1779 h 384"/>
                <a:gd name="T2" fmla="*/ 618 w 506"/>
                <a:gd name="T3" fmla="*/ 1794 h 384"/>
                <a:gd name="T4" fmla="*/ 414 w 506"/>
                <a:gd name="T5" fmla="*/ 1693 h 384"/>
                <a:gd name="T6" fmla="*/ 414 w 506"/>
                <a:gd name="T7" fmla="*/ 1496 h 384"/>
                <a:gd name="T8" fmla="*/ 61 w 506"/>
                <a:gd name="T9" fmla="*/ 1348 h 384"/>
                <a:gd name="T10" fmla="*/ 41 w 506"/>
                <a:gd name="T11" fmla="*/ 1290 h 384"/>
                <a:gd name="T12" fmla="*/ 61 w 506"/>
                <a:gd name="T13" fmla="*/ 837 h 384"/>
                <a:gd name="T14" fmla="*/ 61 w 506"/>
                <a:gd name="T15" fmla="*/ 773 h 384"/>
                <a:gd name="T16" fmla="*/ 41 w 506"/>
                <a:gd name="T17" fmla="*/ 635 h 384"/>
                <a:gd name="T18" fmla="*/ 4 w 506"/>
                <a:gd name="T19" fmla="*/ 511 h 384"/>
                <a:gd name="T20" fmla="*/ 0 w 506"/>
                <a:gd name="T21" fmla="*/ 371 h 384"/>
                <a:gd name="T22" fmla="*/ 120 w 506"/>
                <a:gd name="T23" fmla="*/ 160 h 384"/>
                <a:gd name="T24" fmla="*/ 472 w 506"/>
                <a:gd name="T25" fmla="*/ 425 h 384"/>
                <a:gd name="T26" fmla="*/ 636 w 506"/>
                <a:gd name="T27" fmla="*/ 219 h 384"/>
                <a:gd name="T28" fmla="*/ 618 w 506"/>
                <a:gd name="T29" fmla="*/ 160 h 384"/>
                <a:gd name="T30" fmla="*/ 618 w 506"/>
                <a:gd name="T31" fmla="*/ 61 h 384"/>
                <a:gd name="T32" fmla="*/ 636 w 506"/>
                <a:gd name="T33" fmla="*/ 0 h 384"/>
                <a:gd name="T34" fmla="*/ 2670 w 506"/>
                <a:gd name="T35" fmla="*/ 425 h 384"/>
                <a:gd name="T36" fmla="*/ 2448 w 506"/>
                <a:gd name="T37" fmla="*/ 1985 h 384"/>
                <a:gd name="T38" fmla="*/ 1507 w 506"/>
                <a:gd name="T39" fmla="*/ 1779 h 384"/>
                <a:gd name="T40" fmla="*/ 1507 w 506"/>
                <a:gd name="T41" fmla="*/ 1779 h 3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6"/>
                <a:gd name="T64" fmla="*/ 0 h 384"/>
                <a:gd name="T65" fmla="*/ 506 w 506"/>
                <a:gd name="T66" fmla="*/ 384 h 3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6" h="384">
                  <a:moveTo>
                    <a:pt x="287" y="344"/>
                  </a:moveTo>
                  <a:lnTo>
                    <a:pt x="117" y="347"/>
                  </a:lnTo>
                  <a:lnTo>
                    <a:pt x="78" y="328"/>
                  </a:lnTo>
                  <a:lnTo>
                    <a:pt x="78" y="289"/>
                  </a:lnTo>
                  <a:lnTo>
                    <a:pt x="12" y="261"/>
                  </a:lnTo>
                  <a:lnTo>
                    <a:pt x="8" y="249"/>
                  </a:lnTo>
                  <a:lnTo>
                    <a:pt x="12" y="162"/>
                  </a:lnTo>
                  <a:lnTo>
                    <a:pt x="12" y="150"/>
                  </a:lnTo>
                  <a:lnTo>
                    <a:pt x="8" y="123"/>
                  </a:lnTo>
                  <a:lnTo>
                    <a:pt x="4" y="99"/>
                  </a:lnTo>
                  <a:lnTo>
                    <a:pt x="0" y="72"/>
                  </a:lnTo>
                  <a:lnTo>
                    <a:pt x="23" y="31"/>
                  </a:lnTo>
                  <a:lnTo>
                    <a:pt x="90" y="83"/>
                  </a:lnTo>
                  <a:lnTo>
                    <a:pt x="121" y="43"/>
                  </a:lnTo>
                  <a:lnTo>
                    <a:pt x="117" y="31"/>
                  </a:lnTo>
                  <a:lnTo>
                    <a:pt x="117" y="12"/>
                  </a:lnTo>
                  <a:lnTo>
                    <a:pt x="121" y="0"/>
                  </a:lnTo>
                  <a:lnTo>
                    <a:pt x="506" y="83"/>
                  </a:lnTo>
                  <a:lnTo>
                    <a:pt x="463" y="384"/>
                  </a:lnTo>
                  <a:lnTo>
                    <a:pt x="287" y="344"/>
                  </a:lnTo>
                  <a:close/>
                </a:path>
              </a:pathLst>
            </a:custGeom>
            <a:solidFill>
              <a:srgbClr val="CCECFF"/>
            </a:solidFill>
            <a:ln w="12700" cmpd="sng">
              <a:solidFill>
                <a:srgbClr val="000000"/>
              </a:solidFill>
              <a:round/>
              <a:headEnd/>
              <a:tailEnd/>
            </a:ln>
          </p:spPr>
          <p:txBody>
            <a:bodyPr/>
            <a:lstStyle/>
            <a:p>
              <a:endParaRPr lang="en-US" dirty="0"/>
            </a:p>
          </p:txBody>
        </p:sp>
        <p:sp>
          <p:nvSpPr>
            <p:cNvPr id="1152" name="Freeform 195"/>
            <p:cNvSpPr>
              <a:spLocks/>
            </p:cNvSpPr>
            <p:nvPr/>
          </p:nvSpPr>
          <p:spPr bwMode="auto">
            <a:xfrm>
              <a:off x="1068746" y="2216398"/>
              <a:ext cx="215114" cy="163025"/>
            </a:xfrm>
            <a:custGeom>
              <a:avLst/>
              <a:gdLst>
                <a:gd name="T0" fmla="*/ 1507 w 506"/>
                <a:gd name="T1" fmla="*/ 1779 h 384"/>
                <a:gd name="T2" fmla="*/ 618 w 506"/>
                <a:gd name="T3" fmla="*/ 1794 h 384"/>
                <a:gd name="T4" fmla="*/ 414 w 506"/>
                <a:gd name="T5" fmla="*/ 1693 h 384"/>
                <a:gd name="T6" fmla="*/ 414 w 506"/>
                <a:gd name="T7" fmla="*/ 1496 h 384"/>
                <a:gd name="T8" fmla="*/ 61 w 506"/>
                <a:gd name="T9" fmla="*/ 1348 h 384"/>
                <a:gd name="T10" fmla="*/ 41 w 506"/>
                <a:gd name="T11" fmla="*/ 1290 h 384"/>
                <a:gd name="T12" fmla="*/ 61 w 506"/>
                <a:gd name="T13" fmla="*/ 837 h 384"/>
                <a:gd name="T14" fmla="*/ 61 w 506"/>
                <a:gd name="T15" fmla="*/ 773 h 384"/>
                <a:gd name="T16" fmla="*/ 41 w 506"/>
                <a:gd name="T17" fmla="*/ 635 h 384"/>
                <a:gd name="T18" fmla="*/ 4 w 506"/>
                <a:gd name="T19" fmla="*/ 511 h 384"/>
                <a:gd name="T20" fmla="*/ 0 w 506"/>
                <a:gd name="T21" fmla="*/ 371 h 384"/>
                <a:gd name="T22" fmla="*/ 120 w 506"/>
                <a:gd name="T23" fmla="*/ 160 h 384"/>
                <a:gd name="T24" fmla="*/ 472 w 506"/>
                <a:gd name="T25" fmla="*/ 425 h 384"/>
                <a:gd name="T26" fmla="*/ 636 w 506"/>
                <a:gd name="T27" fmla="*/ 219 h 384"/>
                <a:gd name="T28" fmla="*/ 618 w 506"/>
                <a:gd name="T29" fmla="*/ 160 h 384"/>
                <a:gd name="T30" fmla="*/ 618 w 506"/>
                <a:gd name="T31" fmla="*/ 61 h 384"/>
                <a:gd name="T32" fmla="*/ 636 w 506"/>
                <a:gd name="T33" fmla="*/ 0 h 384"/>
                <a:gd name="T34" fmla="*/ 2670 w 506"/>
                <a:gd name="T35" fmla="*/ 425 h 384"/>
                <a:gd name="T36" fmla="*/ 2448 w 506"/>
                <a:gd name="T37" fmla="*/ 1985 h 384"/>
                <a:gd name="T38" fmla="*/ 1507 w 506"/>
                <a:gd name="T39" fmla="*/ 1779 h 384"/>
                <a:gd name="T40" fmla="*/ 1507 w 506"/>
                <a:gd name="T41" fmla="*/ 1779 h 3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6"/>
                <a:gd name="T64" fmla="*/ 0 h 384"/>
                <a:gd name="T65" fmla="*/ 506 w 506"/>
                <a:gd name="T66" fmla="*/ 384 h 3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6" h="384">
                  <a:moveTo>
                    <a:pt x="287" y="344"/>
                  </a:moveTo>
                  <a:lnTo>
                    <a:pt x="117" y="347"/>
                  </a:lnTo>
                  <a:lnTo>
                    <a:pt x="78" y="328"/>
                  </a:lnTo>
                  <a:lnTo>
                    <a:pt x="78" y="289"/>
                  </a:lnTo>
                  <a:lnTo>
                    <a:pt x="12" y="261"/>
                  </a:lnTo>
                  <a:lnTo>
                    <a:pt x="8" y="249"/>
                  </a:lnTo>
                  <a:lnTo>
                    <a:pt x="12" y="162"/>
                  </a:lnTo>
                  <a:lnTo>
                    <a:pt x="12" y="150"/>
                  </a:lnTo>
                  <a:lnTo>
                    <a:pt x="8" y="123"/>
                  </a:lnTo>
                  <a:lnTo>
                    <a:pt x="4" y="99"/>
                  </a:lnTo>
                  <a:lnTo>
                    <a:pt x="0" y="72"/>
                  </a:lnTo>
                  <a:lnTo>
                    <a:pt x="23" y="31"/>
                  </a:lnTo>
                  <a:lnTo>
                    <a:pt x="90" y="83"/>
                  </a:lnTo>
                  <a:lnTo>
                    <a:pt x="121" y="43"/>
                  </a:lnTo>
                  <a:lnTo>
                    <a:pt x="117" y="31"/>
                  </a:lnTo>
                  <a:lnTo>
                    <a:pt x="117" y="12"/>
                  </a:lnTo>
                  <a:lnTo>
                    <a:pt x="121" y="0"/>
                  </a:lnTo>
                  <a:lnTo>
                    <a:pt x="506" y="83"/>
                  </a:lnTo>
                  <a:lnTo>
                    <a:pt x="463" y="384"/>
                  </a:lnTo>
                  <a:lnTo>
                    <a:pt x="287" y="34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53" name="Freeform 196"/>
            <p:cNvSpPr>
              <a:spLocks/>
            </p:cNvSpPr>
            <p:nvPr/>
          </p:nvSpPr>
          <p:spPr bwMode="auto">
            <a:xfrm>
              <a:off x="1018244" y="2327394"/>
              <a:ext cx="258677" cy="205034"/>
            </a:xfrm>
            <a:custGeom>
              <a:avLst/>
              <a:gdLst>
                <a:gd name="T0" fmla="*/ 0 w 609"/>
                <a:gd name="T1" fmla="*/ 1673 h 483"/>
                <a:gd name="T2" fmla="*/ 61 w 609"/>
                <a:gd name="T3" fmla="*/ 1560 h 483"/>
                <a:gd name="T4" fmla="*/ 640 w 609"/>
                <a:gd name="T5" fmla="*/ 181 h 483"/>
                <a:gd name="T6" fmla="*/ 682 w 609"/>
                <a:gd name="T7" fmla="*/ 181 h 483"/>
                <a:gd name="T8" fmla="*/ 682 w 609"/>
                <a:gd name="T9" fmla="*/ 0 h 483"/>
                <a:gd name="T10" fmla="*/ 1026 w 609"/>
                <a:gd name="T11" fmla="*/ 145 h 483"/>
                <a:gd name="T12" fmla="*/ 1026 w 609"/>
                <a:gd name="T13" fmla="*/ 347 h 483"/>
                <a:gd name="T14" fmla="*/ 1223 w 609"/>
                <a:gd name="T15" fmla="*/ 447 h 483"/>
                <a:gd name="T16" fmla="*/ 2110 w 609"/>
                <a:gd name="T17" fmla="*/ 422 h 483"/>
                <a:gd name="T18" fmla="*/ 3024 w 609"/>
                <a:gd name="T19" fmla="*/ 634 h 483"/>
                <a:gd name="T20" fmla="*/ 3162 w 609"/>
                <a:gd name="T21" fmla="*/ 796 h 483"/>
                <a:gd name="T22" fmla="*/ 2771 w 609"/>
                <a:gd name="T23" fmla="*/ 1354 h 483"/>
                <a:gd name="T24" fmla="*/ 2853 w 609"/>
                <a:gd name="T25" fmla="*/ 1560 h 483"/>
                <a:gd name="T26" fmla="*/ 2728 w 609"/>
                <a:gd name="T27" fmla="*/ 1779 h 483"/>
                <a:gd name="T28" fmla="*/ 2649 w 609"/>
                <a:gd name="T29" fmla="*/ 2493 h 483"/>
                <a:gd name="T30" fmla="*/ 1579 w 609"/>
                <a:gd name="T31" fmla="*/ 2310 h 483"/>
                <a:gd name="T32" fmla="*/ 41 w 609"/>
                <a:gd name="T33" fmla="*/ 2029 h 483"/>
                <a:gd name="T34" fmla="*/ 0 w 609"/>
                <a:gd name="T35" fmla="*/ 1673 h 483"/>
                <a:gd name="T36" fmla="*/ 0 w 609"/>
                <a:gd name="T37" fmla="*/ 1673 h 4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9"/>
                <a:gd name="T58" fmla="*/ 0 h 483"/>
                <a:gd name="T59" fmla="*/ 609 w 609"/>
                <a:gd name="T60" fmla="*/ 483 h 48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9" h="483">
                  <a:moveTo>
                    <a:pt x="0" y="324"/>
                  </a:moveTo>
                  <a:lnTo>
                    <a:pt x="12" y="301"/>
                  </a:lnTo>
                  <a:lnTo>
                    <a:pt x="123" y="35"/>
                  </a:lnTo>
                  <a:lnTo>
                    <a:pt x="131" y="35"/>
                  </a:lnTo>
                  <a:lnTo>
                    <a:pt x="131" y="0"/>
                  </a:lnTo>
                  <a:lnTo>
                    <a:pt x="197" y="28"/>
                  </a:lnTo>
                  <a:lnTo>
                    <a:pt x="197" y="67"/>
                  </a:lnTo>
                  <a:lnTo>
                    <a:pt x="236" y="86"/>
                  </a:lnTo>
                  <a:lnTo>
                    <a:pt x="406" y="83"/>
                  </a:lnTo>
                  <a:lnTo>
                    <a:pt x="582" y="123"/>
                  </a:lnTo>
                  <a:lnTo>
                    <a:pt x="609" y="154"/>
                  </a:lnTo>
                  <a:lnTo>
                    <a:pt x="533" y="262"/>
                  </a:lnTo>
                  <a:lnTo>
                    <a:pt x="549" y="301"/>
                  </a:lnTo>
                  <a:lnTo>
                    <a:pt x="525" y="344"/>
                  </a:lnTo>
                  <a:lnTo>
                    <a:pt x="510" y="483"/>
                  </a:lnTo>
                  <a:lnTo>
                    <a:pt x="304" y="447"/>
                  </a:lnTo>
                  <a:lnTo>
                    <a:pt x="8" y="392"/>
                  </a:lnTo>
                  <a:lnTo>
                    <a:pt x="0" y="324"/>
                  </a:lnTo>
                  <a:close/>
                </a:path>
              </a:pathLst>
            </a:custGeom>
            <a:solidFill>
              <a:srgbClr val="CCECFF"/>
            </a:solidFill>
            <a:ln w="12700" cmpd="sng">
              <a:solidFill>
                <a:srgbClr val="000000"/>
              </a:solidFill>
              <a:round/>
              <a:headEnd/>
              <a:tailEnd/>
            </a:ln>
          </p:spPr>
          <p:txBody>
            <a:bodyPr/>
            <a:lstStyle/>
            <a:p>
              <a:endParaRPr lang="en-US" dirty="0"/>
            </a:p>
          </p:txBody>
        </p:sp>
        <p:sp>
          <p:nvSpPr>
            <p:cNvPr id="1154" name="Freeform 197"/>
            <p:cNvSpPr>
              <a:spLocks/>
            </p:cNvSpPr>
            <p:nvPr/>
          </p:nvSpPr>
          <p:spPr bwMode="auto">
            <a:xfrm>
              <a:off x="1018244" y="2327394"/>
              <a:ext cx="258677" cy="205034"/>
            </a:xfrm>
            <a:custGeom>
              <a:avLst/>
              <a:gdLst>
                <a:gd name="T0" fmla="*/ 0 w 609"/>
                <a:gd name="T1" fmla="*/ 1673 h 483"/>
                <a:gd name="T2" fmla="*/ 61 w 609"/>
                <a:gd name="T3" fmla="*/ 1560 h 483"/>
                <a:gd name="T4" fmla="*/ 640 w 609"/>
                <a:gd name="T5" fmla="*/ 181 h 483"/>
                <a:gd name="T6" fmla="*/ 682 w 609"/>
                <a:gd name="T7" fmla="*/ 181 h 483"/>
                <a:gd name="T8" fmla="*/ 682 w 609"/>
                <a:gd name="T9" fmla="*/ 0 h 483"/>
                <a:gd name="T10" fmla="*/ 1026 w 609"/>
                <a:gd name="T11" fmla="*/ 145 h 483"/>
                <a:gd name="T12" fmla="*/ 1026 w 609"/>
                <a:gd name="T13" fmla="*/ 347 h 483"/>
                <a:gd name="T14" fmla="*/ 1223 w 609"/>
                <a:gd name="T15" fmla="*/ 447 h 483"/>
                <a:gd name="T16" fmla="*/ 2110 w 609"/>
                <a:gd name="T17" fmla="*/ 422 h 483"/>
                <a:gd name="T18" fmla="*/ 3024 w 609"/>
                <a:gd name="T19" fmla="*/ 634 h 483"/>
                <a:gd name="T20" fmla="*/ 3162 w 609"/>
                <a:gd name="T21" fmla="*/ 796 h 483"/>
                <a:gd name="T22" fmla="*/ 2771 w 609"/>
                <a:gd name="T23" fmla="*/ 1354 h 483"/>
                <a:gd name="T24" fmla="*/ 2853 w 609"/>
                <a:gd name="T25" fmla="*/ 1560 h 483"/>
                <a:gd name="T26" fmla="*/ 2728 w 609"/>
                <a:gd name="T27" fmla="*/ 1779 h 483"/>
                <a:gd name="T28" fmla="*/ 2649 w 609"/>
                <a:gd name="T29" fmla="*/ 2493 h 483"/>
                <a:gd name="T30" fmla="*/ 1579 w 609"/>
                <a:gd name="T31" fmla="*/ 2310 h 483"/>
                <a:gd name="T32" fmla="*/ 41 w 609"/>
                <a:gd name="T33" fmla="*/ 2029 h 483"/>
                <a:gd name="T34" fmla="*/ 0 w 609"/>
                <a:gd name="T35" fmla="*/ 1673 h 483"/>
                <a:gd name="T36" fmla="*/ 0 w 609"/>
                <a:gd name="T37" fmla="*/ 1673 h 4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9"/>
                <a:gd name="T58" fmla="*/ 0 h 483"/>
                <a:gd name="T59" fmla="*/ 609 w 609"/>
                <a:gd name="T60" fmla="*/ 483 h 48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9" h="483">
                  <a:moveTo>
                    <a:pt x="0" y="324"/>
                  </a:moveTo>
                  <a:lnTo>
                    <a:pt x="12" y="301"/>
                  </a:lnTo>
                  <a:lnTo>
                    <a:pt x="123" y="35"/>
                  </a:lnTo>
                  <a:lnTo>
                    <a:pt x="131" y="35"/>
                  </a:lnTo>
                  <a:lnTo>
                    <a:pt x="131" y="0"/>
                  </a:lnTo>
                  <a:lnTo>
                    <a:pt x="197" y="28"/>
                  </a:lnTo>
                  <a:lnTo>
                    <a:pt x="197" y="67"/>
                  </a:lnTo>
                  <a:lnTo>
                    <a:pt x="236" y="86"/>
                  </a:lnTo>
                  <a:lnTo>
                    <a:pt x="406" y="83"/>
                  </a:lnTo>
                  <a:lnTo>
                    <a:pt x="582" y="123"/>
                  </a:lnTo>
                  <a:lnTo>
                    <a:pt x="609" y="154"/>
                  </a:lnTo>
                  <a:lnTo>
                    <a:pt x="533" y="262"/>
                  </a:lnTo>
                  <a:lnTo>
                    <a:pt x="549" y="301"/>
                  </a:lnTo>
                  <a:lnTo>
                    <a:pt x="525" y="344"/>
                  </a:lnTo>
                  <a:lnTo>
                    <a:pt x="510" y="483"/>
                  </a:lnTo>
                  <a:lnTo>
                    <a:pt x="304" y="447"/>
                  </a:lnTo>
                  <a:lnTo>
                    <a:pt x="8" y="392"/>
                  </a:lnTo>
                  <a:lnTo>
                    <a:pt x="0" y="32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55" name="Freeform 198"/>
            <p:cNvSpPr>
              <a:spLocks/>
            </p:cNvSpPr>
            <p:nvPr/>
          </p:nvSpPr>
          <p:spPr bwMode="auto">
            <a:xfrm>
              <a:off x="1118476" y="2517011"/>
              <a:ext cx="202393" cy="300999"/>
            </a:xfrm>
            <a:custGeom>
              <a:avLst/>
              <a:gdLst>
                <a:gd name="T0" fmla="*/ 1449 w 476"/>
                <a:gd name="T1" fmla="*/ 187 h 709"/>
                <a:gd name="T2" fmla="*/ 2518 w 476"/>
                <a:gd name="T3" fmla="*/ 386 h 709"/>
                <a:gd name="T4" fmla="*/ 2042 w 476"/>
                <a:gd name="T5" fmla="*/ 2885 h 709"/>
                <a:gd name="T6" fmla="*/ 1994 w 476"/>
                <a:gd name="T7" fmla="*/ 3236 h 709"/>
                <a:gd name="T8" fmla="*/ 1889 w 476"/>
                <a:gd name="T9" fmla="*/ 3277 h 709"/>
                <a:gd name="T10" fmla="*/ 1832 w 476"/>
                <a:gd name="T11" fmla="*/ 3196 h 709"/>
                <a:gd name="T12" fmla="*/ 1787 w 476"/>
                <a:gd name="T13" fmla="*/ 3177 h 709"/>
                <a:gd name="T14" fmla="*/ 1680 w 476"/>
                <a:gd name="T15" fmla="*/ 3670 h 709"/>
                <a:gd name="T16" fmla="*/ 0 w 476"/>
                <a:gd name="T17" fmla="*/ 1478 h 709"/>
                <a:gd name="T18" fmla="*/ 362 w 476"/>
                <a:gd name="T19" fmla="*/ 0 h 709"/>
                <a:gd name="T20" fmla="*/ 1449 w 476"/>
                <a:gd name="T21" fmla="*/ 187 h 709"/>
                <a:gd name="T22" fmla="*/ 1449 w 476"/>
                <a:gd name="T23" fmla="*/ 187 h 709"/>
                <a:gd name="T24" fmla="*/ 1449 w 476"/>
                <a:gd name="T25" fmla="*/ 187 h 7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76"/>
                <a:gd name="T40" fmla="*/ 0 h 709"/>
                <a:gd name="T41" fmla="*/ 476 w 476"/>
                <a:gd name="T42" fmla="*/ 709 h 70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76" h="709">
                  <a:moveTo>
                    <a:pt x="274" y="36"/>
                  </a:moveTo>
                  <a:lnTo>
                    <a:pt x="476" y="75"/>
                  </a:lnTo>
                  <a:lnTo>
                    <a:pt x="385" y="557"/>
                  </a:lnTo>
                  <a:lnTo>
                    <a:pt x="377" y="625"/>
                  </a:lnTo>
                  <a:lnTo>
                    <a:pt x="357" y="633"/>
                  </a:lnTo>
                  <a:lnTo>
                    <a:pt x="346" y="617"/>
                  </a:lnTo>
                  <a:lnTo>
                    <a:pt x="338" y="613"/>
                  </a:lnTo>
                  <a:lnTo>
                    <a:pt x="317" y="709"/>
                  </a:lnTo>
                  <a:lnTo>
                    <a:pt x="0" y="285"/>
                  </a:lnTo>
                  <a:lnTo>
                    <a:pt x="68" y="0"/>
                  </a:lnTo>
                  <a:lnTo>
                    <a:pt x="274" y="36"/>
                  </a:lnTo>
                  <a:close/>
                </a:path>
              </a:pathLst>
            </a:custGeom>
            <a:solidFill>
              <a:srgbClr val="CCECFF"/>
            </a:solidFill>
            <a:ln w="12700" cmpd="sng">
              <a:solidFill>
                <a:srgbClr val="000000"/>
              </a:solidFill>
              <a:round/>
              <a:headEnd/>
              <a:tailEnd/>
            </a:ln>
          </p:spPr>
          <p:txBody>
            <a:bodyPr/>
            <a:lstStyle/>
            <a:p>
              <a:endParaRPr lang="en-US" dirty="0"/>
            </a:p>
          </p:txBody>
        </p:sp>
        <p:sp>
          <p:nvSpPr>
            <p:cNvPr id="1156" name="Freeform 199"/>
            <p:cNvSpPr>
              <a:spLocks/>
            </p:cNvSpPr>
            <p:nvPr/>
          </p:nvSpPr>
          <p:spPr bwMode="auto">
            <a:xfrm>
              <a:off x="1118476" y="2517011"/>
              <a:ext cx="202393" cy="300999"/>
            </a:xfrm>
            <a:custGeom>
              <a:avLst/>
              <a:gdLst>
                <a:gd name="T0" fmla="*/ 1449 w 476"/>
                <a:gd name="T1" fmla="*/ 187 h 709"/>
                <a:gd name="T2" fmla="*/ 2518 w 476"/>
                <a:gd name="T3" fmla="*/ 386 h 709"/>
                <a:gd name="T4" fmla="*/ 2042 w 476"/>
                <a:gd name="T5" fmla="*/ 2885 h 709"/>
                <a:gd name="T6" fmla="*/ 1994 w 476"/>
                <a:gd name="T7" fmla="*/ 3236 h 709"/>
                <a:gd name="T8" fmla="*/ 1889 w 476"/>
                <a:gd name="T9" fmla="*/ 3277 h 709"/>
                <a:gd name="T10" fmla="*/ 1832 w 476"/>
                <a:gd name="T11" fmla="*/ 3196 h 709"/>
                <a:gd name="T12" fmla="*/ 1787 w 476"/>
                <a:gd name="T13" fmla="*/ 3177 h 709"/>
                <a:gd name="T14" fmla="*/ 1680 w 476"/>
                <a:gd name="T15" fmla="*/ 3670 h 709"/>
                <a:gd name="T16" fmla="*/ 0 w 476"/>
                <a:gd name="T17" fmla="*/ 1478 h 709"/>
                <a:gd name="T18" fmla="*/ 362 w 476"/>
                <a:gd name="T19" fmla="*/ 0 h 709"/>
                <a:gd name="T20" fmla="*/ 1449 w 476"/>
                <a:gd name="T21" fmla="*/ 187 h 709"/>
                <a:gd name="T22" fmla="*/ 1449 w 476"/>
                <a:gd name="T23" fmla="*/ 187 h 7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76"/>
                <a:gd name="T37" fmla="*/ 0 h 709"/>
                <a:gd name="T38" fmla="*/ 476 w 476"/>
                <a:gd name="T39" fmla="*/ 709 h 70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76" h="709">
                  <a:moveTo>
                    <a:pt x="274" y="36"/>
                  </a:moveTo>
                  <a:lnTo>
                    <a:pt x="476" y="75"/>
                  </a:lnTo>
                  <a:lnTo>
                    <a:pt x="385" y="557"/>
                  </a:lnTo>
                  <a:lnTo>
                    <a:pt x="377" y="625"/>
                  </a:lnTo>
                  <a:lnTo>
                    <a:pt x="357" y="633"/>
                  </a:lnTo>
                  <a:lnTo>
                    <a:pt x="346" y="617"/>
                  </a:lnTo>
                  <a:lnTo>
                    <a:pt x="338" y="613"/>
                  </a:lnTo>
                  <a:lnTo>
                    <a:pt x="317" y="709"/>
                  </a:lnTo>
                  <a:lnTo>
                    <a:pt x="0" y="285"/>
                  </a:lnTo>
                  <a:lnTo>
                    <a:pt x="68" y="0"/>
                  </a:lnTo>
                  <a:lnTo>
                    <a:pt x="274" y="3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57" name="Freeform 200"/>
            <p:cNvSpPr>
              <a:spLocks/>
            </p:cNvSpPr>
            <p:nvPr/>
          </p:nvSpPr>
          <p:spPr bwMode="auto">
            <a:xfrm>
              <a:off x="1000125" y="2493502"/>
              <a:ext cx="265616" cy="431650"/>
            </a:xfrm>
            <a:custGeom>
              <a:avLst/>
              <a:gdLst>
                <a:gd name="T0" fmla="*/ 263 w 625"/>
                <a:gd name="T1" fmla="*/ 0 h 1017"/>
                <a:gd name="T2" fmla="*/ 1823 w 625"/>
                <a:gd name="T3" fmla="*/ 287 h 1017"/>
                <a:gd name="T4" fmla="*/ 1467 w 625"/>
                <a:gd name="T5" fmla="*/ 1739 h 1017"/>
                <a:gd name="T6" fmla="*/ 3125 w 625"/>
                <a:gd name="T7" fmla="*/ 3938 h 1017"/>
                <a:gd name="T8" fmla="*/ 3107 w 625"/>
                <a:gd name="T9" fmla="*/ 3999 h 1017"/>
                <a:gd name="T10" fmla="*/ 3283 w 625"/>
                <a:gd name="T11" fmla="*/ 4489 h 1017"/>
                <a:gd name="T12" fmla="*/ 3085 w 625"/>
                <a:gd name="T13" fmla="*/ 4613 h 1017"/>
                <a:gd name="T14" fmla="*/ 3023 w 625"/>
                <a:gd name="T15" fmla="*/ 4898 h 1017"/>
                <a:gd name="T16" fmla="*/ 3061 w 625"/>
                <a:gd name="T17" fmla="*/ 4997 h 1017"/>
                <a:gd name="T18" fmla="*/ 2939 w 625"/>
                <a:gd name="T19" fmla="*/ 5244 h 1017"/>
                <a:gd name="T20" fmla="*/ 2862 w 625"/>
                <a:gd name="T21" fmla="*/ 5183 h 1017"/>
                <a:gd name="T22" fmla="*/ 2904 w 625"/>
                <a:gd name="T23" fmla="*/ 5102 h 1017"/>
                <a:gd name="T24" fmla="*/ 1907 w 625"/>
                <a:gd name="T25" fmla="*/ 4997 h 1017"/>
                <a:gd name="T26" fmla="*/ 1882 w 625"/>
                <a:gd name="T27" fmla="*/ 4943 h 1017"/>
                <a:gd name="T28" fmla="*/ 1847 w 625"/>
                <a:gd name="T29" fmla="*/ 4716 h 1017"/>
                <a:gd name="T30" fmla="*/ 1847 w 625"/>
                <a:gd name="T31" fmla="*/ 4630 h 1017"/>
                <a:gd name="T32" fmla="*/ 1402 w 625"/>
                <a:gd name="T33" fmla="*/ 4144 h 1017"/>
                <a:gd name="T34" fmla="*/ 722 w 625"/>
                <a:gd name="T35" fmla="*/ 3736 h 1017"/>
                <a:gd name="T36" fmla="*/ 750 w 625"/>
                <a:gd name="T37" fmla="*/ 3510 h 1017"/>
                <a:gd name="T38" fmla="*/ 320 w 625"/>
                <a:gd name="T39" fmla="*/ 2734 h 1017"/>
                <a:gd name="T40" fmla="*/ 495 w 625"/>
                <a:gd name="T41" fmla="*/ 2635 h 1017"/>
                <a:gd name="T42" fmla="*/ 467 w 625"/>
                <a:gd name="T43" fmla="*/ 2540 h 1017"/>
                <a:gd name="T44" fmla="*/ 263 w 625"/>
                <a:gd name="T45" fmla="*/ 2490 h 1017"/>
                <a:gd name="T46" fmla="*/ 320 w 625"/>
                <a:gd name="T47" fmla="*/ 2141 h 1017"/>
                <a:gd name="T48" fmla="*/ 495 w 625"/>
                <a:gd name="T49" fmla="*/ 2242 h 1017"/>
                <a:gd name="T50" fmla="*/ 410 w 625"/>
                <a:gd name="T51" fmla="*/ 1926 h 1017"/>
                <a:gd name="T52" fmla="*/ 320 w 625"/>
                <a:gd name="T53" fmla="*/ 2021 h 1017"/>
                <a:gd name="T54" fmla="*/ 186 w 625"/>
                <a:gd name="T55" fmla="*/ 1901 h 1017"/>
                <a:gd name="T56" fmla="*/ 82 w 625"/>
                <a:gd name="T57" fmla="*/ 1570 h 1017"/>
                <a:gd name="T58" fmla="*/ 82 w 625"/>
                <a:gd name="T59" fmla="*/ 1222 h 1017"/>
                <a:gd name="T60" fmla="*/ 143 w 625"/>
                <a:gd name="T61" fmla="*/ 981 h 1017"/>
                <a:gd name="T62" fmla="*/ 4 w 625"/>
                <a:gd name="T63" fmla="*/ 717 h 1017"/>
                <a:gd name="T64" fmla="*/ 0 w 625"/>
                <a:gd name="T65" fmla="*/ 682 h 1017"/>
                <a:gd name="T66" fmla="*/ 263 w 625"/>
                <a:gd name="T67" fmla="*/ 1 h 1017"/>
                <a:gd name="T68" fmla="*/ 263 w 625"/>
                <a:gd name="T69" fmla="*/ 1 h 1017"/>
                <a:gd name="T70" fmla="*/ 263 w 625"/>
                <a:gd name="T71" fmla="*/ 0 h 101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25"/>
                <a:gd name="T109" fmla="*/ 0 h 1017"/>
                <a:gd name="T110" fmla="*/ 625 w 625"/>
                <a:gd name="T111" fmla="*/ 1017 h 101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25" h="1017">
                  <a:moveTo>
                    <a:pt x="51" y="0"/>
                  </a:moveTo>
                  <a:lnTo>
                    <a:pt x="347" y="56"/>
                  </a:lnTo>
                  <a:lnTo>
                    <a:pt x="279" y="337"/>
                  </a:lnTo>
                  <a:lnTo>
                    <a:pt x="596" y="765"/>
                  </a:lnTo>
                  <a:lnTo>
                    <a:pt x="592" y="776"/>
                  </a:lnTo>
                  <a:lnTo>
                    <a:pt x="625" y="871"/>
                  </a:lnTo>
                  <a:lnTo>
                    <a:pt x="588" y="894"/>
                  </a:lnTo>
                  <a:lnTo>
                    <a:pt x="576" y="950"/>
                  </a:lnTo>
                  <a:lnTo>
                    <a:pt x="584" y="970"/>
                  </a:lnTo>
                  <a:lnTo>
                    <a:pt x="560" y="1017"/>
                  </a:lnTo>
                  <a:lnTo>
                    <a:pt x="545" y="1005"/>
                  </a:lnTo>
                  <a:lnTo>
                    <a:pt x="553" y="990"/>
                  </a:lnTo>
                  <a:lnTo>
                    <a:pt x="363" y="970"/>
                  </a:lnTo>
                  <a:lnTo>
                    <a:pt x="359" y="958"/>
                  </a:lnTo>
                  <a:lnTo>
                    <a:pt x="351" y="914"/>
                  </a:lnTo>
                  <a:lnTo>
                    <a:pt x="351" y="898"/>
                  </a:lnTo>
                  <a:lnTo>
                    <a:pt x="268" y="804"/>
                  </a:lnTo>
                  <a:lnTo>
                    <a:pt x="138" y="724"/>
                  </a:lnTo>
                  <a:lnTo>
                    <a:pt x="142" y="681"/>
                  </a:lnTo>
                  <a:lnTo>
                    <a:pt x="62" y="531"/>
                  </a:lnTo>
                  <a:lnTo>
                    <a:pt x="94" y="511"/>
                  </a:lnTo>
                  <a:lnTo>
                    <a:pt x="90" y="492"/>
                  </a:lnTo>
                  <a:lnTo>
                    <a:pt x="51" y="484"/>
                  </a:lnTo>
                  <a:lnTo>
                    <a:pt x="62" y="416"/>
                  </a:lnTo>
                  <a:lnTo>
                    <a:pt x="94" y="435"/>
                  </a:lnTo>
                  <a:lnTo>
                    <a:pt x="78" y="373"/>
                  </a:lnTo>
                  <a:lnTo>
                    <a:pt x="62" y="392"/>
                  </a:lnTo>
                  <a:lnTo>
                    <a:pt x="35" y="369"/>
                  </a:lnTo>
                  <a:lnTo>
                    <a:pt x="15" y="305"/>
                  </a:lnTo>
                  <a:lnTo>
                    <a:pt x="15" y="238"/>
                  </a:lnTo>
                  <a:lnTo>
                    <a:pt x="27" y="191"/>
                  </a:lnTo>
                  <a:lnTo>
                    <a:pt x="4" y="139"/>
                  </a:lnTo>
                  <a:lnTo>
                    <a:pt x="0" y="131"/>
                  </a:lnTo>
                  <a:lnTo>
                    <a:pt x="51" y="1"/>
                  </a:lnTo>
                  <a:lnTo>
                    <a:pt x="51" y="0"/>
                  </a:lnTo>
                  <a:close/>
                </a:path>
              </a:pathLst>
            </a:custGeom>
            <a:solidFill>
              <a:srgbClr val="CCECFF"/>
            </a:solidFill>
            <a:ln w="12700" cmpd="sng">
              <a:solidFill>
                <a:srgbClr val="000000"/>
              </a:solidFill>
              <a:round/>
              <a:headEnd/>
              <a:tailEnd/>
            </a:ln>
          </p:spPr>
          <p:txBody>
            <a:bodyPr/>
            <a:lstStyle/>
            <a:p>
              <a:endParaRPr lang="en-US" dirty="0"/>
            </a:p>
          </p:txBody>
        </p:sp>
        <p:sp>
          <p:nvSpPr>
            <p:cNvPr id="1158" name="Freeform 201"/>
            <p:cNvSpPr>
              <a:spLocks/>
            </p:cNvSpPr>
            <p:nvPr/>
          </p:nvSpPr>
          <p:spPr bwMode="auto">
            <a:xfrm>
              <a:off x="1000125" y="2493502"/>
              <a:ext cx="265616" cy="431650"/>
            </a:xfrm>
            <a:custGeom>
              <a:avLst/>
              <a:gdLst>
                <a:gd name="T0" fmla="*/ 263 w 625"/>
                <a:gd name="T1" fmla="*/ 0 h 1017"/>
                <a:gd name="T2" fmla="*/ 1823 w 625"/>
                <a:gd name="T3" fmla="*/ 287 h 1017"/>
                <a:gd name="T4" fmla="*/ 1467 w 625"/>
                <a:gd name="T5" fmla="*/ 1739 h 1017"/>
                <a:gd name="T6" fmla="*/ 3125 w 625"/>
                <a:gd name="T7" fmla="*/ 3938 h 1017"/>
                <a:gd name="T8" fmla="*/ 3107 w 625"/>
                <a:gd name="T9" fmla="*/ 3999 h 1017"/>
                <a:gd name="T10" fmla="*/ 3283 w 625"/>
                <a:gd name="T11" fmla="*/ 4489 h 1017"/>
                <a:gd name="T12" fmla="*/ 3085 w 625"/>
                <a:gd name="T13" fmla="*/ 4613 h 1017"/>
                <a:gd name="T14" fmla="*/ 3023 w 625"/>
                <a:gd name="T15" fmla="*/ 4898 h 1017"/>
                <a:gd name="T16" fmla="*/ 3061 w 625"/>
                <a:gd name="T17" fmla="*/ 4997 h 1017"/>
                <a:gd name="T18" fmla="*/ 2939 w 625"/>
                <a:gd name="T19" fmla="*/ 5244 h 1017"/>
                <a:gd name="T20" fmla="*/ 2862 w 625"/>
                <a:gd name="T21" fmla="*/ 5183 h 1017"/>
                <a:gd name="T22" fmla="*/ 2904 w 625"/>
                <a:gd name="T23" fmla="*/ 5102 h 1017"/>
                <a:gd name="T24" fmla="*/ 1907 w 625"/>
                <a:gd name="T25" fmla="*/ 4997 h 1017"/>
                <a:gd name="T26" fmla="*/ 1882 w 625"/>
                <a:gd name="T27" fmla="*/ 4943 h 1017"/>
                <a:gd name="T28" fmla="*/ 1847 w 625"/>
                <a:gd name="T29" fmla="*/ 4716 h 1017"/>
                <a:gd name="T30" fmla="*/ 1847 w 625"/>
                <a:gd name="T31" fmla="*/ 4630 h 1017"/>
                <a:gd name="T32" fmla="*/ 1402 w 625"/>
                <a:gd name="T33" fmla="*/ 4144 h 1017"/>
                <a:gd name="T34" fmla="*/ 722 w 625"/>
                <a:gd name="T35" fmla="*/ 3736 h 1017"/>
                <a:gd name="T36" fmla="*/ 750 w 625"/>
                <a:gd name="T37" fmla="*/ 3510 h 1017"/>
                <a:gd name="T38" fmla="*/ 320 w 625"/>
                <a:gd name="T39" fmla="*/ 2734 h 1017"/>
                <a:gd name="T40" fmla="*/ 495 w 625"/>
                <a:gd name="T41" fmla="*/ 2635 h 1017"/>
                <a:gd name="T42" fmla="*/ 467 w 625"/>
                <a:gd name="T43" fmla="*/ 2540 h 1017"/>
                <a:gd name="T44" fmla="*/ 263 w 625"/>
                <a:gd name="T45" fmla="*/ 2490 h 1017"/>
                <a:gd name="T46" fmla="*/ 320 w 625"/>
                <a:gd name="T47" fmla="*/ 2141 h 1017"/>
                <a:gd name="T48" fmla="*/ 495 w 625"/>
                <a:gd name="T49" fmla="*/ 2242 h 1017"/>
                <a:gd name="T50" fmla="*/ 410 w 625"/>
                <a:gd name="T51" fmla="*/ 1926 h 1017"/>
                <a:gd name="T52" fmla="*/ 320 w 625"/>
                <a:gd name="T53" fmla="*/ 2021 h 1017"/>
                <a:gd name="T54" fmla="*/ 186 w 625"/>
                <a:gd name="T55" fmla="*/ 1901 h 1017"/>
                <a:gd name="T56" fmla="*/ 82 w 625"/>
                <a:gd name="T57" fmla="*/ 1570 h 1017"/>
                <a:gd name="T58" fmla="*/ 82 w 625"/>
                <a:gd name="T59" fmla="*/ 1222 h 1017"/>
                <a:gd name="T60" fmla="*/ 143 w 625"/>
                <a:gd name="T61" fmla="*/ 981 h 1017"/>
                <a:gd name="T62" fmla="*/ 4 w 625"/>
                <a:gd name="T63" fmla="*/ 717 h 1017"/>
                <a:gd name="T64" fmla="*/ 0 w 625"/>
                <a:gd name="T65" fmla="*/ 682 h 1017"/>
                <a:gd name="T66" fmla="*/ 263 w 625"/>
                <a:gd name="T67" fmla="*/ 1 h 1017"/>
                <a:gd name="T68" fmla="*/ 263 w 625"/>
                <a:gd name="T69" fmla="*/ 1 h 10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25"/>
                <a:gd name="T106" fmla="*/ 0 h 1017"/>
                <a:gd name="T107" fmla="*/ 625 w 625"/>
                <a:gd name="T108" fmla="*/ 1017 h 10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25" h="1017">
                  <a:moveTo>
                    <a:pt x="51" y="0"/>
                  </a:moveTo>
                  <a:lnTo>
                    <a:pt x="347" y="56"/>
                  </a:lnTo>
                  <a:lnTo>
                    <a:pt x="279" y="337"/>
                  </a:lnTo>
                  <a:lnTo>
                    <a:pt x="596" y="765"/>
                  </a:lnTo>
                  <a:lnTo>
                    <a:pt x="592" y="776"/>
                  </a:lnTo>
                  <a:lnTo>
                    <a:pt x="625" y="871"/>
                  </a:lnTo>
                  <a:lnTo>
                    <a:pt x="588" y="894"/>
                  </a:lnTo>
                  <a:lnTo>
                    <a:pt x="576" y="950"/>
                  </a:lnTo>
                  <a:lnTo>
                    <a:pt x="584" y="970"/>
                  </a:lnTo>
                  <a:lnTo>
                    <a:pt x="560" y="1017"/>
                  </a:lnTo>
                  <a:lnTo>
                    <a:pt x="545" y="1005"/>
                  </a:lnTo>
                  <a:lnTo>
                    <a:pt x="553" y="990"/>
                  </a:lnTo>
                  <a:lnTo>
                    <a:pt x="363" y="970"/>
                  </a:lnTo>
                  <a:lnTo>
                    <a:pt x="359" y="958"/>
                  </a:lnTo>
                  <a:lnTo>
                    <a:pt x="351" y="914"/>
                  </a:lnTo>
                  <a:lnTo>
                    <a:pt x="351" y="898"/>
                  </a:lnTo>
                  <a:lnTo>
                    <a:pt x="268" y="804"/>
                  </a:lnTo>
                  <a:lnTo>
                    <a:pt x="138" y="724"/>
                  </a:lnTo>
                  <a:lnTo>
                    <a:pt x="142" y="681"/>
                  </a:lnTo>
                  <a:lnTo>
                    <a:pt x="62" y="531"/>
                  </a:lnTo>
                  <a:lnTo>
                    <a:pt x="94" y="511"/>
                  </a:lnTo>
                  <a:lnTo>
                    <a:pt x="90" y="492"/>
                  </a:lnTo>
                  <a:lnTo>
                    <a:pt x="51" y="484"/>
                  </a:lnTo>
                  <a:lnTo>
                    <a:pt x="62" y="416"/>
                  </a:lnTo>
                  <a:lnTo>
                    <a:pt x="94" y="435"/>
                  </a:lnTo>
                  <a:lnTo>
                    <a:pt x="78" y="373"/>
                  </a:lnTo>
                  <a:lnTo>
                    <a:pt x="62" y="392"/>
                  </a:lnTo>
                  <a:lnTo>
                    <a:pt x="35" y="369"/>
                  </a:lnTo>
                  <a:lnTo>
                    <a:pt x="15" y="305"/>
                  </a:lnTo>
                  <a:lnTo>
                    <a:pt x="15" y="238"/>
                  </a:lnTo>
                  <a:lnTo>
                    <a:pt x="27" y="191"/>
                  </a:lnTo>
                  <a:lnTo>
                    <a:pt x="4" y="139"/>
                  </a:lnTo>
                  <a:lnTo>
                    <a:pt x="0" y="131"/>
                  </a:lnTo>
                  <a:lnTo>
                    <a:pt x="51" y="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59" name="Freeform 202"/>
            <p:cNvSpPr>
              <a:spLocks/>
            </p:cNvSpPr>
            <p:nvPr/>
          </p:nvSpPr>
          <p:spPr bwMode="auto">
            <a:xfrm>
              <a:off x="1057180" y="2979108"/>
              <a:ext cx="367776" cy="338768"/>
            </a:xfrm>
            <a:custGeom>
              <a:avLst/>
              <a:gdLst>
                <a:gd name="T0" fmla="*/ 2905 w 866"/>
                <a:gd name="T1" fmla="*/ 596 h 798"/>
                <a:gd name="T2" fmla="*/ 2253 w 866"/>
                <a:gd name="T3" fmla="*/ 368 h 798"/>
                <a:gd name="T4" fmla="*/ 1082 w 866"/>
                <a:gd name="T5" fmla="*/ 199 h 798"/>
                <a:gd name="T6" fmla="*/ 795 w 866"/>
                <a:gd name="T7" fmla="*/ 368 h 798"/>
                <a:gd name="T8" fmla="*/ 716 w 866"/>
                <a:gd name="T9" fmla="*/ 656 h 798"/>
                <a:gd name="T10" fmla="*/ 965 w 866"/>
                <a:gd name="T11" fmla="*/ 1017 h 798"/>
                <a:gd name="T12" fmla="*/ 965 w 866"/>
                <a:gd name="T13" fmla="*/ 1185 h 798"/>
                <a:gd name="T14" fmla="*/ 752 w 866"/>
                <a:gd name="T15" fmla="*/ 922 h 798"/>
                <a:gd name="T16" fmla="*/ 347 w 866"/>
                <a:gd name="T17" fmla="*/ 1168 h 798"/>
                <a:gd name="T18" fmla="*/ 451 w 866"/>
                <a:gd name="T19" fmla="*/ 1496 h 798"/>
                <a:gd name="T20" fmla="*/ 832 w 866"/>
                <a:gd name="T21" fmla="*/ 1721 h 798"/>
                <a:gd name="T22" fmla="*/ 548 w 866"/>
                <a:gd name="T23" fmla="*/ 1836 h 798"/>
                <a:gd name="T24" fmla="*/ 84 w 866"/>
                <a:gd name="T25" fmla="*/ 2048 h 798"/>
                <a:gd name="T26" fmla="*/ 451 w 866"/>
                <a:gd name="T27" fmla="*/ 2557 h 798"/>
                <a:gd name="T28" fmla="*/ 595 w 866"/>
                <a:gd name="T29" fmla="*/ 2886 h 798"/>
                <a:gd name="T30" fmla="*/ 852 w 866"/>
                <a:gd name="T31" fmla="*/ 3271 h 798"/>
                <a:gd name="T32" fmla="*/ 262 w 866"/>
                <a:gd name="T33" fmla="*/ 3558 h 798"/>
                <a:gd name="T34" fmla="*/ 716 w 866"/>
                <a:gd name="T35" fmla="*/ 3658 h 798"/>
                <a:gd name="T36" fmla="*/ 1337 w 866"/>
                <a:gd name="T37" fmla="*/ 3007 h 798"/>
                <a:gd name="T38" fmla="*/ 1801 w 866"/>
                <a:gd name="T39" fmla="*/ 2582 h 798"/>
                <a:gd name="T40" fmla="*/ 1739 w 866"/>
                <a:gd name="T41" fmla="*/ 3064 h 798"/>
                <a:gd name="T42" fmla="*/ 2173 w 866"/>
                <a:gd name="T43" fmla="*/ 2658 h 798"/>
                <a:gd name="T44" fmla="*/ 2601 w 866"/>
                <a:gd name="T45" fmla="*/ 2945 h 798"/>
                <a:gd name="T46" fmla="*/ 3109 w 866"/>
                <a:gd name="T47" fmla="*/ 3064 h 798"/>
                <a:gd name="T48" fmla="*/ 3623 w 866"/>
                <a:gd name="T49" fmla="*/ 3206 h 798"/>
                <a:gd name="T50" fmla="*/ 3771 w 866"/>
                <a:gd name="T51" fmla="*/ 3312 h 798"/>
                <a:gd name="T52" fmla="*/ 4247 w 866"/>
                <a:gd name="T53" fmla="*/ 3884 h 798"/>
                <a:gd name="T54" fmla="*/ 4445 w 866"/>
                <a:gd name="T55" fmla="*/ 4029 h 798"/>
                <a:gd name="T56" fmla="*/ 4183 w 866"/>
                <a:gd name="T57" fmla="*/ 3596 h 798"/>
                <a:gd name="T58" fmla="*/ 3669 w 866"/>
                <a:gd name="T59" fmla="*/ 2906 h 798"/>
                <a:gd name="T60" fmla="*/ 3241 w 866"/>
                <a:gd name="T61" fmla="*/ 2945 h 798"/>
                <a:gd name="T62" fmla="*/ 2988 w 866"/>
                <a:gd name="T63" fmla="*/ 2861 h 798"/>
                <a:gd name="T64" fmla="*/ 3012 w 866"/>
                <a:gd name="T65" fmla="*/ 2844 h 798"/>
                <a:gd name="T66" fmla="*/ 3012 w 866"/>
                <a:gd name="T67" fmla="*/ 2844 h 7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66"/>
                <a:gd name="T103" fmla="*/ 0 h 798"/>
                <a:gd name="T104" fmla="*/ 866 w 866"/>
                <a:gd name="T105" fmla="*/ 798 h 79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66" h="798">
                  <a:moveTo>
                    <a:pt x="581" y="549"/>
                  </a:moveTo>
                  <a:lnTo>
                    <a:pt x="561" y="115"/>
                  </a:lnTo>
                  <a:lnTo>
                    <a:pt x="438" y="78"/>
                  </a:lnTo>
                  <a:lnTo>
                    <a:pt x="434" y="70"/>
                  </a:lnTo>
                  <a:lnTo>
                    <a:pt x="315" y="0"/>
                  </a:lnTo>
                  <a:lnTo>
                    <a:pt x="209" y="39"/>
                  </a:lnTo>
                  <a:lnTo>
                    <a:pt x="186" y="86"/>
                  </a:lnTo>
                  <a:lnTo>
                    <a:pt x="153" y="70"/>
                  </a:lnTo>
                  <a:lnTo>
                    <a:pt x="118" y="86"/>
                  </a:lnTo>
                  <a:lnTo>
                    <a:pt x="138" y="127"/>
                  </a:lnTo>
                  <a:lnTo>
                    <a:pt x="161" y="166"/>
                  </a:lnTo>
                  <a:lnTo>
                    <a:pt x="186" y="197"/>
                  </a:lnTo>
                  <a:lnTo>
                    <a:pt x="194" y="209"/>
                  </a:lnTo>
                  <a:lnTo>
                    <a:pt x="186" y="229"/>
                  </a:lnTo>
                  <a:lnTo>
                    <a:pt x="161" y="217"/>
                  </a:lnTo>
                  <a:lnTo>
                    <a:pt x="145" y="178"/>
                  </a:lnTo>
                  <a:lnTo>
                    <a:pt x="55" y="193"/>
                  </a:lnTo>
                  <a:lnTo>
                    <a:pt x="67" y="225"/>
                  </a:lnTo>
                  <a:lnTo>
                    <a:pt x="59" y="253"/>
                  </a:lnTo>
                  <a:lnTo>
                    <a:pt x="87" y="289"/>
                  </a:lnTo>
                  <a:lnTo>
                    <a:pt x="173" y="304"/>
                  </a:lnTo>
                  <a:lnTo>
                    <a:pt x="161" y="332"/>
                  </a:lnTo>
                  <a:lnTo>
                    <a:pt x="134" y="344"/>
                  </a:lnTo>
                  <a:lnTo>
                    <a:pt x="106" y="355"/>
                  </a:lnTo>
                  <a:lnTo>
                    <a:pt x="87" y="344"/>
                  </a:lnTo>
                  <a:lnTo>
                    <a:pt x="16" y="396"/>
                  </a:lnTo>
                  <a:lnTo>
                    <a:pt x="43" y="498"/>
                  </a:lnTo>
                  <a:lnTo>
                    <a:pt x="87" y="494"/>
                  </a:lnTo>
                  <a:lnTo>
                    <a:pt x="67" y="562"/>
                  </a:lnTo>
                  <a:lnTo>
                    <a:pt x="114" y="558"/>
                  </a:lnTo>
                  <a:lnTo>
                    <a:pt x="177" y="581"/>
                  </a:lnTo>
                  <a:lnTo>
                    <a:pt x="165" y="632"/>
                  </a:lnTo>
                  <a:lnTo>
                    <a:pt x="67" y="691"/>
                  </a:lnTo>
                  <a:lnTo>
                    <a:pt x="51" y="687"/>
                  </a:lnTo>
                  <a:lnTo>
                    <a:pt x="0" y="727"/>
                  </a:lnTo>
                  <a:lnTo>
                    <a:pt x="138" y="707"/>
                  </a:lnTo>
                  <a:lnTo>
                    <a:pt x="268" y="601"/>
                  </a:lnTo>
                  <a:lnTo>
                    <a:pt x="257" y="581"/>
                  </a:lnTo>
                  <a:lnTo>
                    <a:pt x="327" y="517"/>
                  </a:lnTo>
                  <a:lnTo>
                    <a:pt x="348" y="498"/>
                  </a:lnTo>
                  <a:lnTo>
                    <a:pt x="315" y="562"/>
                  </a:lnTo>
                  <a:lnTo>
                    <a:pt x="336" y="593"/>
                  </a:lnTo>
                  <a:lnTo>
                    <a:pt x="411" y="553"/>
                  </a:lnTo>
                  <a:lnTo>
                    <a:pt x="419" y="514"/>
                  </a:lnTo>
                  <a:lnTo>
                    <a:pt x="498" y="558"/>
                  </a:lnTo>
                  <a:lnTo>
                    <a:pt x="502" y="570"/>
                  </a:lnTo>
                  <a:lnTo>
                    <a:pt x="600" y="578"/>
                  </a:lnTo>
                  <a:lnTo>
                    <a:pt x="600" y="593"/>
                  </a:lnTo>
                  <a:lnTo>
                    <a:pt x="700" y="656"/>
                  </a:lnTo>
                  <a:lnTo>
                    <a:pt x="700" y="621"/>
                  </a:lnTo>
                  <a:lnTo>
                    <a:pt x="719" y="648"/>
                  </a:lnTo>
                  <a:lnTo>
                    <a:pt x="727" y="640"/>
                  </a:lnTo>
                  <a:lnTo>
                    <a:pt x="819" y="740"/>
                  </a:lnTo>
                  <a:lnTo>
                    <a:pt x="819" y="751"/>
                  </a:lnTo>
                  <a:lnTo>
                    <a:pt x="866" y="798"/>
                  </a:lnTo>
                  <a:lnTo>
                    <a:pt x="858" y="779"/>
                  </a:lnTo>
                  <a:lnTo>
                    <a:pt x="858" y="730"/>
                  </a:lnTo>
                  <a:lnTo>
                    <a:pt x="807" y="695"/>
                  </a:lnTo>
                  <a:lnTo>
                    <a:pt x="727" y="570"/>
                  </a:lnTo>
                  <a:lnTo>
                    <a:pt x="708" y="562"/>
                  </a:lnTo>
                  <a:lnTo>
                    <a:pt x="676" y="609"/>
                  </a:lnTo>
                  <a:lnTo>
                    <a:pt x="625" y="570"/>
                  </a:lnTo>
                  <a:lnTo>
                    <a:pt x="617" y="537"/>
                  </a:lnTo>
                  <a:lnTo>
                    <a:pt x="577" y="553"/>
                  </a:lnTo>
                  <a:lnTo>
                    <a:pt x="581" y="553"/>
                  </a:lnTo>
                  <a:lnTo>
                    <a:pt x="581" y="549"/>
                  </a:lnTo>
                  <a:close/>
                </a:path>
              </a:pathLst>
            </a:custGeom>
            <a:solidFill>
              <a:srgbClr val="CCECFF"/>
            </a:solidFill>
            <a:ln w="12700" cmpd="sng">
              <a:solidFill>
                <a:srgbClr val="000000"/>
              </a:solidFill>
              <a:round/>
              <a:headEnd/>
              <a:tailEnd/>
            </a:ln>
          </p:spPr>
          <p:txBody>
            <a:bodyPr/>
            <a:lstStyle/>
            <a:p>
              <a:endParaRPr lang="en-US" dirty="0"/>
            </a:p>
          </p:txBody>
        </p:sp>
        <p:sp>
          <p:nvSpPr>
            <p:cNvPr id="1160" name="Freeform 203"/>
            <p:cNvSpPr>
              <a:spLocks/>
            </p:cNvSpPr>
            <p:nvPr/>
          </p:nvSpPr>
          <p:spPr bwMode="auto">
            <a:xfrm>
              <a:off x="1057180" y="2979108"/>
              <a:ext cx="367776" cy="338768"/>
            </a:xfrm>
            <a:custGeom>
              <a:avLst/>
              <a:gdLst>
                <a:gd name="T0" fmla="*/ 2905 w 866"/>
                <a:gd name="T1" fmla="*/ 596 h 798"/>
                <a:gd name="T2" fmla="*/ 2253 w 866"/>
                <a:gd name="T3" fmla="*/ 368 h 798"/>
                <a:gd name="T4" fmla="*/ 1082 w 866"/>
                <a:gd name="T5" fmla="*/ 199 h 798"/>
                <a:gd name="T6" fmla="*/ 795 w 866"/>
                <a:gd name="T7" fmla="*/ 368 h 798"/>
                <a:gd name="T8" fmla="*/ 716 w 866"/>
                <a:gd name="T9" fmla="*/ 656 h 798"/>
                <a:gd name="T10" fmla="*/ 965 w 866"/>
                <a:gd name="T11" fmla="*/ 1017 h 798"/>
                <a:gd name="T12" fmla="*/ 965 w 866"/>
                <a:gd name="T13" fmla="*/ 1185 h 798"/>
                <a:gd name="T14" fmla="*/ 752 w 866"/>
                <a:gd name="T15" fmla="*/ 922 h 798"/>
                <a:gd name="T16" fmla="*/ 347 w 866"/>
                <a:gd name="T17" fmla="*/ 1168 h 798"/>
                <a:gd name="T18" fmla="*/ 451 w 866"/>
                <a:gd name="T19" fmla="*/ 1496 h 798"/>
                <a:gd name="T20" fmla="*/ 832 w 866"/>
                <a:gd name="T21" fmla="*/ 1721 h 798"/>
                <a:gd name="T22" fmla="*/ 548 w 866"/>
                <a:gd name="T23" fmla="*/ 1836 h 798"/>
                <a:gd name="T24" fmla="*/ 84 w 866"/>
                <a:gd name="T25" fmla="*/ 2048 h 798"/>
                <a:gd name="T26" fmla="*/ 451 w 866"/>
                <a:gd name="T27" fmla="*/ 2557 h 798"/>
                <a:gd name="T28" fmla="*/ 595 w 866"/>
                <a:gd name="T29" fmla="*/ 2886 h 798"/>
                <a:gd name="T30" fmla="*/ 852 w 866"/>
                <a:gd name="T31" fmla="*/ 3271 h 798"/>
                <a:gd name="T32" fmla="*/ 262 w 866"/>
                <a:gd name="T33" fmla="*/ 3558 h 798"/>
                <a:gd name="T34" fmla="*/ 716 w 866"/>
                <a:gd name="T35" fmla="*/ 3658 h 798"/>
                <a:gd name="T36" fmla="*/ 1337 w 866"/>
                <a:gd name="T37" fmla="*/ 3007 h 798"/>
                <a:gd name="T38" fmla="*/ 1801 w 866"/>
                <a:gd name="T39" fmla="*/ 2582 h 798"/>
                <a:gd name="T40" fmla="*/ 1739 w 866"/>
                <a:gd name="T41" fmla="*/ 3064 h 798"/>
                <a:gd name="T42" fmla="*/ 2173 w 866"/>
                <a:gd name="T43" fmla="*/ 2658 h 798"/>
                <a:gd name="T44" fmla="*/ 2601 w 866"/>
                <a:gd name="T45" fmla="*/ 2945 h 798"/>
                <a:gd name="T46" fmla="*/ 3109 w 866"/>
                <a:gd name="T47" fmla="*/ 3064 h 798"/>
                <a:gd name="T48" fmla="*/ 3623 w 866"/>
                <a:gd name="T49" fmla="*/ 3206 h 798"/>
                <a:gd name="T50" fmla="*/ 3771 w 866"/>
                <a:gd name="T51" fmla="*/ 3312 h 798"/>
                <a:gd name="T52" fmla="*/ 4247 w 866"/>
                <a:gd name="T53" fmla="*/ 3884 h 798"/>
                <a:gd name="T54" fmla="*/ 4445 w 866"/>
                <a:gd name="T55" fmla="*/ 4029 h 798"/>
                <a:gd name="T56" fmla="*/ 4183 w 866"/>
                <a:gd name="T57" fmla="*/ 3596 h 798"/>
                <a:gd name="T58" fmla="*/ 3669 w 866"/>
                <a:gd name="T59" fmla="*/ 2906 h 798"/>
                <a:gd name="T60" fmla="*/ 3241 w 866"/>
                <a:gd name="T61" fmla="*/ 2945 h 798"/>
                <a:gd name="T62" fmla="*/ 2988 w 866"/>
                <a:gd name="T63" fmla="*/ 2861 h 798"/>
                <a:gd name="T64" fmla="*/ 3012 w 866"/>
                <a:gd name="T65" fmla="*/ 2844 h 7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6"/>
                <a:gd name="T100" fmla="*/ 0 h 798"/>
                <a:gd name="T101" fmla="*/ 866 w 866"/>
                <a:gd name="T102" fmla="*/ 798 h 79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6" h="798">
                  <a:moveTo>
                    <a:pt x="581" y="549"/>
                  </a:moveTo>
                  <a:lnTo>
                    <a:pt x="561" y="115"/>
                  </a:lnTo>
                  <a:lnTo>
                    <a:pt x="438" y="78"/>
                  </a:lnTo>
                  <a:lnTo>
                    <a:pt x="434" y="70"/>
                  </a:lnTo>
                  <a:lnTo>
                    <a:pt x="315" y="0"/>
                  </a:lnTo>
                  <a:lnTo>
                    <a:pt x="209" y="39"/>
                  </a:lnTo>
                  <a:lnTo>
                    <a:pt x="186" y="86"/>
                  </a:lnTo>
                  <a:lnTo>
                    <a:pt x="153" y="70"/>
                  </a:lnTo>
                  <a:lnTo>
                    <a:pt x="118" y="86"/>
                  </a:lnTo>
                  <a:lnTo>
                    <a:pt x="138" y="127"/>
                  </a:lnTo>
                  <a:lnTo>
                    <a:pt x="161" y="166"/>
                  </a:lnTo>
                  <a:lnTo>
                    <a:pt x="186" y="197"/>
                  </a:lnTo>
                  <a:lnTo>
                    <a:pt x="194" y="209"/>
                  </a:lnTo>
                  <a:lnTo>
                    <a:pt x="186" y="229"/>
                  </a:lnTo>
                  <a:lnTo>
                    <a:pt x="161" y="217"/>
                  </a:lnTo>
                  <a:lnTo>
                    <a:pt x="145" y="178"/>
                  </a:lnTo>
                  <a:lnTo>
                    <a:pt x="55" y="193"/>
                  </a:lnTo>
                  <a:lnTo>
                    <a:pt x="67" y="225"/>
                  </a:lnTo>
                  <a:lnTo>
                    <a:pt x="59" y="253"/>
                  </a:lnTo>
                  <a:lnTo>
                    <a:pt x="87" y="289"/>
                  </a:lnTo>
                  <a:lnTo>
                    <a:pt x="173" y="304"/>
                  </a:lnTo>
                  <a:lnTo>
                    <a:pt x="161" y="332"/>
                  </a:lnTo>
                  <a:lnTo>
                    <a:pt x="134" y="344"/>
                  </a:lnTo>
                  <a:lnTo>
                    <a:pt x="106" y="355"/>
                  </a:lnTo>
                  <a:lnTo>
                    <a:pt x="87" y="344"/>
                  </a:lnTo>
                  <a:lnTo>
                    <a:pt x="16" y="396"/>
                  </a:lnTo>
                  <a:lnTo>
                    <a:pt x="43" y="498"/>
                  </a:lnTo>
                  <a:lnTo>
                    <a:pt x="87" y="494"/>
                  </a:lnTo>
                  <a:lnTo>
                    <a:pt x="67" y="562"/>
                  </a:lnTo>
                  <a:lnTo>
                    <a:pt x="114" y="558"/>
                  </a:lnTo>
                  <a:lnTo>
                    <a:pt x="177" y="581"/>
                  </a:lnTo>
                  <a:lnTo>
                    <a:pt x="165" y="632"/>
                  </a:lnTo>
                  <a:lnTo>
                    <a:pt x="67" y="691"/>
                  </a:lnTo>
                  <a:lnTo>
                    <a:pt x="51" y="687"/>
                  </a:lnTo>
                  <a:lnTo>
                    <a:pt x="0" y="727"/>
                  </a:lnTo>
                  <a:lnTo>
                    <a:pt x="138" y="707"/>
                  </a:lnTo>
                  <a:lnTo>
                    <a:pt x="268" y="601"/>
                  </a:lnTo>
                  <a:lnTo>
                    <a:pt x="257" y="581"/>
                  </a:lnTo>
                  <a:lnTo>
                    <a:pt x="327" y="517"/>
                  </a:lnTo>
                  <a:lnTo>
                    <a:pt x="348" y="498"/>
                  </a:lnTo>
                  <a:lnTo>
                    <a:pt x="315" y="562"/>
                  </a:lnTo>
                  <a:lnTo>
                    <a:pt x="336" y="593"/>
                  </a:lnTo>
                  <a:lnTo>
                    <a:pt x="411" y="553"/>
                  </a:lnTo>
                  <a:lnTo>
                    <a:pt x="419" y="514"/>
                  </a:lnTo>
                  <a:lnTo>
                    <a:pt x="498" y="558"/>
                  </a:lnTo>
                  <a:lnTo>
                    <a:pt x="502" y="570"/>
                  </a:lnTo>
                  <a:lnTo>
                    <a:pt x="600" y="578"/>
                  </a:lnTo>
                  <a:lnTo>
                    <a:pt x="600" y="593"/>
                  </a:lnTo>
                  <a:lnTo>
                    <a:pt x="700" y="656"/>
                  </a:lnTo>
                  <a:lnTo>
                    <a:pt x="700" y="621"/>
                  </a:lnTo>
                  <a:lnTo>
                    <a:pt x="719" y="648"/>
                  </a:lnTo>
                  <a:lnTo>
                    <a:pt x="727" y="640"/>
                  </a:lnTo>
                  <a:lnTo>
                    <a:pt x="819" y="740"/>
                  </a:lnTo>
                  <a:lnTo>
                    <a:pt x="819" y="751"/>
                  </a:lnTo>
                  <a:lnTo>
                    <a:pt x="866" y="798"/>
                  </a:lnTo>
                  <a:lnTo>
                    <a:pt x="858" y="779"/>
                  </a:lnTo>
                  <a:lnTo>
                    <a:pt x="858" y="730"/>
                  </a:lnTo>
                  <a:lnTo>
                    <a:pt x="807" y="695"/>
                  </a:lnTo>
                  <a:lnTo>
                    <a:pt x="727" y="570"/>
                  </a:lnTo>
                  <a:lnTo>
                    <a:pt x="708" y="562"/>
                  </a:lnTo>
                  <a:lnTo>
                    <a:pt x="676" y="609"/>
                  </a:lnTo>
                  <a:lnTo>
                    <a:pt x="625" y="570"/>
                  </a:lnTo>
                  <a:lnTo>
                    <a:pt x="617" y="537"/>
                  </a:lnTo>
                  <a:lnTo>
                    <a:pt x="577" y="553"/>
                  </a:lnTo>
                  <a:lnTo>
                    <a:pt x="581" y="553"/>
                  </a:lnTo>
                  <a:lnTo>
                    <a:pt x="581" y="549"/>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61" name="Freeform 204"/>
            <p:cNvSpPr>
              <a:spLocks/>
            </p:cNvSpPr>
            <p:nvPr/>
          </p:nvSpPr>
          <p:spPr bwMode="auto">
            <a:xfrm>
              <a:off x="1016702" y="3285888"/>
              <a:ext cx="26600" cy="15416"/>
            </a:xfrm>
            <a:custGeom>
              <a:avLst/>
              <a:gdLst>
                <a:gd name="T0" fmla="*/ 298 w 63"/>
                <a:gd name="T1" fmla="*/ 101 h 36"/>
                <a:gd name="T2" fmla="*/ 148 w 63"/>
                <a:gd name="T3" fmla="*/ 189 h 36"/>
                <a:gd name="T4" fmla="*/ 0 w 63"/>
                <a:gd name="T5" fmla="*/ 210 h 36"/>
                <a:gd name="T6" fmla="*/ 148 w 63"/>
                <a:gd name="T7" fmla="*/ 101 h 36"/>
                <a:gd name="T8" fmla="*/ 278 w 63"/>
                <a:gd name="T9" fmla="*/ 0 h 36"/>
                <a:gd name="T10" fmla="*/ 298 w 63"/>
                <a:gd name="T11" fmla="*/ 101 h 36"/>
                <a:gd name="T12" fmla="*/ 298 w 63"/>
                <a:gd name="T13" fmla="*/ 101 h 36"/>
                <a:gd name="T14" fmla="*/ 0 60000 65536"/>
                <a:gd name="T15" fmla="*/ 0 60000 65536"/>
                <a:gd name="T16" fmla="*/ 0 60000 65536"/>
                <a:gd name="T17" fmla="*/ 0 60000 65536"/>
                <a:gd name="T18" fmla="*/ 0 60000 65536"/>
                <a:gd name="T19" fmla="*/ 0 60000 65536"/>
                <a:gd name="T20" fmla="*/ 0 60000 65536"/>
                <a:gd name="T21" fmla="*/ 0 w 63"/>
                <a:gd name="T22" fmla="*/ 0 h 36"/>
                <a:gd name="T23" fmla="*/ 63 w 6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36">
                  <a:moveTo>
                    <a:pt x="63" y="17"/>
                  </a:moveTo>
                  <a:lnTo>
                    <a:pt x="31" y="32"/>
                  </a:lnTo>
                  <a:lnTo>
                    <a:pt x="0" y="36"/>
                  </a:lnTo>
                  <a:lnTo>
                    <a:pt x="31" y="17"/>
                  </a:lnTo>
                  <a:lnTo>
                    <a:pt x="59" y="0"/>
                  </a:lnTo>
                  <a:lnTo>
                    <a:pt x="63" y="17"/>
                  </a:lnTo>
                  <a:close/>
                </a:path>
              </a:pathLst>
            </a:custGeom>
            <a:solidFill>
              <a:srgbClr val="CCECFF"/>
            </a:solidFill>
            <a:ln w="12700" cmpd="sng">
              <a:solidFill>
                <a:srgbClr val="000000"/>
              </a:solidFill>
              <a:round/>
              <a:headEnd/>
              <a:tailEnd/>
            </a:ln>
          </p:spPr>
          <p:txBody>
            <a:bodyPr/>
            <a:lstStyle/>
            <a:p>
              <a:endParaRPr lang="en-US" dirty="0"/>
            </a:p>
          </p:txBody>
        </p:sp>
        <p:sp>
          <p:nvSpPr>
            <p:cNvPr id="1162" name="Freeform 205"/>
            <p:cNvSpPr>
              <a:spLocks/>
            </p:cNvSpPr>
            <p:nvPr/>
          </p:nvSpPr>
          <p:spPr bwMode="auto">
            <a:xfrm>
              <a:off x="1016702" y="3285888"/>
              <a:ext cx="26600" cy="15416"/>
            </a:xfrm>
            <a:custGeom>
              <a:avLst/>
              <a:gdLst>
                <a:gd name="T0" fmla="*/ 298 w 63"/>
                <a:gd name="T1" fmla="*/ 101 h 36"/>
                <a:gd name="T2" fmla="*/ 148 w 63"/>
                <a:gd name="T3" fmla="*/ 189 h 36"/>
                <a:gd name="T4" fmla="*/ 0 w 63"/>
                <a:gd name="T5" fmla="*/ 210 h 36"/>
                <a:gd name="T6" fmla="*/ 148 w 63"/>
                <a:gd name="T7" fmla="*/ 101 h 36"/>
                <a:gd name="T8" fmla="*/ 278 w 63"/>
                <a:gd name="T9" fmla="*/ 0 h 36"/>
                <a:gd name="T10" fmla="*/ 298 w 63"/>
                <a:gd name="T11" fmla="*/ 101 h 36"/>
                <a:gd name="T12" fmla="*/ 298 w 63"/>
                <a:gd name="T13" fmla="*/ 101 h 36"/>
                <a:gd name="T14" fmla="*/ 0 60000 65536"/>
                <a:gd name="T15" fmla="*/ 0 60000 65536"/>
                <a:gd name="T16" fmla="*/ 0 60000 65536"/>
                <a:gd name="T17" fmla="*/ 0 60000 65536"/>
                <a:gd name="T18" fmla="*/ 0 60000 65536"/>
                <a:gd name="T19" fmla="*/ 0 60000 65536"/>
                <a:gd name="T20" fmla="*/ 0 60000 65536"/>
                <a:gd name="T21" fmla="*/ 0 w 63"/>
                <a:gd name="T22" fmla="*/ 0 h 36"/>
                <a:gd name="T23" fmla="*/ 63 w 6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36">
                  <a:moveTo>
                    <a:pt x="63" y="17"/>
                  </a:moveTo>
                  <a:lnTo>
                    <a:pt x="31" y="32"/>
                  </a:lnTo>
                  <a:lnTo>
                    <a:pt x="0" y="36"/>
                  </a:lnTo>
                  <a:lnTo>
                    <a:pt x="31" y="17"/>
                  </a:lnTo>
                  <a:lnTo>
                    <a:pt x="59" y="0"/>
                  </a:lnTo>
                  <a:lnTo>
                    <a:pt x="63" y="17"/>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63" name="Freeform 206"/>
            <p:cNvSpPr>
              <a:spLocks/>
            </p:cNvSpPr>
            <p:nvPr/>
          </p:nvSpPr>
          <p:spPr bwMode="auto">
            <a:xfrm>
              <a:off x="1362504" y="3270857"/>
              <a:ext cx="13493" cy="25437"/>
            </a:xfrm>
            <a:custGeom>
              <a:avLst/>
              <a:gdLst>
                <a:gd name="T0" fmla="*/ 52 w 32"/>
                <a:gd name="T1" fmla="*/ 4 h 60"/>
                <a:gd name="T2" fmla="*/ 149 w 32"/>
                <a:gd name="T3" fmla="*/ 84 h 60"/>
                <a:gd name="T4" fmla="*/ 127 w 32"/>
                <a:gd name="T5" fmla="*/ 252 h 60"/>
                <a:gd name="T6" fmla="*/ 127 w 32"/>
                <a:gd name="T7" fmla="*/ 306 h 60"/>
                <a:gd name="T8" fmla="*/ 127 w 32"/>
                <a:gd name="T9" fmla="*/ 266 h 60"/>
                <a:gd name="T10" fmla="*/ 37 w 32"/>
                <a:gd name="T11" fmla="*/ 200 h 60"/>
                <a:gd name="T12" fmla="*/ 0 w 32"/>
                <a:gd name="T13" fmla="*/ 0 h 60"/>
                <a:gd name="T14" fmla="*/ 52 w 32"/>
                <a:gd name="T15" fmla="*/ 4 h 60"/>
                <a:gd name="T16" fmla="*/ 52 w 32"/>
                <a:gd name="T17" fmla="*/ 4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60"/>
                <a:gd name="T29" fmla="*/ 32 w 32"/>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60">
                  <a:moveTo>
                    <a:pt x="12" y="4"/>
                  </a:moveTo>
                  <a:lnTo>
                    <a:pt x="32" y="16"/>
                  </a:lnTo>
                  <a:lnTo>
                    <a:pt x="28" y="49"/>
                  </a:lnTo>
                  <a:lnTo>
                    <a:pt x="28" y="60"/>
                  </a:lnTo>
                  <a:lnTo>
                    <a:pt x="28" y="53"/>
                  </a:lnTo>
                  <a:lnTo>
                    <a:pt x="8" y="40"/>
                  </a:lnTo>
                  <a:lnTo>
                    <a:pt x="0" y="0"/>
                  </a:lnTo>
                  <a:lnTo>
                    <a:pt x="12" y="4"/>
                  </a:lnTo>
                  <a:close/>
                </a:path>
              </a:pathLst>
            </a:custGeom>
            <a:solidFill>
              <a:srgbClr val="CCECFF"/>
            </a:solidFill>
            <a:ln w="12700" cmpd="sng">
              <a:solidFill>
                <a:srgbClr val="000000"/>
              </a:solidFill>
              <a:round/>
              <a:headEnd/>
              <a:tailEnd/>
            </a:ln>
          </p:spPr>
          <p:txBody>
            <a:bodyPr/>
            <a:lstStyle/>
            <a:p>
              <a:endParaRPr lang="en-US" dirty="0"/>
            </a:p>
          </p:txBody>
        </p:sp>
        <p:sp>
          <p:nvSpPr>
            <p:cNvPr id="1164" name="Freeform 207"/>
            <p:cNvSpPr>
              <a:spLocks/>
            </p:cNvSpPr>
            <p:nvPr/>
          </p:nvSpPr>
          <p:spPr bwMode="auto">
            <a:xfrm>
              <a:off x="1362504" y="3270857"/>
              <a:ext cx="13493" cy="25437"/>
            </a:xfrm>
            <a:custGeom>
              <a:avLst/>
              <a:gdLst>
                <a:gd name="T0" fmla="*/ 52 w 32"/>
                <a:gd name="T1" fmla="*/ 4 h 60"/>
                <a:gd name="T2" fmla="*/ 149 w 32"/>
                <a:gd name="T3" fmla="*/ 84 h 60"/>
                <a:gd name="T4" fmla="*/ 127 w 32"/>
                <a:gd name="T5" fmla="*/ 252 h 60"/>
                <a:gd name="T6" fmla="*/ 127 w 32"/>
                <a:gd name="T7" fmla="*/ 306 h 60"/>
                <a:gd name="T8" fmla="*/ 127 w 32"/>
                <a:gd name="T9" fmla="*/ 266 h 60"/>
                <a:gd name="T10" fmla="*/ 37 w 32"/>
                <a:gd name="T11" fmla="*/ 200 h 60"/>
                <a:gd name="T12" fmla="*/ 0 w 32"/>
                <a:gd name="T13" fmla="*/ 0 h 60"/>
                <a:gd name="T14" fmla="*/ 52 w 32"/>
                <a:gd name="T15" fmla="*/ 4 h 60"/>
                <a:gd name="T16" fmla="*/ 52 w 32"/>
                <a:gd name="T17" fmla="*/ 4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60"/>
                <a:gd name="T29" fmla="*/ 32 w 32"/>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60">
                  <a:moveTo>
                    <a:pt x="12" y="4"/>
                  </a:moveTo>
                  <a:lnTo>
                    <a:pt x="32" y="16"/>
                  </a:lnTo>
                  <a:lnTo>
                    <a:pt x="28" y="49"/>
                  </a:lnTo>
                  <a:lnTo>
                    <a:pt x="28" y="60"/>
                  </a:lnTo>
                  <a:lnTo>
                    <a:pt x="28" y="53"/>
                  </a:lnTo>
                  <a:lnTo>
                    <a:pt x="8" y="40"/>
                  </a:lnTo>
                  <a:lnTo>
                    <a:pt x="0" y="0"/>
                  </a:lnTo>
                  <a:lnTo>
                    <a:pt x="12" y="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65" name="Freeform 208"/>
            <p:cNvSpPr>
              <a:spLocks/>
            </p:cNvSpPr>
            <p:nvPr/>
          </p:nvSpPr>
          <p:spPr bwMode="auto">
            <a:xfrm>
              <a:off x="1387948" y="3301304"/>
              <a:ext cx="20432" cy="16572"/>
            </a:xfrm>
            <a:custGeom>
              <a:avLst/>
              <a:gdLst>
                <a:gd name="T0" fmla="*/ 38 w 48"/>
                <a:gd name="T1" fmla="*/ 4 h 39"/>
                <a:gd name="T2" fmla="*/ 0 w 48"/>
                <a:gd name="T3" fmla="*/ 84 h 39"/>
                <a:gd name="T4" fmla="*/ 0 w 48"/>
                <a:gd name="T5" fmla="*/ 205 h 39"/>
                <a:gd name="T6" fmla="*/ 62 w 48"/>
                <a:gd name="T7" fmla="*/ 103 h 39"/>
                <a:gd name="T8" fmla="*/ 131 w 48"/>
                <a:gd name="T9" fmla="*/ 126 h 39"/>
                <a:gd name="T10" fmla="*/ 261 w 48"/>
                <a:gd name="T11" fmla="*/ 205 h 39"/>
                <a:gd name="T12" fmla="*/ 261 w 48"/>
                <a:gd name="T13" fmla="*/ 146 h 39"/>
                <a:gd name="T14" fmla="*/ 89 w 48"/>
                <a:gd name="T15" fmla="*/ 0 h 39"/>
                <a:gd name="T16" fmla="*/ 42 w 48"/>
                <a:gd name="T17" fmla="*/ 4 h 39"/>
                <a:gd name="T18" fmla="*/ 42 w 48"/>
                <a:gd name="T19" fmla="*/ 4 h 39"/>
                <a:gd name="T20" fmla="*/ 38 w 48"/>
                <a:gd name="T21" fmla="*/ 4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39"/>
                <a:gd name="T35" fmla="*/ 48 w 48"/>
                <a:gd name="T36" fmla="*/ 39 h 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39">
                  <a:moveTo>
                    <a:pt x="7" y="4"/>
                  </a:moveTo>
                  <a:lnTo>
                    <a:pt x="0" y="16"/>
                  </a:lnTo>
                  <a:lnTo>
                    <a:pt x="0" y="39"/>
                  </a:lnTo>
                  <a:lnTo>
                    <a:pt x="12" y="20"/>
                  </a:lnTo>
                  <a:lnTo>
                    <a:pt x="24" y="24"/>
                  </a:lnTo>
                  <a:lnTo>
                    <a:pt x="48" y="39"/>
                  </a:lnTo>
                  <a:lnTo>
                    <a:pt x="48" y="28"/>
                  </a:lnTo>
                  <a:lnTo>
                    <a:pt x="16" y="0"/>
                  </a:lnTo>
                  <a:lnTo>
                    <a:pt x="8" y="4"/>
                  </a:lnTo>
                  <a:lnTo>
                    <a:pt x="7" y="4"/>
                  </a:lnTo>
                  <a:close/>
                </a:path>
              </a:pathLst>
            </a:custGeom>
            <a:solidFill>
              <a:srgbClr val="CCECFF"/>
            </a:solidFill>
            <a:ln w="12700" cmpd="sng">
              <a:solidFill>
                <a:srgbClr val="000000"/>
              </a:solidFill>
              <a:round/>
              <a:headEnd/>
              <a:tailEnd/>
            </a:ln>
          </p:spPr>
          <p:txBody>
            <a:bodyPr/>
            <a:lstStyle/>
            <a:p>
              <a:endParaRPr lang="en-US" dirty="0"/>
            </a:p>
          </p:txBody>
        </p:sp>
        <p:sp>
          <p:nvSpPr>
            <p:cNvPr id="1166" name="Freeform 209"/>
            <p:cNvSpPr>
              <a:spLocks/>
            </p:cNvSpPr>
            <p:nvPr/>
          </p:nvSpPr>
          <p:spPr bwMode="auto">
            <a:xfrm>
              <a:off x="1387948" y="3301304"/>
              <a:ext cx="20432" cy="16572"/>
            </a:xfrm>
            <a:custGeom>
              <a:avLst/>
              <a:gdLst>
                <a:gd name="T0" fmla="*/ 38 w 48"/>
                <a:gd name="T1" fmla="*/ 4 h 39"/>
                <a:gd name="T2" fmla="*/ 0 w 48"/>
                <a:gd name="T3" fmla="*/ 84 h 39"/>
                <a:gd name="T4" fmla="*/ 0 w 48"/>
                <a:gd name="T5" fmla="*/ 205 h 39"/>
                <a:gd name="T6" fmla="*/ 62 w 48"/>
                <a:gd name="T7" fmla="*/ 103 h 39"/>
                <a:gd name="T8" fmla="*/ 131 w 48"/>
                <a:gd name="T9" fmla="*/ 126 h 39"/>
                <a:gd name="T10" fmla="*/ 261 w 48"/>
                <a:gd name="T11" fmla="*/ 205 h 39"/>
                <a:gd name="T12" fmla="*/ 261 w 48"/>
                <a:gd name="T13" fmla="*/ 146 h 39"/>
                <a:gd name="T14" fmla="*/ 89 w 48"/>
                <a:gd name="T15" fmla="*/ 0 h 39"/>
                <a:gd name="T16" fmla="*/ 42 w 48"/>
                <a:gd name="T17" fmla="*/ 4 h 39"/>
                <a:gd name="T18" fmla="*/ 42 w 48"/>
                <a:gd name="T19" fmla="*/ 4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39"/>
                <a:gd name="T32" fmla="*/ 48 w 48"/>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39">
                  <a:moveTo>
                    <a:pt x="7" y="4"/>
                  </a:moveTo>
                  <a:lnTo>
                    <a:pt x="0" y="16"/>
                  </a:lnTo>
                  <a:lnTo>
                    <a:pt x="0" y="39"/>
                  </a:lnTo>
                  <a:lnTo>
                    <a:pt x="12" y="20"/>
                  </a:lnTo>
                  <a:lnTo>
                    <a:pt x="24" y="24"/>
                  </a:lnTo>
                  <a:lnTo>
                    <a:pt x="48" y="39"/>
                  </a:lnTo>
                  <a:lnTo>
                    <a:pt x="48" y="28"/>
                  </a:lnTo>
                  <a:lnTo>
                    <a:pt x="16" y="0"/>
                  </a:lnTo>
                  <a:lnTo>
                    <a:pt x="8" y="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67" name="Freeform 210"/>
            <p:cNvSpPr>
              <a:spLocks/>
            </p:cNvSpPr>
            <p:nvPr/>
          </p:nvSpPr>
          <p:spPr bwMode="auto">
            <a:xfrm>
              <a:off x="1424957" y="3155237"/>
              <a:ext cx="13107" cy="11947"/>
            </a:xfrm>
            <a:custGeom>
              <a:avLst/>
              <a:gdLst>
                <a:gd name="T0" fmla="*/ 0 w 31"/>
                <a:gd name="T1" fmla="*/ 87 h 28"/>
                <a:gd name="T2" fmla="*/ 72 w 31"/>
                <a:gd name="T3" fmla="*/ 0 h 28"/>
                <a:gd name="T4" fmla="*/ 133 w 31"/>
                <a:gd name="T5" fmla="*/ 4 h 28"/>
                <a:gd name="T6" fmla="*/ 149 w 31"/>
                <a:gd name="T7" fmla="*/ 68 h 28"/>
                <a:gd name="T8" fmla="*/ 72 w 31"/>
                <a:gd name="T9" fmla="*/ 159 h 28"/>
                <a:gd name="T10" fmla="*/ 0 w 31"/>
                <a:gd name="T11" fmla="*/ 92 h 28"/>
                <a:gd name="T12" fmla="*/ 0 w 31"/>
                <a:gd name="T13" fmla="*/ 92 h 28"/>
                <a:gd name="T14" fmla="*/ 0 w 31"/>
                <a:gd name="T15" fmla="*/ 87 h 28"/>
                <a:gd name="T16" fmla="*/ 0 60000 65536"/>
                <a:gd name="T17" fmla="*/ 0 60000 65536"/>
                <a:gd name="T18" fmla="*/ 0 60000 65536"/>
                <a:gd name="T19" fmla="*/ 0 60000 65536"/>
                <a:gd name="T20" fmla="*/ 0 60000 65536"/>
                <a:gd name="T21" fmla="*/ 0 60000 65536"/>
                <a:gd name="T22" fmla="*/ 0 60000 65536"/>
                <a:gd name="T23" fmla="*/ 0 60000 65536"/>
                <a:gd name="T24" fmla="*/ 0 w 31"/>
                <a:gd name="T25" fmla="*/ 0 h 28"/>
                <a:gd name="T26" fmla="*/ 31 w 31"/>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 h="28">
                  <a:moveTo>
                    <a:pt x="0" y="15"/>
                  </a:moveTo>
                  <a:lnTo>
                    <a:pt x="15" y="0"/>
                  </a:lnTo>
                  <a:lnTo>
                    <a:pt x="27" y="4"/>
                  </a:lnTo>
                  <a:lnTo>
                    <a:pt x="31" y="12"/>
                  </a:lnTo>
                  <a:lnTo>
                    <a:pt x="15" y="28"/>
                  </a:lnTo>
                  <a:lnTo>
                    <a:pt x="0" y="16"/>
                  </a:lnTo>
                  <a:lnTo>
                    <a:pt x="0" y="15"/>
                  </a:lnTo>
                  <a:close/>
                </a:path>
              </a:pathLst>
            </a:custGeom>
            <a:solidFill>
              <a:srgbClr val="CCECFF"/>
            </a:solidFill>
            <a:ln w="12700" cmpd="sng">
              <a:solidFill>
                <a:srgbClr val="000000"/>
              </a:solidFill>
              <a:round/>
              <a:headEnd/>
              <a:tailEnd/>
            </a:ln>
          </p:spPr>
          <p:txBody>
            <a:bodyPr/>
            <a:lstStyle/>
            <a:p>
              <a:endParaRPr lang="en-US" dirty="0"/>
            </a:p>
          </p:txBody>
        </p:sp>
        <p:sp>
          <p:nvSpPr>
            <p:cNvPr id="1168" name="Freeform 211"/>
            <p:cNvSpPr>
              <a:spLocks/>
            </p:cNvSpPr>
            <p:nvPr/>
          </p:nvSpPr>
          <p:spPr bwMode="auto">
            <a:xfrm>
              <a:off x="1424957" y="3155237"/>
              <a:ext cx="13107" cy="11947"/>
            </a:xfrm>
            <a:custGeom>
              <a:avLst/>
              <a:gdLst>
                <a:gd name="T0" fmla="*/ 0 w 31"/>
                <a:gd name="T1" fmla="*/ 87 h 28"/>
                <a:gd name="T2" fmla="*/ 72 w 31"/>
                <a:gd name="T3" fmla="*/ 0 h 28"/>
                <a:gd name="T4" fmla="*/ 133 w 31"/>
                <a:gd name="T5" fmla="*/ 4 h 28"/>
                <a:gd name="T6" fmla="*/ 149 w 31"/>
                <a:gd name="T7" fmla="*/ 68 h 28"/>
                <a:gd name="T8" fmla="*/ 72 w 31"/>
                <a:gd name="T9" fmla="*/ 159 h 28"/>
                <a:gd name="T10" fmla="*/ 0 w 31"/>
                <a:gd name="T11" fmla="*/ 92 h 28"/>
                <a:gd name="T12" fmla="*/ 0 w 31"/>
                <a:gd name="T13" fmla="*/ 92 h 28"/>
                <a:gd name="T14" fmla="*/ 0 60000 65536"/>
                <a:gd name="T15" fmla="*/ 0 60000 65536"/>
                <a:gd name="T16" fmla="*/ 0 60000 65536"/>
                <a:gd name="T17" fmla="*/ 0 60000 65536"/>
                <a:gd name="T18" fmla="*/ 0 60000 65536"/>
                <a:gd name="T19" fmla="*/ 0 60000 65536"/>
                <a:gd name="T20" fmla="*/ 0 60000 65536"/>
                <a:gd name="T21" fmla="*/ 0 w 31"/>
                <a:gd name="T22" fmla="*/ 0 h 28"/>
                <a:gd name="T23" fmla="*/ 31 w 31"/>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8">
                  <a:moveTo>
                    <a:pt x="0" y="15"/>
                  </a:moveTo>
                  <a:lnTo>
                    <a:pt x="15" y="0"/>
                  </a:lnTo>
                  <a:lnTo>
                    <a:pt x="27" y="4"/>
                  </a:lnTo>
                  <a:lnTo>
                    <a:pt x="31" y="12"/>
                  </a:lnTo>
                  <a:lnTo>
                    <a:pt x="15" y="28"/>
                  </a:lnTo>
                  <a:lnTo>
                    <a:pt x="0" y="1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69" name="Freeform 212"/>
            <p:cNvSpPr>
              <a:spLocks/>
            </p:cNvSpPr>
            <p:nvPr/>
          </p:nvSpPr>
          <p:spPr bwMode="auto">
            <a:xfrm>
              <a:off x="1446545" y="3152153"/>
              <a:ext cx="18504" cy="11562"/>
            </a:xfrm>
            <a:custGeom>
              <a:avLst/>
              <a:gdLst>
                <a:gd name="T0" fmla="*/ 0 w 44"/>
                <a:gd name="T1" fmla="*/ 133 h 27"/>
                <a:gd name="T2" fmla="*/ 82 w 44"/>
                <a:gd name="T3" fmla="*/ 0 h 27"/>
                <a:gd name="T4" fmla="*/ 176 w 44"/>
                <a:gd name="T5" fmla="*/ 4 h 27"/>
                <a:gd name="T6" fmla="*/ 192 w 44"/>
                <a:gd name="T7" fmla="*/ 63 h 27"/>
                <a:gd name="T8" fmla="*/ 192 w 44"/>
                <a:gd name="T9" fmla="*/ 164 h 27"/>
                <a:gd name="T10" fmla="*/ 106 w 44"/>
                <a:gd name="T11" fmla="*/ 164 h 27"/>
                <a:gd name="T12" fmla="*/ 49 w 44"/>
                <a:gd name="T13" fmla="*/ 138 h 27"/>
                <a:gd name="T14" fmla="*/ 0 w 44"/>
                <a:gd name="T15" fmla="*/ 138 h 27"/>
                <a:gd name="T16" fmla="*/ 0 w 44"/>
                <a:gd name="T17" fmla="*/ 138 h 27"/>
                <a:gd name="T18" fmla="*/ 0 w 44"/>
                <a:gd name="T19" fmla="*/ 133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27"/>
                <a:gd name="T32" fmla="*/ 44 w 44"/>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27">
                  <a:moveTo>
                    <a:pt x="0" y="22"/>
                  </a:moveTo>
                  <a:lnTo>
                    <a:pt x="19" y="0"/>
                  </a:lnTo>
                  <a:lnTo>
                    <a:pt x="40" y="4"/>
                  </a:lnTo>
                  <a:lnTo>
                    <a:pt x="44" y="11"/>
                  </a:lnTo>
                  <a:lnTo>
                    <a:pt x="44" y="27"/>
                  </a:lnTo>
                  <a:lnTo>
                    <a:pt x="25" y="27"/>
                  </a:lnTo>
                  <a:lnTo>
                    <a:pt x="12" y="23"/>
                  </a:lnTo>
                  <a:lnTo>
                    <a:pt x="0" y="23"/>
                  </a:lnTo>
                  <a:lnTo>
                    <a:pt x="0" y="22"/>
                  </a:lnTo>
                  <a:close/>
                </a:path>
              </a:pathLst>
            </a:custGeom>
            <a:solidFill>
              <a:srgbClr val="CCECFF"/>
            </a:solidFill>
            <a:ln w="12700" cmpd="sng">
              <a:solidFill>
                <a:srgbClr val="000000"/>
              </a:solidFill>
              <a:round/>
              <a:headEnd/>
              <a:tailEnd/>
            </a:ln>
          </p:spPr>
          <p:txBody>
            <a:bodyPr/>
            <a:lstStyle/>
            <a:p>
              <a:endParaRPr lang="en-US" dirty="0"/>
            </a:p>
          </p:txBody>
        </p:sp>
        <p:sp>
          <p:nvSpPr>
            <p:cNvPr id="1170" name="Freeform 213"/>
            <p:cNvSpPr>
              <a:spLocks/>
            </p:cNvSpPr>
            <p:nvPr/>
          </p:nvSpPr>
          <p:spPr bwMode="auto">
            <a:xfrm>
              <a:off x="1446545" y="3152153"/>
              <a:ext cx="18504" cy="11562"/>
            </a:xfrm>
            <a:custGeom>
              <a:avLst/>
              <a:gdLst>
                <a:gd name="T0" fmla="*/ 0 w 44"/>
                <a:gd name="T1" fmla="*/ 133 h 27"/>
                <a:gd name="T2" fmla="*/ 82 w 44"/>
                <a:gd name="T3" fmla="*/ 0 h 27"/>
                <a:gd name="T4" fmla="*/ 176 w 44"/>
                <a:gd name="T5" fmla="*/ 4 h 27"/>
                <a:gd name="T6" fmla="*/ 192 w 44"/>
                <a:gd name="T7" fmla="*/ 63 h 27"/>
                <a:gd name="T8" fmla="*/ 192 w 44"/>
                <a:gd name="T9" fmla="*/ 164 h 27"/>
                <a:gd name="T10" fmla="*/ 106 w 44"/>
                <a:gd name="T11" fmla="*/ 164 h 27"/>
                <a:gd name="T12" fmla="*/ 49 w 44"/>
                <a:gd name="T13" fmla="*/ 138 h 27"/>
                <a:gd name="T14" fmla="*/ 0 w 44"/>
                <a:gd name="T15" fmla="*/ 138 h 27"/>
                <a:gd name="T16" fmla="*/ 0 w 44"/>
                <a:gd name="T17" fmla="*/ 138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27"/>
                <a:gd name="T29" fmla="*/ 44 w 44"/>
                <a:gd name="T30" fmla="*/ 27 h 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27">
                  <a:moveTo>
                    <a:pt x="0" y="22"/>
                  </a:moveTo>
                  <a:lnTo>
                    <a:pt x="19" y="0"/>
                  </a:lnTo>
                  <a:lnTo>
                    <a:pt x="40" y="4"/>
                  </a:lnTo>
                  <a:lnTo>
                    <a:pt x="44" y="11"/>
                  </a:lnTo>
                  <a:lnTo>
                    <a:pt x="44" y="27"/>
                  </a:lnTo>
                  <a:lnTo>
                    <a:pt x="25" y="27"/>
                  </a:lnTo>
                  <a:lnTo>
                    <a:pt x="12" y="23"/>
                  </a:lnTo>
                  <a:lnTo>
                    <a:pt x="0" y="23"/>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71" name="Freeform 214"/>
            <p:cNvSpPr>
              <a:spLocks/>
            </p:cNvSpPr>
            <p:nvPr/>
          </p:nvSpPr>
          <p:spPr bwMode="auto">
            <a:xfrm>
              <a:off x="1498589" y="3178746"/>
              <a:ext cx="21974" cy="18499"/>
            </a:xfrm>
            <a:custGeom>
              <a:avLst/>
              <a:gdLst>
                <a:gd name="T0" fmla="*/ 0 w 51"/>
                <a:gd name="T1" fmla="*/ 49 h 44"/>
                <a:gd name="T2" fmla="*/ 4 w 51"/>
                <a:gd name="T3" fmla="*/ 35 h 44"/>
                <a:gd name="T4" fmla="*/ 121 w 51"/>
                <a:gd name="T5" fmla="*/ 4 h 44"/>
                <a:gd name="T6" fmla="*/ 151 w 51"/>
                <a:gd name="T7" fmla="*/ 0 h 44"/>
                <a:gd name="T8" fmla="*/ 206 w 51"/>
                <a:gd name="T9" fmla="*/ 35 h 44"/>
                <a:gd name="T10" fmla="*/ 284 w 51"/>
                <a:gd name="T11" fmla="*/ 105 h 44"/>
                <a:gd name="T12" fmla="*/ 284 w 51"/>
                <a:gd name="T13" fmla="*/ 176 h 44"/>
                <a:gd name="T14" fmla="*/ 336 w 51"/>
                <a:gd name="T15" fmla="*/ 192 h 44"/>
                <a:gd name="T16" fmla="*/ 151 w 51"/>
                <a:gd name="T17" fmla="*/ 192 h 44"/>
                <a:gd name="T18" fmla="*/ 70 w 51"/>
                <a:gd name="T19" fmla="*/ 125 h 44"/>
                <a:gd name="T20" fmla="*/ 4 w 51"/>
                <a:gd name="T21" fmla="*/ 88 h 44"/>
                <a:gd name="T22" fmla="*/ 0 w 51"/>
                <a:gd name="T23" fmla="*/ 49 h 44"/>
                <a:gd name="T24" fmla="*/ 0 w 51"/>
                <a:gd name="T25" fmla="*/ 49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44"/>
                <a:gd name="T41" fmla="*/ 51 w 51"/>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44">
                  <a:moveTo>
                    <a:pt x="0" y="12"/>
                  </a:moveTo>
                  <a:lnTo>
                    <a:pt x="4" y="8"/>
                  </a:lnTo>
                  <a:lnTo>
                    <a:pt x="19" y="4"/>
                  </a:lnTo>
                  <a:lnTo>
                    <a:pt x="23" y="0"/>
                  </a:lnTo>
                  <a:lnTo>
                    <a:pt x="31" y="8"/>
                  </a:lnTo>
                  <a:lnTo>
                    <a:pt x="43" y="24"/>
                  </a:lnTo>
                  <a:lnTo>
                    <a:pt x="43" y="40"/>
                  </a:lnTo>
                  <a:lnTo>
                    <a:pt x="51" y="44"/>
                  </a:lnTo>
                  <a:lnTo>
                    <a:pt x="23" y="44"/>
                  </a:lnTo>
                  <a:lnTo>
                    <a:pt x="11" y="28"/>
                  </a:lnTo>
                  <a:lnTo>
                    <a:pt x="4" y="20"/>
                  </a:lnTo>
                  <a:lnTo>
                    <a:pt x="0" y="12"/>
                  </a:lnTo>
                  <a:close/>
                </a:path>
              </a:pathLst>
            </a:custGeom>
            <a:solidFill>
              <a:srgbClr val="CCECFF"/>
            </a:solidFill>
            <a:ln w="12700" cmpd="sng">
              <a:solidFill>
                <a:srgbClr val="000000"/>
              </a:solidFill>
              <a:round/>
              <a:headEnd/>
              <a:tailEnd/>
            </a:ln>
          </p:spPr>
          <p:txBody>
            <a:bodyPr/>
            <a:lstStyle/>
            <a:p>
              <a:endParaRPr lang="en-US" dirty="0"/>
            </a:p>
          </p:txBody>
        </p:sp>
        <p:sp>
          <p:nvSpPr>
            <p:cNvPr id="1172" name="Freeform 215"/>
            <p:cNvSpPr>
              <a:spLocks/>
            </p:cNvSpPr>
            <p:nvPr/>
          </p:nvSpPr>
          <p:spPr bwMode="auto">
            <a:xfrm>
              <a:off x="1498589" y="3178746"/>
              <a:ext cx="21974" cy="18499"/>
            </a:xfrm>
            <a:custGeom>
              <a:avLst/>
              <a:gdLst>
                <a:gd name="T0" fmla="*/ 0 w 51"/>
                <a:gd name="T1" fmla="*/ 49 h 44"/>
                <a:gd name="T2" fmla="*/ 4 w 51"/>
                <a:gd name="T3" fmla="*/ 35 h 44"/>
                <a:gd name="T4" fmla="*/ 121 w 51"/>
                <a:gd name="T5" fmla="*/ 4 h 44"/>
                <a:gd name="T6" fmla="*/ 151 w 51"/>
                <a:gd name="T7" fmla="*/ 0 h 44"/>
                <a:gd name="T8" fmla="*/ 206 w 51"/>
                <a:gd name="T9" fmla="*/ 35 h 44"/>
                <a:gd name="T10" fmla="*/ 284 w 51"/>
                <a:gd name="T11" fmla="*/ 105 h 44"/>
                <a:gd name="T12" fmla="*/ 284 w 51"/>
                <a:gd name="T13" fmla="*/ 176 h 44"/>
                <a:gd name="T14" fmla="*/ 336 w 51"/>
                <a:gd name="T15" fmla="*/ 192 h 44"/>
                <a:gd name="T16" fmla="*/ 151 w 51"/>
                <a:gd name="T17" fmla="*/ 192 h 44"/>
                <a:gd name="T18" fmla="*/ 70 w 51"/>
                <a:gd name="T19" fmla="*/ 125 h 44"/>
                <a:gd name="T20" fmla="*/ 4 w 51"/>
                <a:gd name="T21" fmla="*/ 88 h 44"/>
                <a:gd name="T22" fmla="*/ 0 w 51"/>
                <a:gd name="T23" fmla="*/ 49 h 44"/>
                <a:gd name="T24" fmla="*/ 0 w 51"/>
                <a:gd name="T25" fmla="*/ 49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44"/>
                <a:gd name="T41" fmla="*/ 51 w 51"/>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44">
                  <a:moveTo>
                    <a:pt x="0" y="12"/>
                  </a:moveTo>
                  <a:lnTo>
                    <a:pt x="4" y="8"/>
                  </a:lnTo>
                  <a:lnTo>
                    <a:pt x="19" y="4"/>
                  </a:lnTo>
                  <a:lnTo>
                    <a:pt x="23" y="0"/>
                  </a:lnTo>
                  <a:lnTo>
                    <a:pt x="31" y="8"/>
                  </a:lnTo>
                  <a:lnTo>
                    <a:pt x="43" y="24"/>
                  </a:lnTo>
                  <a:lnTo>
                    <a:pt x="43" y="40"/>
                  </a:lnTo>
                  <a:lnTo>
                    <a:pt x="51" y="44"/>
                  </a:lnTo>
                  <a:lnTo>
                    <a:pt x="23" y="44"/>
                  </a:lnTo>
                  <a:lnTo>
                    <a:pt x="11" y="28"/>
                  </a:lnTo>
                  <a:lnTo>
                    <a:pt x="4" y="20"/>
                  </a:lnTo>
                  <a:lnTo>
                    <a:pt x="0" y="1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73" name="Freeform 216"/>
            <p:cNvSpPr>
              <a:spLocks/>
            </p:cNvSpPr>
            <p:nvPr/>
          </p:nvSpPr>
          <p:spPr bwMode="auto">
            <a:xfrm>
              <a:off x="1534056" y="3197245"/>
              <a:ext cx="23131" cy="9635"/>
            </a:xfrm>
            <a:custGeom>
              <a:avLst/>
              <a:gdLst>
                <a:gd name="T0" fmla="*/ 0 w 55"/>
                <a:gd name="T1" fmla="*/ 59 h 23"/>
                <a:gd name="T2" fmla="*/ 0 w 55"/>
                <a:gd name="T3" fmla="*/ 0 h 23"/>
                <a:gd name="T4" fmla="*/ 69 w 55"/>
                <a:gd name="T5" fmla="*/ 0 h 23"/>
                <a:gd name="T6" fmla="*/ 159 w 55"/>
                <a:gd name="T7" fmla="*/ 3 h 23"/>
                <a:gd name="T8" fmla="*/ 239 w 55"/>
                <a:gd name="T9" fmla="*/ 59 h 23"/>
                <a:gd name="T10" fmla="*/ 125 w 55"/>
                <a:gd name="T11" fmla="*/ 80 h 23"/>
                <a:gd name="T12" fmla="*/ 69 w 55"/>
                <a:gd name="T13" fmla="*/ 80 h 23"/>
                <a:gd name="T14" fmla="*/ 0 w 55"/>
                <a:gd name="T15" fmla="*/ 95 h 23"/>
                <a:gd name="T16" fmla="*/ 0 w 55"/>
                <a:gd name="T17" fmla="*/ 59 h 23"/>
                <a:gd name="T18" fmla="*/ 0 w 55"/>
                <a:gd name="T19" fmla="*/ 59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5"/>
                <a:gd name="T31" fmla="*/ 0 h 23"/>
                <a:gd name="T32" fmla="*/ 55 w 55"/>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5" h="23">
                  <a:moveTo>
                    <a:pt x="0" y="15"/>
                  </a:moveTo>
                  <a:lnTo>
                    <a:pt x="0" y="0"/>
                  </a:lnTo>
                  <a:lnTo>
                    <a:pt x="16" y="0"/>
                  </a:lnTo>
                  <a:lnTo>
                    <a:pt x="36" y="3"/>
                  </a:lnTo>
                  <a:lnTo>
                    <a:pt x="55" y="15"/>
                  </a:lnTo>
                  <a:lnTo>
                    <a:pt x="28" y="19"/>
                  </a:lnTo>
                  <a:lnTo>
                    <a:pt x="16" y="19"/>
                  </a:lnTo>
                  <a:lnTo>
                    <a:pt x="0" y="23"/>
                  </a:lnTo>
                  <a:lnTo>
                    <a:pt x="0" y="15"/>
                  </a:lnTo>
                  <a:close/>
                </a:path>
              </a:pathLst>
            </a:custGeom>
            <a:solidFill>
              <a:srgbClr val="CCECFF"/>
            </a:solidFill>
            <a:ln w="12700" cmpd="sng">
              <a:solidFill>
                <a:srgbClr val="000000"/>
              </a:solidFill>
              <a:round/>
              <a:headEnd/>
              <a:tailEnd/>
            </a:ln>
          </p:spPr>
          <p:txBody>
            <a:bodyPr/>
            <a:lstStyle/>
            <a:p>
              <a:endParaRPr lang="en-US" dirty="0"/>
            </a:p>
          </p:txBody>
        </p:sp>
        <p:sp>
          <p:nvSpPr>
            <p:cNvPr id="1174" name="Freeform 217"/>
            <p:cNvSpPr>
              <a:spLocks/>
            </p:cNvSpPr>
            <p:nvPr/>
          </p:nvSpPr>
          <p:spPr bwMode="auto">
            <a:xfrm>
              <a:off x="1534056" y="3197245"/>
              <a:ext cx="23131" cy="9635"/>
            </a:xfrm>
            <a:custGeom>
              <a:avLst/>
              <a:gdLst>
                <a:gd name="T0" fmla="*/ 0 w 55"/>
                <a:gd name="T1" fmla="*/ 59 h 23"/>
                <a:gd name="T2" fmla="*/ 0 w 55"/>
                <a:gd name="T3" fmla="*/ 0 h 23"/>
                <a:gd name="T4" fmla="*/ 69 w 55"/>
                <a:gd name="T5" fmla="*/ 0 h 23"/>
                <a:gd name="T6" fmla="*/ 159 w 55"/>
                <a:gd name="T7" fmla="*/ 3 h 23"/>
                <a:gd name="T8" fmla="*/ 239 w 55"/>
                <a:gd name="T9" fmla="*/ 59 h 23"/>
                <a:gd name="T10" fmla="*/ 125 w 55"/>
                <a:gd name="T11" fmla="*/ 80 h 23"/>
                <a:gd name="T12" fmla="*/ 69 w 55"/>
                <a:gd name="T13" fmla="*/ 80 h 23"/>
                <a:gd name="T14" fmla="*/ 0 w 55"/>
                <a:gd name="T15" fmla="*/ 95 h 23"/>
                <a:gd name="T16" fmla="*/ 0 w 55"/>
                <a:gd name="T17" fmla="*/ 59 h 23"/>
                <a:gd name="T18" fmla="*/ 0 w 55"/>
                <a:gd name="T19" fmla="*/ 59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5"/>
                <a:gd name="T31" fmla="*/ 0 h 23"/>
                <a:gd name="T32" fmla="*/ 55 w 55"/>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5" h="23">
                  <a:moveTo>
                    <a:pt x="0" y="15"/>
                  </a:moveTo>
                  <a:lnTo>
                    <a:pt x="0" y="0"/>
                  </a:lnTo>
                  <a:lnTo>
                    <a:pt x="16" y="0"/>
                  </a:lnTo>
                  <a:lnTo>
                    <a:pt x="36" y="3"/>
                  </a:lnTo>
                  <a:lnTo>
                    <a:pt x="55" y="15"/>
                  </a:lnTo>
                  <a:lnTo>
                    <a:pt x="28" y="19"/>
                  </a:lnTo>
                  <a:lnTo>
                    <a:pt x="16" y="19"/>
                  </a:lnTo>
                  <a:lnTo>
                    <a:pt x="0" y="23"/>
                  </a:lnTo>
                  <a:lnTo>
                    <a:pt x="0" y="1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75" name="Freeform 218"/>
            <p:cNvSpPr>
              <a:spLocks/>
            </p:cNvSpPr>
            <p:nvPr/>
          </p:nvSpPr>
          <p:spPr bwMode="auto">
            <a:xfrm>
              <a:off x="1562584" y="3213818"/>
              <a:ext cx="19661" cy="15416"/>
            </a:xfrm>
            <a:custGeom>
              <a:avLst/>
              <a:gdLst>
                <a:gd name="T0" fmla="*/ 46 w 47"/>
                <a:gd name="T1" fmla="*/ 209 h 36"/>
                <a:gd name="T2" fmla="*/ 191 w 47"/>
                <a:gd name="T3" fmla="*/ 149 h 36"/>
                <a:gd name="T4" fmla="*/ 176 w 47"/>
                <a:gd name="T5" fmla="*/ 101 h 36"/>
                <a:gd name="T6" fmla="*/ 139 w 47"/>
                <a:gd name="T7" fmla="*/ 33 h 36"/>
                <a:gd name="T8" fmla="*/ 107 w 47"/>
                <a:gd name="T9" fmla="*/ 0 h 36"/>
                <a:gd name="T10" fmla="*/ 0 w 47"/>
                <a:gd name="T11" fmla="*/ 0 h 36"/>
                <a:gd name="T12" fmla="*/ 46 w 47"/>
                <a:gd name="T13" fmla="*/ 210 h 36"/>
                <a:gd name="T14" fmla="*/ 46 w 47"/>
                <a:gd name="T15" fmla="*/ 210 h 36"/>
                <a:gd name="T16" fmla="*/ 46 w 47"/>
                <a:gd name="T17" fmla="*/ 209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36"/>
                <a:gd name="T29" fmla="*/ 47 w 47"/>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36">
                  <a:moveTo>
                    <a:pt x="12" y="35"/>
                  </a:moveTo>
                  <a:lnTo>
                    <a:pt x="47" y="25"/>
                  </a:lnTo>
                  <a:lnTo>
                    <a:pt x="43" y="17"/>
                  </a:lnTo>
                  <a:lnTo>
                    <a:pt x="35" y="5"/>
                  </a:lnTo>
                  <a:lnTo>
                    <a:pt x="27" y="0"/>
                  </a:lnTo>
                  <a:lnTo>
                    <a:pt x="0" y="0"/>
                  </a:lnTo>
                  <a:lnTo>
                    <a:pt x="12" y="36"/>
                  </a:lnTo>
                  <a:lnTo>
                    <a:pt x="12" y="35"/>
                  </a:lnTo>
                  <a:close/>
                </a:path>
              </a:pathLst>
            </a:custGeom>
            <a:solidFill>
              <a:srgbClr val="CCECFF"/>
            </a:solidFill>
            <a:ln w="12700" cmpd="sng">
              <a:solidFill>
                <a:srgbClr val="000000"/>
              </a:solidFill>
              <a:round/>
              <a:headEnd/>
              <a:tailEnd/>
            </a:ln>
          </p:spPr>
          <p:txBody>
            <a:bodyPr/>
            <a:lstStyle/>
            <a:p>
              <a:endParaRPr lang="en-US" dirty="0"/>
            </a:p>
          </p:txBody>
        </p:sp>
        <p:sp>
          <p:nvSpPr>
            <p:cNvPr id="1176" name="Freeform 219"/>
            <p:cNvSpPr>
              <a:spLocks/>
            </p:cNvSpPr>
            <p:nvPr/>
          </p:nvSpPr>
          <p:spPr bwMode="auto">
            <a:xfrm>
              <a:off x="1562584" y="3213818"/>
              <a:ext cx="19661" cy="15416"/>
            </a:xfrm>
            <a:custGeom>
              <a:avLst/>
              <a:gdLst>
                <a:gd name="T0" fmla="*/ 46 w 47"/>
                <a:gd name="T1" fmla="*/ 209 h 36"/>
                <a:gd name="T2" fmla="*/ 191 w 47"/>
                <a:gd name="T3" fmla="*/ 149 h 36"/>
                <a:gd name="T4" fmla="*/ 176 w 47"/>
                <a:gd name="T5" fmla="*/ 101 h 36"/>
                <a:gd name="T6" fmla="*/ 139 w 47"/>
                <a:gd name="T7" fmla="*/ 33 h 36"/>
                <a:gd name="T8" fmla="*/ 107 w 47"/>
                <a:gd name="T9" fmla="*/ 0 h 36"/>
                <a:gd name="T10" fmla="*/ 0 w 47"/>
                <a:gd name="T11" fmla="*/ 0 h 36"/>
                <a:gd name="T12" fmla="*/ 46 w 47"/>
                <a:gd name="T13" fmla="*/ 210 h 36"/>
                <a:gd name="T14" fmla="*/ 46 w 47"/>
                <a:gd name="T15" fmla="*/ 210 h 36"/>
                <a:gd name="T16" fmla="*/ 0 60000 65536"/>
                <a:gd name="T17" fmla="*/ 0 60000 65536"/>
                <a:gd name="T18" fmla="*/ 0 60000 65536"/>
                <a:gd name="T19" fmla="*/ 0 60000 65536"/>
                <a:gd name="T20" fmla="*/ 0 60000 65536"/>
                <a:gd name="T21" fmla="*/ 0 60000 65536"/>
                <a:gd name="T22" fmla="*/ 0 60000 65536"/>
                <a:gd name="T23" fmla="*/ 0 60000 65536"/>
                <a:gd name="T24" fmla="*/ 0 w 47"/>
                <a:gd name="T25" fmla="*/ 0 h 36"/>
                <a:gd name="T26" fmla="*/ 47 w 47"/>
                <a:gd name="T27" fmla="*/ 36 h 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 h="36">
                  <a:moveTo>
                    <a:pt x="12" y="35"/>
                  </a:moveTo>
                  <a:lnTo>
                    <a:pt x="47" y="25"/>
                  </a:lnTo>
                  <a:lnTo>
                    <a:pt x="43" y="17"/>
                  </a:lnTo>
                  <a:lnTo>
                    <a:pt x="35" y="5"/>
                  </a:lnTo>
                  <a:lnTo>
                    <a:pt x="27" y="0"/>
                  </a:lnTo>
                  <a:lnTo>
                    <a:pt x="0" y="0"/>
                  </a:lnTo>
                  <a:lnTo>
                    <a:pt x="12" y="3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77" name="Freeform 220"/>
            <p:cNvSpPr>
              <a:spLocks/>
            </p:cNvSpPr>
            <p:nvPr/>
          </p:nvSpPr>
          <p:spPr bwMode="auto">
            <a:xfrm>
              <a:off x="1586100" y="3242723"/>
              <a:ext cx="43563" cy="55112"/>
            </a:xfrm>
            <a:custGeom>
              <a:avLst/>
              <a:gdLst>
                <a:gd name="T0" fmla="*/ 92 w 102"/>
                <a:gd name="T1" fmla="*/ 0 h 130"/>
                <a:gd name="T2" fmla="*/ 45 w 102"/>
                <a:gd name="T3" fmla="*/ 38 h 130"/>
                <a:gd name="T4" fmla="*/ 92 w 102"/>
                <a:gd name="T5" fmla="*/ 93 h 130"/>
                <a:gd name="T6" fmla="*/ 92 w 102"/>
                <a:gd name="T7" fmla="*/ 135 h 130"/>
                <a:gd name="T8" fmla="*/ 0 w 102"/>
                <a:gd name="T9" fmla="*/ 305 h 130"/>
                <a:gd name="T10" fmla="*/ 0 w 102"/>
                <a:gd name="T11" fmla="*/ 546 h 130"/>
                <a:gd name="T12" fmla="*/ 138 w 102"/>
                <a:gd name="T13" fmla="*/ 657 h 130"/>
                <a:gd name="T14" fmla="*/ 138 w 102"/>
                <a:gd name="T15" fmla="*/ 598 h 130"/>
                <a:gd name="T16" fmla="*/ 577 w 102"/>
                <a:gd name="T17" fmla="*/ 372 h 130"/>
                <a:gd name="T18" fmla="*/ 358 w 102"/>
                <a:gd name="T19" fmla="*/ 196 h 130"/>
                <a:gd name="T20" fmla="*/ 113 w 102"/>
                <a:gd name="T21" fmla="*/ 0 h 130"/>
                <a:gd name="T22" fmla="*/ 92 w 102"/>
                <a:gd name="T23" fmla="*/ 0 h 130"/>
                <a:gd name="T24" fmla="*/ 92 w 102"/>
                <a:gd name="T25" fmla="*/ 0 h 130"/>
                <a:gd name="T26" fmla="*/ 92 w 102"/>
                <a:gd name="T27" fmla="*/ 0 h 1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2"/>
                <a:gd name="T43" fmla="*/ 0 h 130"/>
                <a:gd name="T44" fmla="*/ 102 w 102"/>
                <a:gd name="T45" fmla="*/ 130 h 1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2" h="130">
                  <a:moveTo>
                    <a:pt x="16" y="0"/>
                  </a:moveTo>
                  <a:lnTo>
                    <a:pt x="8" y="8"/>
                  </a:lnTo>
                  <a:lnTo>
                    <a:pt x="16" y="19"/>
                  </a:lnTo>
                  <a:lnTo>
                    <a:pt x="16" y="27"/>
                  </a:lnTo>
                  <a:lnTo>
                    <a:pt x="0" y="59"/>
                  </a:lnTo>
                  <a:lnTo>
                    <a:pt x="0" y="109"/>
                  </a:lnTo>
                  <a:lnTo>
                    <a:pt x="24" y="130"/>
                  </a:lnTo>
                  <a:lnTo>
                    <a:pt x="24" y="119"/>
                  </a:lnTo>
                  <a:lnTo>
                    <a:pt x="102" y="74"/>
                  </a:lnTo>
                  <a:lnTo>
                    <a:pt x="63" y="39"/>
                  </a:lnTo>
                  <a:lnTo>
                    <a:pt x="20" y="0"/>
                  </a:lnTo>
                  <a:lnTo>
                    <a:pt x="16" y="0"/>
                  </a:lnTo>
                  <a:close/>
                </a:path>
              </a:pathLst>
            </a:custGeom>
            <a:solidFill>
              <a:srgbClr val="CCECFF"/>
            </a:solidFill>
            <a:ln w="12700" cmpd="sng">
              <a:solidFill>
                <a:srgbClr val="000000"/>
              </a:solidFill>
              <a:round/>
              <a:headEnd/>
              <a:tailEnd/>
            </a:ln>
          </p:spPr>
          <p:txBody>
            <a:bodyPr/>
            <a:lstStyle/>
            <a:p>
              <a:endParaRPr lang="en-US" dirty="0"/>
            </a:p>
          </p:txBody>
        </p:sp>
        <p:sp>
          <p:nvSpPr>
            <p:cNvPr id="1178" name="Freeform 221"/>
            <p:cNvSpPr>
              <a:spLocks/>
            </p:cNvSpPr>
            <p:nvPr/>
          </p:nvSpPr>
          <p:spPr bwMode="auto">
            <a:xfrm>
              <a:off x="1586100" y="3242723"/>
              <a:ext cx="43563" cy="55112"/>
            </a:xfrm>
            <a:custGeom>
              <a:avLst/>
              <a:gdLst>
                <a:gd name="T0" fmla="*/ 92 w 102"/>
                <a:gd name="T1" fmla="*/ 0 h 130"/>
                <a:gd name="T2" fmla="*/ 45 w 102"/>
                <a:gd name="T3" fmla="*/ 38 h 130"/>
                <a:gd name="T4" fmla="*/ 92 w 102"/>
                <a:gd name="T5" fmla="*/ 93 h 130"/>
                <a:gd name="T6" fmla="*/ 92 w 102"/>
                <a:gd name="T7" fmla="*/ 135 h 130"/>
                <a:gd name="T8" fmla="*/ 0 w 102"/>
                <a:gd name="T9" fmla="*/ 305 h 130"/>
                <a:gd name="T10" fmla="*/ 0 w 102"/>
                <a:gd name="T11" fmla="*/ 546 h 130"/>
                <a:gd name="T12" fmla="*/ 138 w 102"/>
                <a:gd name="T13" fmla="*/ 657 h 130"/>
                <a:gd name="T14" fmla="*/ 138 w 102"/>
                <a:gd name="T15" fmla="*/ 598 h 130"/>
                <a:gd name="T16" fmla="*/ 577 w 102"/>
                <a:gd name="T17" fmla="*/ 372 h 130"/>
                <a:gd name="T18" fmla="*/ 358 w 102"/>
                <a:gd name="T19" fmla="*/ 196 h 130"/>
                <a:gd name="T20" fmla="*/ 113 w 102"/>
                <a:gd name="T21" fmla="*/ 0 h 130"/>
                <a:gd name="T22" fmla="*/ 92 w 102"/>
                <a:gd name="T23" fmla="*/ 0 h 130"/>
                <a:gd name="T24" fmla="*/ 92 w 102"/>
                <a:gd name="T25" fmla="*/ 0 h 1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130"/>
                <a:gd name="T41" fmla="*/ 102 w 102"/>
                <a:gd name="T42" fmla="*/ 130 h 1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130">
                  <a:moveTo>
                    <a:pt x="16" y="0"/>
                  </a:moveTo>
                  <a:lnTo>
                    <a:pt x="8" y="8"/>
                  </a:lnTo>
                  <a:lnTo>
                    <a:pt x="16" y="19"/>
                  </a:lnTo>
                  <a:lnTo>
                    <a:pt x="16" y="27"/>
                  </a:lnTo>
                  <a:lnTo>
                    <a:pt x="0" y="59"/>
                  </a:lnTo>
                  <a:lnTo>
                    <a:pt x="0" y="109"/>
                  </a:lnTo>
                  <a:lnTo>
                    <a:pt x="24" y="130"/>
                  </a:lnTo>
                  <a:lnTo>
                    <a:pt x="24" y="119"/>
                  </a:lnTo>
                  <a:lnTo>
                    <a:pt x="102" y="74"/>
                  </a:lnTo>
                  <a:lnTo>
                    <a:pt x="63" y="39"/>
                  </a:lnTo>
                  <a:lnTo>
                    <a:pt x="20" y="0"/>
                  </a:lnTo>
                  <a:lnTo>
                    <a:pt x="16" y="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79" name="Freeform 222"/>
            <p:cNvSpPr>
              <a:spLocks/>
            </p:cNvSpPr>
            <p:nvPr/>
          </p:nvSpPr>
          <p:spPr bwMode="auto">
            <a:xfrm>
              <a:off x="1383322" y="3282804"/>
              <a:ext cx="8096" cy="13489"/>
            </a:xfrm>
            <a:custGeom>
              <a:avLst/>
              <a:gdLst>
                <a:gd name="T0" fmla="*/ 99 w 19"/>
                <a:gd name="T1" fmla="*/ 37 h 32"/>
                <a:gd name="T2" fmla="*/ 56 w 19"/>
                <a:gd name="T3" fmla="*/ 149 h 32"/>
                <a:gd name="T4" fmla="*/ 4 w 19"/>
                <a:gd name="T5" fmla="*/ 114 h 32"/>
                <a:gd name="T6" fmla="*/ 0 w 19"/>
                <a:gd name="T7" fmla="*/ 0 h 32"/>
                <a:gd name="T8" fmla="*/ 103 w 19"/>
                <a:gd name="T9" fmla="*/ 37 h 32"/>
                <a:gd name="T10" fmla="*/ 103 w 19"/>
                <a:gd name="T11" fmla="*/ 37 h 32"/>
                <a:gd name="T12" fmla="*/ 99 w 19"/>
                <a:gd name="T13" fmla="*/ 37 h 32"/>
                <a:gd name="T14" fmla="*/ 0 60000 65536"/>
                <a:gd name="T15" fmla="*/ 0 60000 65536"/>
                <a:gd name="T16" fmla="*/ 0 60000 65536"/>
                <a:gd name="T17" fmla="*/ 0 60000 65536"/>
                <a:gd name="T18" fmla="*/ 0 60000 65536"/>
                <a:gd name="T19" fmla="*/ 0 60000 65536"/>
                <a:gd name="T20" fmla="*/ 0 60000 65536"/>
                <a:gd name="T21" fmla="*/ 0 w 19"/>
                <a:gd name="T22" fmla="*/ 0 h 32"/>
                <a:gd name="T23" fmla="*/ 19 w 1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32">
                  <a:moveTo>
                    <a:pt x="18" y="8"/>
                  </a:moveTo>
                  <a:lnTo>
                    <a:pt x="11" y="32"/>
                  </a:lnTo>
                  <a:lnTo>
                    <a:pt x="4" y="25"/>
                  </a:lnTo>
                  <a:lnTo>
                    <a:pt x="0" y="0"/>
                  </a:lnTo>
                  <a:lnTo>
                    <a:pt x="19" y="8"/>
                  </a:lnTo>
                  <a:lnTo>
                    <a:pt x="18" y="8"/>
                  </a:lnTo>
                  <a:close/>
                </a:path>
              </a:pathLst>
            </a:custGeom>
            <a:solidFill>
              <a:srgbClr val="CCECFF"/>
            </a:solidFill>
            <a:ln w="12700" cmpd="sng">
              <a:solidFill>
                <a:srgbClr val="000000"/>
              </a:solidFill>
              <a:round/>
              <a:headEnd/>
              <a:tailEnd/>
            </a:ln>
          </p:spPr>
          <p:txBody>
            <a:bodyPr/>
            <a:lstStyle/>
            <a:p>
              <a:endParaRPr lang="en-US" dirty="0"/>
            </a:p>
          </p:txBody>
        </p:sp>
        <p:sp>
          <p:nvSpPr>
            <p:cNvPr id="1180" name="Freeform 223"/>
            <p:cNvSpPr>
              <a:spLocks/>
            </p:cNvSpPr>
            <p:nvPr/>
          </p:nvSpPr>
          <p:spPr bwMode="auto">
            <a:xfrm>
              <a:off x="1383322" y="3282804"/>
              <a:ext cx="8096" cy="13489"/>
            </a:xfrm>
            <a:custGeom>
              <a:avLst/>
              <a:gdLst>
                <a:gd name="T0" fmla="*/ 99 w 19"/>
                <a:gd name="T1" fmla="*/ 37 h 32"/>
                <a:gd name="T2" fmla="*/ 56 w 19"/>
                <a:gd name="T3" fmla="*/ 149 h 32"/>
                <a:gd name="T4" fmla="*/ 4 w 19"/>
                <a:gd name="T5" fmla="*/ 114 h 32"/>
                <a:gd name="T6" fmla="*/ 0 w 19"/>
                <a:gd name="T7" fmla="*/ 0 h 32"/>
                <a:gd name="T8" fmla="*/ 103 w 19"/>
                <a:gd name="T9" fmla="*/ 37 h 32"/>
                <a:gd name="T10" fmla="*/ 103 w 19"/>
                <a:gd name="T11" fmla="*/ 37 h 32"/>
                <a:gd name="T12" fmla="*/ 0 60000 65536"/>
                <a:gd name="T13" fmla="*/ 0 60000 65536"/>
                <a:gd name="T14" fmla="*/ 0 60000 65536"/>
                <a:gd name="T15" fmla="*/ 0 60000 65536"/>
                <a:gd name="T16" fmla="*/ 0 60000 65536"/>
                <a:gd name="T17" fmla="*/ 0 60000 65536"/>
                <a:gd name="T18" fmla="*/ 0 w 19"/>
                <a:gd name="T19" fmla="*/ 0 h 32"/>
                <a:gd name="T20" fmla="*/ 19 w 1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9" h="32">
                  <a:moveTo>
                    <a:pt x="18" y="8"/>
                  </a:moveTo>
                  <a:lnTo>
                    <a:pt x="11" y="32"/>
                  </a:lnTo>
                  <a:lnTo>
                    <a:pt x="4" y="25"/>
                  </a:lnTo>
                  <a:lnTo>
                    <a:pt x="0" y="0"/>
                  </a:lnTo>
                  <a:lnTo>
                    <a:pt x="19" y="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35392" name="Freeform 224"/>
            <p:cNvSpPr>
              <a:spLocks/>
            </p:cNvSpPr>
            <p:nvPr/>
          </p:nvSpPr>
          <p:spPr bwMode="auto">
            <a:xfrm rot="385941">
              <a:off x="1636713" y="2239963"/>
              <a:ext cx="573087" cy="928687"/>
            </a:xfrm>
            <a:custGeom>
              <a:avLst/>
              <a:gdLst>
                <a:gd name="T0" fmla="*/ 2147483647 w 328"/>
                <a:gd name="T1" fmla="*/ 2147483647 h 531"/>
                <a:gd name="T2" fmla="*/ 2147483647 w 328"/>
                <a:gd name="T3" fmla="*/ 2147483647 h 531"/>
                <a:gd name="T4" fmla="*/ 2147483647 w 328"/>
                <a:gd name="T5" fmla="*/ 2147483647 h 531"/>
                <a:gd name="T6" fmla="*/ 2147483647 w 328"/>
                <a:gd name="T7" fmla="*/ 2147483647 h 531"/>
                <a:gd name="T8" fmla="*/ 2147483647 w 328"/>
                <a:gd name="T9" fmla="*/ 2147483647 h 531"/>
                <a:gd name="T10" fmla="*/ 2147483647 w 328"/>
                <a:gd name="T11" fmla="*/ 2147483647 h 531"/>
                <a:gd name="T12" fmla="*/ 2147483647 w 328"/>
                <a:gd name="T13" fmla="*/ 2147483647 h 531"/>
                <a:gd name="T14" fmla="*/ 2147483647 w 328"/>
                <a:gd name="T15" fmla="*/ 2147483647 h 531"/>
                <a:gd name="T16" fmla="*/ 2147483647 w 328"/>
                <a:gd name="T17" fmla="*/ 2147483647 h 531"/>
                <a:gd name="T18" fmla="*/ 0 w 328"/>
                <a:gd name="T19" fmla="*/ 2147483647 h 531"/>
                <a:gd name="T20" fmla="*/ 2147483647 w 328"/>
                <a:gd name="T21" fmla="*/ 2147483647 h 531"/>
                <a:gd name="T22" fmla="*/ 2147483647 w 328"/>
                <a:gd name="T23" fmla="*/ 2147483647 h 531"/>
                <a:gd name="T24" fmla="*/ 2147483647 w 328"/>
                <a:gd name="T25" fmla="*/ 2147483647 h 531"/>
                <a:gd name="T26" fmla="*/ 2147483647 w 328"/>
                <a:gd name="T27" fmla="*/ 2147483647 h 531"/>
                <a:gd name="T28" fmla="*/ 2147483647 w 328"/>
                <a:gd name="T29" fmla="*/ 2147483647 h 531"/>
                <a:gd name="T30" fmla="*/ 2147483647 w 328"/>
                <a:gd name="T31" fmla="*/ 2147483647 h 531"/>
                <a:gd name="T32" fmla="*/ 2147483647 w 328"/>
                <a:gd name="T33" fmla="*/ 2147483647 h 531"/>
                <a:gd name="T34" fmla="*/ 2147483647 w 328"/>
                <a:gd name="T35" fmla="*/ 0 h 531"/>
                <a:gd name="T36" fmla="*/ 2147483647 w 328"/>
                <a:gd name="T37" fmla="*/ 2147483647 h 531"/>
                <a:gd name="T38" fmla="*/ 2147483647 w 328"/>
                <a:gd name="T39" fmla="*/ 2147483647 h 531"/>
                <a:gd name="T40" fmla="*/ 2147483647 w 328"/>
                <a:gd name="T41" fmla="*/ 2147483647 h 531"/>
                <a:gd name="T42" fmla="*/ 2147483647 w 328"/>
                <a:gd name="T43" fmla="*/ 2147483647 h 531"/>
                <a:gd name="T44" fmla="*/ 2147483647 w 328"/>
                <a:gd name="T45" fmla="*/ 2147483647 h 531"/>
                <a:gd name="T46" fmla="*/ 2147483647 w 328"/>
                <a:gd name="T47" fmla="*/ 2147483647 h 531"/>
                <a:gd name="T48" fmla="*/ 2147483647 w 328"/>
                <a:gd name="T49" fmla="*/ 2147483647 h 531"/>
                <a:gd name="T50" fmla="*/ 2147483647 w 328"/>
                <a:gd name="T51" fmla="*/ 2147483647 h 531"/>
                <a:gd name="T52" fmla="*/ 2147483647 w 328"/>
                <a:gd name="T53" fmla="*/ 2147483647 h 531"/>
                <a:gd name="T54" fmla="*/ 2147483647 w 328"/>
                <a:gd name="T55" fmla="*/ 2147483647 h 531"/>
                <a:gd name="T56" fmla="*/ 2147483647 w 328"/>
                <a:gd name="T57" fmla="*/ 2147483647 h 531"/>
                <a:gd name="T58" fmla="*/ 2147483647 w 328"/>
                <a:gd name="T59" fmla="*/ 2147483647 h 53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8"/>
                <a:gd name="T91" fmla="*/ 0 h 531"/>
                <a:gd name="T92" fmla="*/ 328 w 328"/>
                <a:gd name="T93" fmla="*/ 531 h 53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8" h="531">
                  <a:moveTo>
                    <a:pt x="217" y="515"/>
                  </a:moveTo>
                  <a:lnTo>
                    <a:pt x="193" y="515"/>
                  </a:lnTo>
                  <a:lnTo>
                    <a:pt x="193" y="495"/>
                  </a:lnTo>
                  <a:lnTo>
                    <a:pt x="177" y="474"/>
                  </a:lnTo>
                  <a:lnTo>
                    <a:pt x="123" y="420"/>
                  </a:lnTo>
                  <a:lnTo>
                    <a:pt x="130" y="388"/>
                  </a:lnTo>
                  <a:lnTo>
                    <a:pt x="119" y="340"/>
                  </a:lnTo>
                  <a:lnTo>
                    <a:pt x="87" y="353"/>
                  </a:lnTo>
                  <a:lnTo>
                    <a:pt x="23" y="285"/>
                  </a:lnTo>
                  <a:lnTo>
                    <a:pt x="0" y="250"/>
                  </a:lnTo>
                  <a:lnTo>
                    <a:pt x="7" y="226"/>
                  </a:lnTo>
                  <a:lnTo>
                    <a:pt x="39" y="154"/>
                  </a:lnTo>
                  <a:lnTo>
                    <a:pt x="31" y="131"/>
                  </a:lnTo>
                  <a:lnTo>
                    <a:pt x="75" y="103"/>
                  </a:lnTo>
                  <a:lnTo>
                    <a:pt x="79" y="52"/>
                  </a:lnTo>
                  <a:lnTo>
                    <a:pt x="66" y="43"/>
                  </a:lnTo>
                  <a:lnTo>
                    <a:pt x="47" y="27"/>
                  </a:lnTo>
                  <a:lnTo>
                    <a:pt x="249" y="0"/>
                  </a:lnTo>
                  <a:lnTo>
                    <a:pt x="249" y="4"/>
                  </a:lnTo>
                  <a:lnTo>
                    <a:pt x="265" y="56"/>
                  </a:lnTo>
                  <a:lnTo>
                    <a:pt x="273" y="60"/>
                  </a:lnTo>
                  <a:lnTo>
                    <a:pt x="312" y="301"/>
                  </a:lnTo>
                  <a:lnTo>
                    <a:pt x="312" y="316"/>
                  </a:lnTo>
                  <a:lnTo>
                    <a:pt x="328" y="336"/>
                  </a:lnTo>
                  <a:lnTo>
                    <a:pt x="296" y="447"/>
                  </a:lnTo>
                  <a:lnTo>
                    <a:pt x="273" y="527"/>
                  </a:lnTo>
                  <a:lnTo>
                    <a:pt x="236" y="503"/>
                  </a:lnTo>
                  <a:lnTo>
                    <a:pt x="217" y="531"/>
                  </a:lnTo>
                  <a:lnTo>
                    <a:pt x="217" y="515"/>
                  </a:lnTo>
                </a:path>
              </a:pathLst>
            </a:custGeom>
            <a:solidFill>
              <a:srgbClr val="69C6FF"/>
            </a:solidFill>
            <a:ln w="28575" cmpd="sng">
              <a:solidFill>
                <a:srgbClr val="000000"/>
              </a:solidFill>
              <a:prstDash val="solid"/>
              <a:round/>
              <a:headEnd/>
              <a:tailEnd/>
            </a:ln>
          </p:spPr>
          <p:txBody>
            <a:bodyPr/>
            <a:lstStyle/>
            <a:p>
              <a:endParaRPr lang="en-US" dirty="0"/>
            </a:p>
          </p:txBody>
        </p:sp>
      </p:grpSp>
      <p:sp>
        <p:nvSpPr>
          <p:cNvPr id="1053" name="Rectangle 80"/>
          <p:cNvSpPr>
            <a:spLocks noChangeArrowheads="1"/>
          </p:cNvSpPr>
          <p:nvPr/>
        </p:nvSpPr>
        <p:spPr bwMode="auto">
          <a:xfrm>
            <a:off x="4740983" y="2416380"/>
            <a:ext cx="1669342" cy="1013098"/>
          </a:xfrm>
          <a:prstGeom prst="rect">
            <a:avLst/>
          </a:prstGeom>
          <a:noFill/>
          <a:ln w="12700">
            <a:noFill/>
            <a:miter lim="800000"/>
            <a:headEnd/>
            <a:tailEnd/>
          </a:ln>
        </p:spPr>
        <p:txBody>
          <a:bodyPr wrap="square" lIns="90488" tIns="44450" rIns="90488" bIns="44450">
            <a:spAutoFit/>
          </a:bodyPr>
          <a:lstStyle/>
          <a:p>
            <a:pPr eaLnBrk="0" hangingPunct="0"/>
            <a:r>
              <a:rPr lang="en-US" sz="1200" b="0" i="0" dirty="0" smtClean="0">
                <a:solidFill>
                  <a:schemeClr val="accent2"/>
                </a:solidFill>
                <a:latin typeface="Arial" pitchFamily="34" charset="0"/>
                <a:ea typeface="ヒラギノ角ゴ Pro W3"/>
                <a:cs typeface="Arial" pitchFamily="34" charset="0"/>
              </a:rPr>
              <a:t>BCBST member obtains names</a:t>
            </a:r>
            <a:r>
              <a:rPr lang="en-US" sz="1200" b="0" i="0" dirty="0">
                <a:solidFill>
                  <a:schemeClr val="accent2"/>
                </a:solidFill>
                <a:latin typeface="Arial" pitchFamily="34" charset="0"/>
                <a:ea typeface="ヒラギノ角ゴ Pro W3"/>
                <a:cs typeface="Arial" pitchFamily="34" charset="0"/>
              </a:rPr>
              <a:t/>
            </a:r>
            <a:br>
              <a:rPr lang="en-US" sz="1200" b="0" i="0" dirty="0">
                <a:solidFill>
                  <a:schemeClr val="accent2"/>
                </a:solidFill>
                <a:latin typeface="Arial" pitchFamily="34" charset="0"/>
                <a:ea typeface="ヒラギノ角ゴ Pro W3"/>
                <a:cs typeface="Arial" pitchFamily="34" charset="0"/>
              </a:rPr>
            </a:br>
            <a:r>
              <a:rPr lang="en-US" sz="1200" b="0" i="0" dirty="0" smtClean="0">
                <a:solidFill>
                  <a:schemeClr val="accent2"/>
                </a:solidFill>
                <a:latin typeface="Arial" pitchFamily="34" charset="0"/>
                <a:ea typeface="ヒラギノ角ゴ Pro W3"/>
                <a:cs typeface="Arial" pitchFamily="34" charset="0"/>
              </a:rPr>
              <a:t>of Illinois</a:t>
            </a:r>
            <a:endParaRPr lang="en-US" sz="1200" b="0" i="0" dirty="0">
              <a:solidFill>
                <a:schemeClr val="accent2"/>
              </a:solidFill>
              <a:latin typeface="Arial" pitchFamily="34" charset="0"/>
              <a:ea typeface="ヒラギノ角ゴ Pro W3"/>
              <a:cs typeface="Arial" pitchFamily="34" charset="0"/>
            </a:endParaRPr>
          </a:p>
          <a:p>
            <a:pPr eaLnBrk="0" hangingPunct="0"/>
            <a:r>
              <a:rPr lang="en-US" sz="1200" b="0" i="0" dirty="0">
                <a:solidFill>
                  <a:schemeClr val="accent2"/>
                </a:solidFill>
                <a:latin typeface="Arial" pitchFamily="34" charset="0"/>
                <a:ea typeface="ヒラギノ角ゴ Pro W3"/>
                <a:cs typeface="Arial" pitchFamily="34" charset="0"/>
              </a:rPr>
              <a:t>BlueCard PPO </a:t>
            </a:r>
            <a:br>
              <a:rPr lang="en-US" sz="1200" b="0" i="0" dirty="0">
                <a:solidFill>
                  <a:schemeClr val="accent2"/>
                </a:solidFill>
                <a:latin typeface="Arial" pitchFamily="34" charset="0"/>
                <a:ea typeface="ヒラギノ角ゴ Pro W3"/>
                <a:cs typeface="Arial" pitchFamily="34" charset="0"/>
              </a:rPr>
            </a:br>
            <a:r>
              <a:rPr lang="en-US" sz="1200" b="0" i="0" dirty="0" smtClean="0">
                <a:solidFill>
                  <a:schemeClr val="accent2"/>
                </a:solidFill>
                <a:latin typeface="Arial" pitchFamily="34" charset="0"/>
                <a:ea typeface="ヒラギノ角ゴ Pro W3"/>
                <a:cs typeface="Arial" pitchFamily="34" charset="0"/>
              </a:rPr>
              <a:t>providers.*</a:t>
            </a:r>
            <a:endParaRPr lang="en-US" sz="1600" b="0" i="0" dirty="0">
              <a:solidFill>
                <a:schemeClr val="accent2"/>
              </a:solidFill>
              <a:latin typeface="Arial" pitchFamily="34" charset="0"/>
              <a:ea typeface="ヒラギノ角ゴ Pro W3"/>
              <a:cs typeface="Arial" pitchFamily="34" charset="0"/>
            </a:endParaRPr>
          </a:p>
        </p:txBody>
      </p:sp>
      <p:graphicFrame>
        <p:nvGraphicFramePr>
          <p:cNvPr id="1027" name="Object 81"/>
          <p:cNvGraphicFramePr>
            <a:graphicFrameLocks noChangeAspect="1"/>
          </p:cNvGraphicFramePr>
          <p:nvPr>
            <p:extLst>
              <p:ext uri="{D42A27DB-BD31-4B8C-83A1-F6EECF244321}">
                <p14:modId xmlns:p14="http://schemas.microsoft.com/office/powerpoint/2010/main" val="2053683861"/>
              </p:ext>
            </p:extLst>
          </p:nvPr>
        </p:nvGraphicFramePr>
        <p:xfrm>
          <a:off x="3531019" y="1684094"/>
          <a:ext cx="992188" cy="1468438"/>
        </p:xfrm>
        <a:graphic>
          <a:graphicData uri="http://schemas.openxmlformats.org/presentationml/2006/ole">
            <mc:AlternateContent xmlns:mc="http://schemas.openxmlformats.org/markup-compatibility/2006">
              <mc:Choice xmlns:v="urn:schemas-microsoft-com:vml" Requires="v">
                <p:oleObj spid="_x0000_s4280" name="Image" r:id="rId8" imgW="4892340" imgH="6696788" progId="">
                  <p:embed/>
                </p:oleObj>
              </mc:Choice>
              <mc:Fallback>
                <p:oleObj name="Image" r:id="rId8" imgW="4892340" imgH="6696788"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31019" y="1684094"/>
                        <a:ext cx="992188" cy="1468438"/>
                      </a:xfrm>
                      <a:prstGeom prst="rect">
                        <a:avLst/>
                      </a:prstGeom>
                      <a:noFill/>
                      <a:ln>
                        <a:noFill/>
                      </a:ln>
                      <a:effectLst>
                        <a:outerShdw dist="35921" dir="2700000" algn="ctr" rotWithShape="0">
                          <a:srgbClr val="00193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Lst>
                    </p:spPr>
                  </p:pic>
                </p:oleObj>
              </mc:Fallback>
            </mc:AlternateContent>
          </a:graphicData>
        </a:graphic>
      </p:graphicFrame>
      <p:sp>
        <p:nvSpPr>
          <p:cNvPr id="1054" name="Line 90"/>
          <p:cNvSpPr>
            <a:spLocks noChangeShapeType="1"/>
          </p:cNvSpPr>
          <p:nvPr/>
        </p:nvSpPr>
        <p:spPr bwMode="auto">
          <a:xfrm>
            <a:off x="2353888" y="2204000"/>
            <a:ext cx="850900" cy="0"/>
          </a:xfrm>
          <a:prstGeom prst="line">
            <a:avLst/>
          </a:prstGeom>
          <a:noFill/>
          <a:ln w="57150">
            <a:solidFill>
              <a:srgbClr val="0099CC"/>
            </a:solidFill>
            <a:round/>
            <a:headEnd/>
            <a:tailEnd type="triangle" w="med" len="med"/>
          </a:ln>
        </p:spPr>
        <p:txBody>
          <a:bodyPr/>
          <a:lstStyle/>
          <a:p>
            <a:endParaRPr lang="en-US" dirty="0"/>
          </a:p>
        </p:txBody>
      </p:sp>
      <p:sp>
        <p:nvSpPr>
          <p:cNvPr id="1051" name="Text Box 233"/>
          <p:cNvSpPr txBox="1">
            <a:spLocks noChangeArrowheads="1"/>
          </p:cNvSpPr>
          <p:nvPr/>
        </p:nvSpPr>
        <p:spPr bwMode="auto">
          <a:xfrm>
            <a:off x="537620" y="6016772"/>
            <a:ext cx="8053388" cy="530915"/>
          </a:xfrm>
          <a:prstGeom prst="rect">
            <a:avLst/>
          </a:prstGeom>
          <a:noFill/>
          <a:ln w="9525">
            <a:noFill/>
            <a:miter lim="800000"/>
            <a:headEnd/>
            <a:tailEnd/>
          </a:ln>
        </p:spPr>
        <p:txBody>
          <a:bodyPr>
            <a:spAutoFit/>
          </a:bodyPr>
          <a:lstStyle/>
          <a:p>
            <a:pPr>
              <a:lnSpc>
                <a:spcPct val="95000"/>
              </a:lnSpc>
              <a:spcBef>
                <a:spcPct val="30000"/>
              </a:spcBef>
            </a:pPr>
            <a:r>
              <a:rPr lang="en-US" sz="1000" b="0" i="0" dirty="0">
                <a:latin typeface="Arial" pitchFamily="34" charset="0"/>
                <a:cs typeface="Arial" pitchFamily="34" charset="0"/>
              </a:rPr>
              <a:t>*Members </a:t>
            </a:r>
            <a:r>
              <a:rPr lang="en-US" sz="1000" dirty="0" smtClean="0">
                <a:latin typeface="Arial" pitchFamily="34" charset="0"/>
                <a:cs typeface="Arial" pitchFamily="34" charset="0"/>
              </a:rPr>
              <a:t>can identify participating providers by calling the BlueCard Access line (800.810.BLUE), accessing the National Doctor and Hospital Finder at </a:t>
            </a:r>
            <a:r>
              <a:rPr lang="en-US" sz="1000" dirty="0" smtClean="0">
                <a:latin typeface="Arial" pitchFamily="34" charset="0"/>
                <a:cs typeface="Arial" pitchFamily="34" charset="0"/>
                <a:hlinkClick r:id="rId10"/>
              </a:rPr>
              <a:t>www.bcbs.com</a:t>
            </a:r>
            <a:r>
              <a:rPr lang="en-US" sz="1000" dirty="0" smtClean="0">
                <a:latin typeface="Arial" pitchFamily="34" charset="0"/>
                <a:cs typeface="Arial" pitchFamily="34" charset="0"/>
              </a:rPr>
              <a:t> or via their Control/Home Plan’s website.  Members </a:t>
            </a:r>
            <a:r>
              <a:rPr lang="en-US" sz="1000" b="0" i="0" dirty="0" smtClean="0">
                <a:latin typeface="Arial" pitchFamily="34" charset="0"/>
                <a:cs typeface="Arial" pitchFamily="34" charset="0"/>
              </a:rPr>
              <a:t>are </a:t>
            </a:r>
            <a:r>
              <a:rPr lang="en-US" sz="1000" b="0" i="0" dirty="0">
                <a:latin typeface="Arial" pitchFamily="34" charset="0"/>
                <a:cs typeface="Arial" pitchFamily="34" charset="0"/>
              </a:rPr>
              <a:t>not obligated to identify participating providers </a:t>
            </a:r>
            <a:r>
              <a:rPr lang="en-US" sz="1000" b="0" i="0" dirty="0" smtClean="0">
                <a:latin typeface="Arial" pitchFamily="34" charset="0"/>
                <a:cs typeface="Arial" pitchFamily="34" charset="0"/>
              </a:rPr>
              <a:t>but </a:t>
            </a:r>
            <a:r>
              <a:rPr lang="en-US" sz="1000" b="0" i="0" dirty="0">
                <a:latin typeface="Arial" pitchFamily="34" charset="0"/>
                <a:cs typeface="Arial" pitchFamily="34" charset="0"/>
              </a:rPr>
              <a:t>it is their responsibility to obtain services from a PPO provider if they want to access PPO in-network benefits.</a:t>
            </a:r>
          </a:p>
        </p:txBody>
      </p:sp>
      <p:sp>
        <p:nvSpPr>
          <p:cNvPr id="1046" name="Line 94"/>
          <p:cNvSpPr>
            <a:spLocks noChangeShapeType="1"/>
          </p:cNvSpPr>
          <p:nvPr/>
        </p:nvSpPr>
        <p:spPr bwMode="auto">
          <a:xfrm flipH="1">
            <a:off x="5460625" y="4623350"/>
            <a:ext cx="993775" cy="0"/>
          </a:xfrm>
          <a:prstGeom prst="line">
            <a:avLst/>
          </a:prstGeom>
          <a:noFill/>
          <a:ln w="57150">
            <a:solidFill>
              <a:srgbClr val="0099CC"/>
            </a:solidFill>
            <a:round/>
            <a:headEnd/>
            <a:tailEnd type="triangle" w="med" len="med"/>
          </a:ln>
        </p:spPr>
        <p:txBody>
          <a:bodyPr/>
          <a:lstStyle/>
          <a:p>
            <a:endParaRPr lang="en-US" dirty="0"/>
          </a:p>
        </p:txBody>
      </p:sp>
      <p:sp>
        <p:nvSpPr>
          <p:cNvPr id="1047" name="Rectangle 84"/>
          <p:cNvSpPr>
            <a:spLocks noChangeArrowheads="1"/>
          </p:cNvSpPr>
          <p:nvPr/>
        </p:nvSpPr>
        <p:spPr bwMode="auto">
          <a:xfrm>
            <a:off x="3595312" y="5286925"/>
            <a:ext cx="2044700" cy="459100"/>
          </a:xfrm>
          <a:prstGeom prst="rect">
            <a:avLst/>
          </a:prstGeom>
          <a:noFill/>
          <a:ln w="12700">
            <a:noFill/>
            <a:miter lim="800000"/>
            <a:headEnd/>
            <a:tailEnd/>
          </a:ln>
        </p:spPr>
        <p:txBody>
          <a:bodyPr lIns="90488" tIns="44450" rIns="90488" bIns="44450">
            <a:spAutoFit/>
          </a:bodyPr>
          <a:lstStyle/>
          <a:p>
            <a:pPr eaLnBrk="0" hangingPunct="0"/>
            <a:r>
              <a:rPr lang="en-US" sz="1200" b="0" i="0" dirty="0" smtClean="0">
                <a:solidFill>
                  <a:schemeClr val="accent2"/>
                </a:solidFill>
                <a:latin typeface="Arial" pitchFamily="34" charset="0"/>
                <a:ea typeface="ヒラギノ角ゴ Pro W3"/>
                <a:cs typeface="Arial" pitchFamily="34" charset="0"/>
              </a:rPr>
              <a:t>Illinois </a:t>
            </a:r>
            <a:r>
              <a:rPr lang="en-US" sz="1200" dirty="0">
                <a:solidFill>
                  <a:schemeClr val="accent2"/>
                </a:solidFill>
                <a:latin typeface="Arial" pitchFamily="34" charset="0"/>
                <a:ea typeface="ヒラギノ角ゴ Pro W3"/>
                <a:cs typeface="Arial" pitchFamily="34" charset="0"/>
              </a:rPr>
              <a:t>p</a:t>
            </a:r>
            <a:r>
              <a:rPr lang="en-US" sz="1200" b="0" i="0" dirty="0" smtClean="0">
                <a:solidFill>
                  <a:schemeClr val="accent2"/>
                </a:solidFill>
                <a:latin typeface="Arial" pitchFamily="34" charset="0"/>
                <a:ea typeface="ヒラギノ角ゴ Pro W3"/>
                <a:cs typeface="Arial" pitchFamily="34" charset="0"/>
              </a:rPr>
              <a:t>rovider </a:t>
            </a:r>
            <a:r>
              <a:rPr lang="en-US" sz="1200" b="0" i="0" dirty="0">
                <a:solidFill>
                  <a:schemeClr val="accent2"/>
                </a:solidFill>
                <a:latin typeface="Arial" pitchFamily="34" charset="0"/>
                <a:ea typeface="ヒラギノ角ゴ Pro W3"/>
                <a:cs typeface="Arial" pitchFamily="34" charset="0"/>
              </a:rPr>
              <a:t>verifies membership and </a:t>
            </a:r>
            <a:r>
              <a:rPr lang="en-US" sz="1200" b="0" i="0" dirty="0" smtClean="0">
                <a:solidFill>
                  <a:schemeClr val="accent2"/>
                </a:solidFill>
                <a:latin typeface="Arial" pitchFamily="34" charset="0"/>
                <a:ea typeface="ヒラギノ角ゴ Pro W3"/>
                <a:cs typeface="Arial" pitchFamily="34" charset="0"/>
              </a:rPr>
              <a:t>coverage.</a:t>
            </a:r>
            <a:endParaRPr lang="en-US" sz="1600" b="0" i="0" dirty="0">
              <a:solidFill>
                <a:schemeClr val="accent2"/>
              </a:solidFill>
              <a:latin typeface="Arial" pitchFamily="34" charset="0"/>
              <a:ea typeface="ヒラギノ角ゴ Pro W3"/>
              <a:cs typeface="Arial" pitchFamily="34" charset="0"/>
            </a:endParaRPr>
          </a:p>
        </p:txBody>
      </p:sp>
      <p:pic>
        <p:nvPicPr>
          <p:cNvPr id="1049" name="Picture 648" descr="MPj04330500000[1]"/>
          <p:cNvPicPr>
            <a:picLocks noChangeAspect="1" noChangeArrowheads="1"/>
          </p:cNvPicPr>
          <p:nvPr/>
        </p:nvPicPr>
        <p:blipFill>
          <a:blip r:embed="rId11" cstate="print"/>
          <a:srcRect l="6250" t="9375" r="13615" b="6250"/>
          <a:stretch>
            <a:fillRect/>
          </a:stretch>
        </p:blipFill>
        <p:spPr bwMode="auto">
          <a:xfrm>
            <a:off x="3150813" y="4186788"/>
            <a:ext cx="1038225" cy="1093788"/>
          </a:xfrm>
          <a:prstGeom prst="rect">
            <a:avLst/>
          </a:prstGeom>
          <a:noFill/>
          <a:ln w="9525">
            <a:noFill/>
            <a:miter lim="800000"/>
            <a:headEnd/>
            <a:tailEnd/>
          </a:ln>
        </p:spPr>
      </p:pic>
      <p:sp>
        <p:nvSpPr>
          <p:cNvPr id="1041" name="Line 92"/>
          <p:cNvSpPr>
            <a:spLocks noChangeShapeType="1"/>
          </p:cNvSpPr>
          <p:nvPr/>
        </p:nvSpPr>
        <p:spPr bwMode="auto">
          <a:xfrm flipH="1">
            <a:off x="7324725" y="3430889"/>
            <a:ext cx="3738" cy="569611"/>
          </a:xfrm>
          <a:prstGeom prst="line">
            <a:avLst/>
          </a:prstGeom>
          <a:noFill/>
          <a:ln w="57150">
            <a:solidFill>
              <a:srgbClr val="0099CC"/>
            </a:solidFill>
            <a:round/>
            <a:headEnd/>
            <a:tailEnd type="triangle" w="med" len="med"/>
          </a:ln>
        </p:spPr>
        <p:txBody>
          <a:bodyPr/>
          <a:lstStyle/>
          <a:p>
            <a:endParaRPr lang="en-US" dirty="0"/>
          </a:p>
        </p:txBody>
      </p:sp>
      <p:sp>
        <p:nvSpPr>
          <p:cNvPr id="1043" name="Rectangle 82"/>
          <p:cNvSpPr>
            <a:spLocks noChangeArrowheads="1"/>
          </p:cNvSpPr>
          <p:nvPr/>
        </p:nvSpPr>
        <p:spPr bwMode="auto">
          <a:xfrm>
            <a:off x="6364023" y="5297851"/>
            <a:ext cx="2242922" cy="461665"/>
          </a:xfrm>
          <a:prstGeom prst="rect">
            <a:avLst/>
          </a:prstGeom>
          <a:noFill/>
          <a:ln w="12700">
            <a:noFill/>
            <a:miter lim="800000"/>
            <a:headEnd/>
            <a:tailEnd/>
          </a:ln>
        </p:spPr>
        <p:txBody>
          <a:bodyPr wrap="none">
            <a:spAutoFit/>
          </a:bodyPr>
          <a:lstStyle/>
          <a:p>
            <a:pPr algn="ctr" eaLnBrk="0" hangingPunct="0"/>
            <a:r>
              <a:rPr lang="en-US" sz="1200" b="0" i="0" dirty="0" smtClean="0">
                <a:solidFill>
                  <a:schemeClr val="accent2"/>
                </a:solidFill>
                <a:latin typeface="Arial" pitchFamily="34" charset="0"/>
                <a:ea typeface="ヒラギノ角ゴ Pro W3"/>
                <a:cs typeface="Arial" pitchFamily="34" charset="0"/>
              </a:rPr>
              <a:t>Illinois provider </a:t>
            </a:r>
            <a:r>
              <a:rPr lang="en-US" sz="1200" b="0" i="0" dirty="0">
                <a:solidFill>
                  <a:schemeClr val="accent2"/>
                </a:solidFill>
                <a:latin typeface="Arial" pitchFamily="34" charset="0"/>
                <a:ea typeface="ヒラギノ角ゴ Pro W3"/>
                <a:cs typeface="Arial" pitchFamily="34" charset="0"/>
              </a:rPr>
              <a:t>recognizes </a:t>
            </a:r>
          </a:p>
          <a:p>
            <a:pPr algn="ctr" eaLnBrk="0" hangingPunct="0"/>
            <a:r>
              <a:rPr lang="en-US" sz="1200" dirty="0" smtClean="0">
                <a:solidFill>
                  <a:schemeClr val="accent2"/>
                </a:solidFill>
                <a:latin typeface="Arial" pitchFamily="34" charset="0"/>
                <a:ea typeface="ヒラギノ角ゴ Pro W3"/>
                <a:cs typeface="Arial" pitchFamily="34" charset="0"/>
              </a:rPr>
              <a:t>the BCBS </a:t>
            </a:r>
            <a:r>
              <a:rPr lang="en-US" sz="1200" b="0" i="0" dirty="0" smtClean="0">
                <a:solidFill>
                  <a:schemeClr val="accent2"/>
                </a:solidFill>
                <a:latin typeface="Arial" pitchFamily="34" charset="0"/>
                <a:ea typeface="ヒラギノ角ゴ Pro W3"/>
                <a:cs typeface="Arial" pitchFamily="34" charset="0"/>
              </a:rPr>
              <a:t>logo </a:t>
            </a:r>
            <a:r>
              <a:rPr lang="en-US" sz="1200" b="0" i="0" dirty="0">
                <a:solidFill>
                  <a:schemeClr val="accent2"/>
                </a:solidFill>
                <a:latin typeface="Arial" pitchFamily="34" charset="0"/>
                <a:ea typeface="ヒラギノ角ゴ Pro W3"/>
                <a:cs typeface="Arial" pitchFamily="34" charset="0"/>
              </a:rPr>
              <a:t>on </a:t>
            </a:r>
            <a:r>
              <a:rPr lang="en-US" sz="1200" b="0" i="0" dirty="0" smtClean="0">
                <a:solidFill>
                  <a:schemeClr val="accent2"/>
                </a:solidFill>
                <a:latin typeface="Arial" pitchFamily="34" charset="0"/>
                <a:ea typeface="ヒラギノ角ゴ Pro W3"/>
                <a:cs typeface="Arial" pitchFamily="34" charset="0"/>
              </a:rPr>
              <a:t>the ID </a:t>
            </a:r>
            <a:r>
              <a:rPr lang="en-US" sz="1200" b="0" i="0" dirty="0">
                <a:solidFill>
                  <a:schemeClr val="accent2"/>
                </a:solidFill>
                <a:latin typeface="Arial" pitchFamily="34" charset="0"/>
                <a:ea typeface="ヒラギノ角ゴ Pro W3"/>
                <a:cs typeface="Arial" pitchFamily="34" charset="0"/>
              </a:rPr>
              <a:t>card.</a:t>
            </a:r>
          </a:p>
        </p:txBody>
      </p:sp>
      <p:pic>
        <p:nvPicPr>
          <p:cNvPr id="2" name="Picture 64" descr="http://t2.gstatic.com/images?q=tbn:ANd9GcQh1kgg1JUQrGirDny6MZryu9CfUAqwsod3mu4SHOq5SJQoCrmpKNgnxyAs">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23814" y="4270926"/>
            <a:ext cx="1219200" cy="1009650"/>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10" descr="Suitcase"/>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6515101" y="4075114"/>
            <a:ext cx="1924050" cy="1215915"/>
          </a:xfrm>
          <a:prstGeom prst="rect">
            <a:avLst/>
          </a:prstGeom>
          <a:noFill/>
          <a:ln w="9525">
            <a:noFill/>
            <a:miter lim="800000"/>
            <a:headEnd/>
            <a:tailEnd/>
          </a:ln>
        </p:spPr>
      </p:pic>
    </p:spTree>
    <p:extLst>
      <p:ext uri="{BB962C8B-B14F-4D97-AF65-F5344CB8AC3E}">
        <p14:creationId xmlns:p14="http://schemas.microsoft.com/office/powerpoint/2010/main" val="112070990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7" name="Rectangle 20"/>
          <p:cNvSpPr>
            <a:spLocks noGrp="1" noChangeArrowheads="1"/>
          </p:cNvSpPr>
          <p:nvPr>
            <p:ph type="title"/>
          </p:nvPr>
        </p:nvSpPr>
        <p:spPr>
          <a:xfrm>
            <a:off x="457200" y="830912"/>
            <a:ext cx="8961120" cy="681182"/>
          </a:xfrm>
          <a:prstGeom prst="rect">
            <a:avLst/>
          </a:prstGeom>
          <a:noFill/>
        </p:spPr>
        <p:txBody>
          <a:bodyPr/>
          <a:lstStyle/>
          <a:p>
            <a:r>
              <a:rPr lang="en-US" sz="2400" dirty="0">
                <a:solidFill>
                  <a:schemeClr val="accent1">
                    <a:lumMod val="50000"/>
                  </a:schemeClr>
                </a:solidFill>
              </a:rPr>
              <a:t>The BlueCard</a:t>
            </a:r>
            <a:r>
              <a:rPr lang="en-US" sz="2400" baseline="30000" dirty="0">
                <a:solidFill>
                  <a:schemeClr val="accent1">
                    <a:lumMod val="50000"/>
                  </a:schemeClr>
                </a:solidFill>
                <a:latin typeface="Arial" pitchFamily="34" charset="0"/>
              </a:rPr>
              <a:t>®</a:t>
            </a:r>
            <a:r>
              <a:rPr lang="en-US" sz="2400" dirty="0">
                <a:solidFill>
                  <a:schemeClr val="accent1">
                    <a:lumMod val="50000"/>
                  </a:schemeClr>
                </a:solidFill>
              </a:rPr>
              <a:t> </a:t>
            </a:r>
            <a:r>
              <a:rPr lang="en-US" sz="2400" dirty="0" smtClean="0">
                <a:solidFill>
                  <a:schemeClr val="accent1">
                    <a:lumMod val="50000"/>
                  </a:schemeClr>
                </a:solidFill>
              </a:rPr>
              <a:t>Program</a:t>
            </a:r>
            <a:br>
              <a:rPr lang="en-US" sz="2400" dirty="0" smtClean="0">
                <a:solidFill>
                  <a:schemeClr val="accent1">
                    <a:lumMod val="50000"/>
                  </a:schemeClr>
                </a:solidFill>
              </a:rPr>
            </a:br>
            <a:r>
              <a:rPr lang="en-US" sz="1800" i="1" dirty="0" smtClean="0">
                <a:solidFill>
                  <a:schemeClr val="accent1">
                    <a:lumMod val="50000"/>
                  </a:schemeClr>
                </a:solidFill>
                <a:effectLst/>
              </a:rPr>
              <a:t>BCBS Member ID Cards </a:t>
            </a:r>
            <a:br>
              <a:rPr lang="en-US" sz="1800" i="1" dirty="0" smtClean="0">
                <a:solidFill>
                  <a:schemeClr val="accent1">
                    <a:lumMod val="50000"/>
                  </a:schemeClr>
                </a:solidFill>
                <a:effectLst/>
              </a:rPr>
            </a:br>
            <a:endParaRPr lang="en-US" sz="1800" b="0" i="1" strike="sngStrike" dirty="0" smtClean="0">
              <a:solidFill>
                <a:schemeClr val="accent1">
                  <a:lumMod val="50000"/>
                </a:schemeClr>
              </a:solidFill>
              <a:effectLst/>
            </a:endParaRPr>
          </a:p>
        </p:txBody>
      </p:sp>
      <p:pic>
        <p:nvPicPr>
          <p:cNvPr id="27656" name="Picture 18" descr="Suitcas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10597" y="4141079"/>
            <a:ext cx="4527525" cy="2644815"/>
          </a:xfrm>
          <a:prstGeom prst="rect">
            <a:avLst/>
          </a:prstGeom>
          <a:noFill/>
          <a:ln w="9525">
            <a:noFill/>
            <a:miter lim="800000"/>
            <a:headEnd/>
            <a:tailEnd/>
          </a:ln>
        </p:spPr>
      </p:pic>
      <p:sp>
        <p:nvSpPr>
          <p:cNvPr id="27660" name="Rectangle 3"/>
          <p:cNvSpPr>
            <a:spLocks noChangeArrowheads="1"/>
          </p:cNvSpPr>
          <p:nvPr/>
        </p:nvSpPr>
        <p:spPr bwMode="auto">
          <a:xfrm>
            <a:off x="434975" y="2344067"/>
            <a:ext cx="8196263" cy="1300616"/>
          </a:xfrm>
          <a:prstGeom prst="rect">
            <a:avLst/>
          </a:prstGeom>
          <a:noFill/>
          <a:ln w="9525">
            <a:noFill/>
            <a:miter lim="800000"/>
            <a:headEnd/>
            <a:tailEnd/>
          </a:ln>
        </p:spPr>
        <p:txBody>
          <a:bodyPr lIns="0"/>
          <a:lstStyle/>
          <a:p>
            <a:pPr marL="231775" indent="-231775" eaLnBrk="0" hangingPunct="0">
              <a:lnSpc>
                <a:spcPct val="80000"/>
              </a:lnSpc>
              <a:spcBef>
                <a:spcPct val="60000"/>
              </a:spcBef>
              <a:buClr>
                <a:srgbClr val="417191"/>
              </a:buClr>
              <a:buSzPct val="100000"/>
              <a:buFontTx/>
              <a:buChar char="•"/>
            </a:pPr>
            <a:r>
              <a:rPr lang="en-US" sz="1600" dirty="0" smtClean="0">
                <a:latin typeface="Arial" pitchFamily="34" charset="0"/>
                <a:cs typeface="Arial" pitchFamily="34" charset="0"/>
              </a:rPr>
              <a:t>Most BCBS ID cards have a three-character prefix which identifies the Control/Home Plan for purposes of claims routing and eligibility transactions. </a:t>
            </a:r>
          </a:p>
          <a:p>
            <a:pPr marL="463550" lvl="1" indent="-231775" eaLnBrk="0" hangingPunct="0">
              <a:lnSpc>
                <a:spcPct val="80000"/>
              </a:lnSpc>
              <a:spcBef>
                <a:spcPct val="60000"/>
              </a:spcBef>
              <a:buClr>
                <a:srgbClr val="417191"/>
              </a:buClr>
              <a:buSzPct val="100000"/>
              <a:buFont typeface="Arial" panose="020B0604020202020204" pitchFamily="34" charset="0"/>
              <a:buChar char="−"/>
            </a:pPr>
            <a:r>
              <a:rPr lang="en-US" sz="1600" dirty="0" smtClean="0">
                <a:latin typeface="Arial" pitchFamily="34" charset="0"/>
                <a:cs typeface="Arial" pitchFamily="34" charset="0"/>
              </a:rPr>
              <a:t>Standalone dental ID cards and ID cards for standalone vision and pharmacy delivered through an intermediary may not include a prefix. </a:t>
            </a:r>
            <a:endParaRPr lang="en-US" sz="1600" dirty="0">
              <a:latin typeface="Arial" pitchFamily="34" charset="0"/>
              <a:cs typeface="Arial" pitchFamily="34" charset="0"/>
            </a:endParaRPr>
          </a:p>
          <a:p>
            <a:pPr marL="231775" indent="-231775" eaLnBrk="0" hangingPunct="0">
              <a:lnSpc>
                <a:spcPct val="80000"/>
              </a:lnSpc>
              <a:spcBef>
                <a:spcPct val="60000"/>
              </a:spcBef>
              <a:buClr>
                <a:srgbClr val="417191"/>
              </a:buClr>
              <a:buSzPct val="100000"/>
              <a:buFontTx/>
              <a:buChar char="•"/>
            </a:pPr>
            <a:r>
              <a:rPr lang="en-US" sz="1600" dirty="0" smtClean="0">
                <a:latin typeface="Arial" pitchFamily="34" charset="0"/>
                <a:cs typeface="Arial" pitchFamily="34" charset="0"/>
              </a:rPr>
              <a:t>ID cards must include the appropriate suitcase logo, when applicable.</a:t>
            </a:r>
          </a:p>
          <a:p>
            <a:pPr marL="463550" lvl="1" indent="-231775" eaLnBrk="0" hangingPunct="0">
              <a:lnSpc>
                <a:spcPct val="80000"/>
              </a:lnSpc>
              <a:spcBef>
                <a:spcPct val="60000"/>
              </a:spcBef>
              <a:buClr>
                <a:srgbClr val="417191"/>
              </a:buClr>
              <a:buSzPct val="100000"/>
              <a:buFont typeface="Arial" panose="020B0604020202020204" pitchFamily="34" charset="0"/>
              <a:buChar char="−"/>
            </a:pPr>
            <a:r>
              <a:rPr lang="en-US" sz="1600" dirty="0" smtClean="0">
                <a:latin typeface="Arial" pitchFamily="34" charset="0"/>
                <a:cs typeface="Arial" pitchFamily="34" charset="0"/>
              </a:rPr>
              <a:t>The suitcase logo identifies reimbursement level to the provider, not</a:t>
            </a:r>
            <a:r>
              <a:rPr lang="en-US" sz="1600" dirty="0" smtClean="0">
                <a:solidFill>
                  <a:srgbClr val="FF0000"/>
                </a:solidFill>
                <a:latin typeface="Arial" pitchFamily="34" charset="0"/>
                <a:cs typeface="Arial" pitchFamily="34" charset="0"/>
              </a:rPr>
              <a:t> </a:t>
            </a:r>
            <a:r>
              <a:rPr lang="en-US" sz="1600" dirty="0" smtClean="0">
                <a:latin typeface="Arial" pitchFamily="34" charset="0"/>
                <a:cs typeface="Arial" pitchFamily="34" charset="0"/>
              </a:rPr>
              <a:t>member benefits.</a:t>
            </a:r>
          </a:p>
          <a:p>
            <a:pPr marL="231775" lvl="1" eaLnBrk="0" hangingPunct="0">
              <a:lnSpc>
                <a:spcPct val="80000"/>
              </a:lnSpc>
              <a:spcBef>
                <a:spcPct val="60000"/>
              </a:spcBef>
              <a:buClr>
                <a:srgbClr val="417191"/>
              </a:buClr>
              <a:buSzPct val="100000"/>
            </a:pPr>
            <a:endParaRPr lang="en-US" sz="1400" dirty="0" smtClean="0">
              <a:latin typeface="Arial" pitchFamily="34" charset="0"/>
              <a:cs typeface="Arial" pitchFamily="34" charset="0"/>
            </a:endParaRPr>
          </a:p>
        </p:txBody>
      </p:sp>
      <p:sp>
        <p:nvSpPr>
          <p:cNvPr id="27662" name="Oval 25"/>
          <p:cNvSpPr>
            <a:spLocks noChangeArrowheads="1"/>
          </p:cNvSpPr>
          <p:nvPr/>
        </p:nvSpPr>
        <p:spPr bwMode="auto">
          <a:xfrm>
            <a:off x="5336272" y="6196078"/>
            <a:ext cx="529851" cy="478003"/>
          </a:xfrm>
          <a:prstGeom prst="ellipse">
            <a:avLst/>
          </a:prstGeom>
          <a:noFill/>
          <a:ln w="28575">
            <a:solidFill>
              <a:srgbClr val="FF3300"/>
            </a:solidFill>
            <a:round/>
            <a:headEnd/>
            <a:tailEnd/>
          </a:ln>
        </p:spPr>
        <p:txBody>
          <a:bodyPr wrap="none" anchor="ctr"/>
          <a:lstStyle/>
          <a:p>
            <a:endParaRPr lang="en-US" dirty="0"/>
          </a:p>
        </p:txBody>
      </p:sp>
      <p:sp>
        <p:nvSpPr>
          <p:cNvPr id="3" name="TextBox 2"/>
          <p:cNvSpPr txBox="1"/>
          <p:nvPr/>
        </p:nvSpPr>
        <p:spPr>
          <a:xfrm flipH="1">
            <a:off x="434975" y="1705970"/>
            <a:ext cx="8196263" cy="538609"/>
          </a:xfrm>
          <a:prstGeom prst="rect">
            <a:avLst/>
          </a:prstGeom>
          <a:noFill/>
        </p:spPr>
        <p:txBody>
          <a:bodyPr wrap="square" lIns="0" tIns="0" rtlCol="0">
            <a:spAutoFit/>
          </a:bodyPr>
          <a:lstStyle/>
          <a:p>
            <a:r>
              <a:rPr lang="en-US" sz="1600" dirty="0" smtClean="0"/>
              <a:t>Member ID cards must conform to Association requirements, including those specified in the Inter-Plan Programs Policies and Provisions and the Brand Book. </a:t>
            </a:r>
          </a:p>
        </p:txBody>
      </p:sp>
      <p:sp>
        <p:nvSpPr>
          <p:cNvPr id="14" name="Oval 25"/>
          <p:cNvSpPr>
            <a:spLocks noChangeArrowheads="1"/>
          </p:cNvSpPr>
          <p:nvPr/>
        </p:nvSpPr>
        <p:spPr bwMode="auto">
          <a:xfrm>
            <a:off x="1910597" y="5265180"/>
            <a:ext cx="520368" cy="380786"/>
          </a:xfrm>
          <a:prstGeom prst="ellipse">
            <a:avLst/>
          </a:prstGeom>
          <a:noFill/>
          <a:ln w="28575">
            <a:solidFill>
              <a:srgbClr val="FF3300"/>
            </a:solidFill>
            <a:round/>
            <a:headEnd/>
            <a:tailEnd/>
          </a:ln>
        </p:spPr>
        <p:txBody>
          <a:bodyPr wrap="none" anchor="ctr"/>
          <a:lstStyle/>
          <a:p>
            <a:endParaRPr lang="en-US" dirty="0"/>
          </a:p>
        </p:txBody>
      </p:sp>
    </p:spTree>
    <p:extLst>
      <p:ext uri="{BB962C8B-B14F-4D97-AF65-F5344CB8AC3E}">
        <p14:creationId xmlns:p14="http://schemas.microsoft.com/office/powerpoint/2010/main" val="356754705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p:cNvSpPr>
            <a:spLocks noGrp="1"/>
          </p:cNvSpPr>
          <p:nvPr>
            <p:ph idx="13"/>
          </p:nvPr>
        </p:nvSpPr>
        <p:spPr>
          <a:xfrm>
            <a:off x="457200" y="1761694"/>
            <a:ext cx="8229600" cy="685800"/>
          </a:xfrm>
        </p:spPr>
        <p:txBody>
          <a:bodyPr/>
          <a:lstStyle/>
          <a:p>
            <a:r>
              <a:rPr lang="en-US" sz="1800" dirty="0" smtClean="0"/>
              <a:t>There are two methods providers can use to verify member eligibility and benefits </a:t>
            </a:r>
            <a:r>
              <a:rPr lang="en-US" sz="1800" smtClean="0"/>
              <a:t>for out-of-area </a:t>
            </a:r>
            <a:r>
              <a:rPr lang="en-US" sz="1800" dirty="0" smtClean="0"/>
              <a:t>patients:</a:t>
            </a:r>
          </a:p>
          <a:p>
            <a:endParaRPr lang="en-US" dirty="0"/>
          </a:p>
        </p:txBody>
      </p:sp>
      <p:sp>
        <p:nvSpPr>
          <p:cNvPr id="9222" name="Rectangle 15"/>
          <p:cNvSpPr>
            <a:spLocks noGrp="1" noChangeArrowheads="1"/>
          </p:cNvSpPr>
          <p:nvPr>
            <p:ph type="title"/>
          </p:nvPr>
        </p:nvSpPr>
        <p:spPr>
          <a:xfrm>
            <a:off x="468217" y="815019"/>
            <a:ext cx="8218583" cy="384389"/>
          </a:xfrm>
          <a:prstGeom prst="rect">
            <a:avLst/>
          </a:prstGeom>
        </p:spPr>
        <p:txBody>
          <a:bodyPr/>
          <a:lstStyle/>
          <a:p>
            <a:pPr>
              <a:defRPr/>
            </a:pPr>
            <a:r>
              <a:rPr lang="en-US" sz="2400" dirty="0">
                <a:solidFill>
                  <a:schemeClr val="accent1">
                    <a:lumMod val="50000"/>
                  </a:schemeClr>
                </a:solidFill>
              </a:rPr>
              <a:t>The BlueCard</a:t>
            </a:r>
            <a:r>
              <a:rPr lang="en-US" sz="2400" baseline="30000" dirty="0">
                <a:solidFill>
                  <a:schemeClr val="accent1">
                    <a:lumMod val="50000"/>
                  </a:schemeClr>
                </a:solidFill>
                <a:latin typeface="Arial" pitchFamily="34" charset="0"/>
              </a:rPr>
              <a:t>®</a:t>
            </a:r>
            <a:r>
              <a:rPr lang="en-US" sz="2400" dirty="0">
                <a:solidFill>
                  <a:schemeClr val="accent1">
                    <a:lumMod val="50000"/>
                  </a:schemeClr>
                </a:solidFill>
              </a:rPr>
              <a:t> </a:t>
            </a:r>
            <a:r>
              <a:rPr lang="en-US" sz="2400" dirty="0" smtClean="0">
                <a:solidFill>
                  <a:schemeClr val="accent1">
                    <a:lumMod val="50000"/>
                  </a:schemeClr>
                </a:solidFill>
              </a:rPr>
              <a:t>Program</a:t>
            </a:r>
            <a:br>
              <a:rPr lang="en-US" sz="2400" dirty="0" smtClean="0">
                <a:solidFill>
                  <a:schemeClr val="accent1">
                    <a:lumMod val="50000"/>
                  </a:schemeClr>
                </a:solidFill>
              </a:rPr>
            </a:br>
            <a:r>
              <a:rPr lang="en-US" sz="1800" i="1" dirty="0" smtClean="0"/>
              <a:t>Eligibility and Benefits</a:t>
            </a:r>
            <a:r>
              <a:rPr lang="en-US" sz="2400" dirty="0" smtClean="0"/>
              <a:t/>
            </a:r>
            <a:br>
              <a:rPr lang="en-US" sz="2400" dirty="0" smtClean="0"/>
            </a:br>
            <a:endParaRPr lang="en-US" sz="2400" i="1" strike="sngStrike" dirty="0" smtClean="0">
              <a:latin typeface="+mn-lt"/>
            </a:endParaRPr>
          </a:p>
        </p:txBody>
      </p:sp>
      <p:sp>
        <p:nvSpPr>
          <p:cNvPr id="10243" name="Text Box 36"/>
          <p:cNvSpPr txBox="1">
            <a:spLocks noChangeArrowheads="1"/>
          </p:cNvSpPr>
          <p:nvPr/>
        </p:nvSpPr>
        <p:spPr bwMode="auto">
          <a:xfrm>
            <a:off x="336550" y="2481784"/>
            <a:ext cx="5878050" cy="1803571"/>
          </a:xfrm>
          <a:prstGeom prst="rect">
            <a:avLst/>
          </a:prstGeom>
          <a:noFill/>
          <a:ln w="9525">
            <a:noFill/>
            <a:miter lim="800000"/>
            <a:headEnd/>
            <a:tailEnd/>
          </a:ln>
        </p:spPr>
        <p:txBody>
          <a:bodyPr wrap="square">
            <a:spAutoFit/>
          </a:bodyPr>
          <a:lstStyle/>
          <a:p>
            <a:pPr marL="171450" indent="-171450">
              <a:spcBef>
                <a:spcPct val="15000"/>
              </a:spcBef>
              <a:buClr>
                <a:srgbClr val="417191"/>
              </a:buClr>
              <a:buFontTx/>
              <a:buChar char="•"/>
            </a:pPr>
            <a:r>
              <a:rPr lang="en-US" sz="1800" b="1" i="0" dirty="0">
                <a:solidFill>
                  <a:srgbClr val="417191"/>
                </a:solidFill>
                <a:latin typeface="Arial" pitchFamily="34" charset="0"/>
                <a:cs typeface="Arial" pitchFamily="34" charset="0"/>
              </a:rPr>
              <a:t>The BlueCard Eligibility Line (800.676.BLUE):</a:t>
            </a:r>
          </a:p>
          <a:p>
            <a:pPr marL="508000" lvl="1" indent="-222250">
              <a:spcBef>
                <a:spcPct val="15000"/>
              </a:spcBef>
              <a:spcAft>
                <a:spcPts val="600"/>
              </a:spcAft>
              <a:buClr>
                <a:srgbClr val="417191"/>
              </a:buClr>
              <a:buFont typeface="Arial" pitchFamily="34" charset="0"/>
              <a:buChar char="–"/>
            </a:pPr>
            <a:r>
              <a:rPr lang="en-US" sz="1400" b="0" i="0" dirty="0" smtClean="0">
                <a:latin typeface="Arial" pitchFamily="34" charset="0"/>
                <a:cs typeface="Arial" pitchFamily="34" charset="0"/>
              </a:rPr>
              <a:t>A centralized </a:t>
            </a:r>
            <a:r>
              <a:rPr lang="en-US" sz="1400" b="0" i="0" dirty="0">
                <a:latin typeface="Arial" pitchFamily="34" charset="0"/>
                <a:cs typeface="Arial" pitchFamily="34" charset="0"/>
              </a:rPr>
              <a:t>phone service that transfers providers to a member’s </a:t>
            </a:r>
            <a:r>
              <a:rPr lang="en-US" sz="1400" b="0" i="0" dirty="0" smtClean="0">
                <a:latin typeface="Arial" pitchFamily="34" charset="0"/>
                <a:cs typeface="Arial" pitchFamily="34" charset="0"/>
              </a:rPr>
              <a:t>Control/Home </a:t>
            </a:r>
            <a:r>
              <a:rPr lang="en-US" sz="1400" b="0" i="0" dirty="0">
                <a:latin typeface="Arial" pitchFamily="34" charset="0"/>
                <a:cs typeface="Arial" pitchFamily="34" charset="0"/>
              </a:rPr>
              <a:t>Plan to obtain eligibility, benefits </a:t>
            </a:r>
            <a:r>
              <a:rPr lang="en-US" sz="1400" b="0" i="0" dirty="0" smtClean="0">
                <a:latin typeface="Arial" pitchFamily="34" charset="0"/>
                <a:cs typeface="Arial" pitchFamily="34" charset="0"/>
              </a:rPr>
              <a:t>and </a:t>
            </a:r>
            <a:r>
              <a:rPr lang="en-US" sz="1400" dirty="0" smtClean="0">
                <a:latin typeface="Arial" pitchFamily="34" charset="0"/>
                <a:cs typeface="Arial" pitchFamily="34" charset="0"/>
              </a:rPr>
              <a:t>pre-service review </a:t>
            </a:r>
            <a:r>
              <a:rPr lang="en-US" sz="1400" b="0" i="0" dirty="0" smtClean="0">
                <a:latin typeface="Arial" pitchFamily="34" charset="0"/>
                <a:cs typeface="Arial" pitchFamily="34" charset="0"/>
              </a:rPr>
              <a:t>information</a:t>
            </a:r>
            <a:r>
              <a:rPr lang="en-US" sz="1400" b="0" i="0" dirty="0">
                <a:latin typeface="Arial" pitchFamily="34" charset="0"/>
                <a:cs typeface="Arial" pitchFamily="34" charset="0"/>
              </a:rPr>
              <a:t>. </a:t>
            </a:r>
          </a:p>
          <a:p>
            <a:pPr marL="508000" lvl="1" indent="-222250">
              <a:spcBef>
                <a:spcPct val="15000"/>
              </a:spcBef>
              <a:spcAft>
                <a:spcPts val="600"/>
              </a:spcAft>
              <a:buClr>
                <a:srgbClr val="417191"/>
              </a:buClr>
              <a:buFont typeface="Arial" pitchFamily="34" charset="0"/>
              <a:buChar char="–"/>
            </a:pPr>
            <a:r>
              <a:rPr lang="en-US" sz="1400" b="0" i="0" dirty="0">
                <a:latin typeface="Arial" pitchFamily="34" charset="0"/>
                <a:cs typeface="Arial" pitchFamily="34" charset="0"/>
              </a:rPr>
              <a:t>Plans provide BCBSA with the phone numbers necessary to route providers to the appropriate area </a:t>
            </a:r>
            <a:r>
              <a:rPr lang="en-US" sz="1400" b="0" i="0" dirty="0" smtClean="0">
                <a:latin typeface="Arial" pitchFamily="34" charset="0"/>
                <a:cs typeface="Arial" pitchFamily="34" charset="0"/>
              </a:rPr>
              <a:t>of </a:t>
            </a:r>
            <a:r>
              <a:rPr lang="en-US" sz="1400" b="0" i="0" dirty="0">
                <a:latin typeface="Arial" pitchFamily="34" charset="0"/>
                <a:cs typeface="Arial" pitchFamily="34" charset="0"/>
              </a:rPr>
              <a:t>the </a:t>
            </a:r>
            <a:r>
              <a:rPr lang="en-US" sz="1400" b="0" i="0" dirty="0" smtClean="0">
                <a:latin typeface="Arial" pitchFamily="34" charset="0"/>
                <a:cs typeface="Arial" pitchFamily="34" charset="0"/>
              </a:rPr>
              <a:t>Control/Home </a:t>
            </a:r>
            <a:r>
              <a:rPr lang="en-US" sz="1400" b="0" i="0" dirty="0">
                <a:latin typeface="Arial" pitchFamily="34" charset="0"/>
                <a:cs typeface="Arial" pitchFamily="34" charset="0"/>
              </a:rPr>
              <a:t>Plan </a:t>
            </a:r>
            <a:r>
              <a:rPr lang="en-US" sz="1400" b="0" i="0" dirty="0" smtClean="0">
                <a:latin typeface="Arial" pitchFamily="34" charset="0"/>
                <a:cs typeface="Arial" pitchFamily="34" charset="0"/>
              </a:rPr>
              <a:t>using the member’s prefix. </a:t>
            </a:r>
            <a:endParaRPr lang="en-US" sz="1400" b="0" i="0" strike="sngStrike" dirty="0">
              <a:latin typeface="Arial" pitchFamily="34" charset="0"/>
              <a:cs typeface="Arial" pitchFamily="34" charset="0"/>
            </a:endParaRPr>
          </a:p>
        </p:txBody>
      </p:sp>
      <p:grpSp>
        <p:nvGrpSpPr>
          <p:cNvPr id="2" name="Group 18"/>
          <p:cNvGrpSpPr>
            <a:grpSpLocks/>
          </p:cNvGrpSpPr>
          <p:nvPr/>
        </p:nvGrpSpPr>
        <p:grpSpPr bwMode="auto">
          <a:xfrm>
            <a:off x="6301173" y="4674368"/>
            <a:ext cx="2765627" cy="1322387"/>
            <a:chOff x="3690" y="2683"/>
            <a:chExt cx="2006" cy="833"/>
          </a:xfrm>
        </p:grpSpPr>
        <p:pic>
          <p:nvPicPr>
            <p:cNvPr id="10253" name="Picture 38" descr="MPj04331720000[1]"/>
            <p:cNvPicPr>
              <a:picLocks noChangeAspect="1" noChangeArrowheads="1"/>
            </p:cNvPicPr>
            <p:nvPr/>
          </p:nvPicPr>
          <p:blipFill>
            <a:blip r:embed="rId3" cstate="print"/>
            <a:srcRect/>
            <a:stretch>
              <a:fillRect/>
            </a:stretch>
          </p:blipFill>
          <p:spPr bwMode="auto">
            <a:xfrm>
              <a:off x="3690" y="2683"/>
              <a:ext cx="987" cy="833"/>
            </a:xfrm>
            <a:prstGeom prst="rect">
              <a:avLst/>
            </a:prstGeom>
            <a:noFill/>
            <a:ln w="9525">
              <a:noFill/>
              <a:miter lim="800000"/>
              <a:headEnd/>
              <a:tailEnd/>
            </a:ln>
          </p:spPr>
        </p:pic>
        <p:pic>
          <p:nvPicPr>
            <p:cNvPr id="10254" name="Picture 39" descr="MPj04331720000[1]"/>
            <p:cNvPicPr>
              <a:picLocks noChangeAspect="1" noChangeArrowheads="1"/>
            </p:cNvPicPr>
            <p:nvPr/>
          </p:nvPicPr>
          <p:blipFill>
            <a:blip r:embed="rId3" cstate="print"/>
            <a:srcRect/>
            <a:stretch>
              <a:fillRect/>
            </a:stretch>
          </p:blipFill>
          <p:spPr bwMode="auto">
            <a:xfrm>
              <a:off x="4709" y="2683"/>
              <a:ext cx="987" cy="833"/>
            </a:xfrm>
            <a:prstGeom prst="rect">
              <a:avLst/>
            </a:prstGeom>
            <a:noFill/>
            <a:ln w="9525">
              <a:noFill/>
              <a:miter lim="800000"/>
              <a:headEnd/>
              <a:tailEnd/>
            </a:ln>
          </p:spPr>
        </p:pic>
        <p:sp>
          <p:nvSpPr>
            <p:cNvPr id="10255" name="Line 40"/>
            <p:cNvSpPr>
              <a:spLocks noChangeShapeType="1"/>
            </p:cNvSpPr>
            <p:nvPr/>
          </p:nvSpPr>
          <p:spPr bwMode="auto">
            <a:xfrm>
              <a:off x="4511" y="2945"/>
              <a:ext cx="419" cy="0"/>
            </a:xfrm>
            <a:prstGeom prst="line">
              <a:avLst/>
            </a:prstGeom>
            <a:noFill/>
            <a:ln w="38100">
              <a:solidFill>
                <a:srgbClr val="0099CC"/>
              </a:solidFill>
              <a:round/>
              <a:headEnd/>
              <a:tailEnd type="triangle" w="med" len="med"/>
            </a:ln>
          </p:spPr>
          <p:txBody>
            <a:bodyPr/>
            <a:lstStyle/>
            <a:p>
              <a:endParaRPr lang="en-US" dirty="0"/>
            </a:p>
          </p:txBody>
        </p:sp>
        <p:sp>
          <p:nvSpPr>
            <p:cNvPr id="10256" name="Line 41"/>
            <p:cNvSpPr>
              <a:spLocks noChangeShapeType="1"/>
            </p:cNvSpPr>
            <p:nvPr/>
          </p:nvSpPr>
          <p:spPr bwMode="auto">
            <a:xfrm flipH="1">
              <a:off x="4488" y="3082"/>
              <a:ext cx="419" cy="0"/>
            </a:xfrm>
            <a:prstGeom prst="line">
              <a:avLst/>
            </a:prstGeom>
            <a:noFill/>
            <a:ln w="38100">
              <a:solidFill>
                <a:srgbClr val="0099CC"/>
              </a:solidFill>
              <a:round/>
              <a:headEnd/>
              <a:tailEnd type="triangle" w="med" len="med"/>
            </a:ln>
          </p:spPr>
          <p:txBody>
            <a:bodyPr/>
            <a:lstStyle/>
            <a:p>
              <a:endParaRPr lang="en-US" dirty="0"/>
            </a:p>
          </p:txBody>
        </p:sp>
      </p:grpSp>
      <p:sp>
        <p:nvSpPr>
          <p:cNvPr id="10247" name="Text Box 36"/>
          <p:cNvSpPr txBox="1">
            <a:spLocks noChangeArrowheads="1"/>
          </p:cNvSpPr>
          <p:nvPr/>
        </p:nvSpPr>
        <p:spPr bwMode="auto">
          <a:xfrm>
            <a:off x="336550" y="4674847"/>
            <a:ext cx="6253162" cy="1865126"/>
          </a:xfrm>
          <a:prstGeom prst="rect">
            <a:avLst/>
          </a:prstGeom>
          <a:noFill/>
          <a:ln w="9525" algn="ctr">
            <a:noFill/>
            <a:miter lim="800000"/>
            <a:headEnd/>
            <a:tailEnd/>
          </a:ln>
        </p:spPr>
        <p:txBody>
          <a:bodyPr wrap="square">
            <a:spAutoFit/>
          </a:bodyPr>
          <a:lstStyle/>
          <a:p>
            <a:pPr marL="171450" indent="-171450">
              <a:spcBef>
                <a:spcPct val="15000"/>
              </a:spcBef>
              <a:buClr>
                <a:srgbClr val="417191"/>
              </a:buClr>
              <a:buFontTx/>
              <a:buChar char="•"/>
            </a:pPr>
            <a:r>
              <a:rPr lang="en-US" sz="1800" b="1" i="0" dirty="0">
                <a:solidFill>
                  <a:srgbClr val="417191"/>
                </a:solidFill>
                <a:latin typeface="Arial" pitchFamily="34" charset="0"/>
                <a:cs typeface="Arial" pitchFamily="34" charset="0"/>
              </a:rPr>
              <a:t>Electronically through the </a:t>
            </a:r>
            <a:r>
              <a:rPr lang="en-US" sz="1800" b="1" i="0" dirty="0" smtClean="0">
                <a:solidFill>
                  <a:srgbClr val="417191"/>
                </a:solidFill>
                <a:latin typeface="Arial" pitchFamily="34" charset="0"/>
                <a:cs typeface="Arial" pitchFamily="34" charset="0"/>
              </a:rPr>
              <a:t>Par/Host </a:t>
            </a:r>
            <a:r>
              <a:rPr lang="en-US" sz="1800" b="1" i="0" dirty="0">
                <a:solidFill>
                  <a:srgbClr val="417191"/>
                </a:solidFill>
                <a:latin typeface="Arial" pitchFamily="34" charset="0"/>
                <a:cs typeface="Arial" pitchFamily="34" charset="0"/>
              </a:rPr>
              <a:t>Plan (BlueExchange):</a:t>
            </a:r>
          </a:p>
          <a:p>
            <a:pPr marL="450850" lvl="1" indent="-222250">
              <a:spcBef>
                <a:spcPct val="15000"/>
              </a:spcBef>
              <a:spcAft>
                <a:spcPts val="600"/>
              </a:spcAft>
              <a:buClr>
                <a:srgbClr val="417191"/>
              </a:buClr>
              <a:buFont typeface="Arial" pitchFamily="34" charset="0"/>
              <a:buChar char="–"/>
            </a:pPr>
            <a:r>
              <a:rPr lang="en-US" sz="1400" b="0" i="0" dirty="0" smtClean="0">
                <a:latin typeface="Arial" pitchFamily="34" charset="0"/>
                <a:cs typeface="Arial" pitchFamily="34" charset="0"/>
              </a:rPr>
              <a:t>BlueExchange is </a:t>
            </a:r>
            <a:r>
              <a:rPr lang="en-US" sz="1400" dirty="0" smtClean="0">
                <a:latin typeface="Arial" pitchFamily="34" charset="0"/>
                <a:cs typeface="Arial" pitchFamily="34" charset="0"/>
              </a:rPr>
              <a:t>an e</a:t>
            </a:r>
            <a:r>
              <a:rPr lang="en-US" sz="1400" b="0" i="0" dirty="0" smtClean="0">
                <a:latin typeface="Arial" pitchFamily="34" charset="0"/>
                <a:cs typeface="Arial" pitchFamily="34" charset="0"/>
              </a:rPr>
              <a:t>lectronic </a:t>
            </a:r>
            <a:r>
              <a:rPr lang="en-US" sz="1400" b="0" i="0" dirty="0">
                <a:latin typeface="Arial" pitchFamily="34" charset="0"/>
                <a:cs typeface="Arial" pitchFamily="34" charset="0"/>
              </a:rPr>
              <a:t>inter-Plan clearinghouse for </a:t>
            </a:r>
            <a:r>
              <a:rPr lang="en-US" sz="1400" b="0" i="0" dirty="0" smtClean="0">
                <a:latin typeface="Arial" pitchFamily="34" charset="0"/>
                <a:cs typeface="Arial" pitchFamily="34" charset="0"/>
              </a:rPr>
              <a:t>managing the </a:t>
            </a:r>
            <a:r>
              <a:rPr lang="en-US" sz="1400" b="0" i="0" dirty="0">
                <a:latin typeface="Arial" pitchFamily="34" charset="0"/>
                <a:cs typeface="Arial" pitchFamily="34" charset="0"/>
              </a:rPr>
              <a:t>flow of HIPAA-compliant transactions between Plans. </a:t>
            </a:r>
          </a:p>
          <a:p>
            <a:pPr marL="450850" lvl="1" indent="-222250">
              <a:spcBef>
                <a:spcPct val="15000"/>
              </a:spcBef>
              <a:spcAft>
                <a:spcPts val="600"/>
              </a:spcAft>
              <a:buClr>
                <a:srgbClr val="417191"/>
              </a:buClr>
              <a:buFont typeface="Arial" pitchFamily="34" charset="0"/>
              <a:buChar char="–"/>
            </a:pPr>
            <a:r>
              <a:rPr lang="en-US" sz="1400" b="0" i="0" dirty="0">
                <a:latin typeface="Arial" pitchFamily="34" charset="0"/>
                <a:cs typeface="Arial" pitchFamily="34" charset="0"/>
              </a:rPr>
              <a:t>Supports real-time and batch processing of several </a:t>
            </a:r>
            <a:r>
              <a:rPr lang="en-US" sz="1400" b="0" i="0" dirty="0" smtClean="0">
                <a:latin typeface="Arial" pitchFamily="34" charset="0"/>
                <a:cs typeface="Arial" pitchFamily="34" charset="0"/>
              </a:rPr>
              <a:t>types of </a:t>
            </a:r>
            <a:r>
              <a:rPr lang="en-US" sz="1400" b="0" i="0" dirty="0">
                <a:latin typeface="Arial" pitchFamily="34" charset="0"/>
                <a:cs typeface="Arial" pitchFamily="34" charset="0"/>
              </a:rPr>
              <a:t>healthcare transactions including </a:t>
            </a:r>
            <a:r>
              <a:rPr lang="en-US" sz="1400" b="0" i="0" dirty="0" smtClean="0">
                <a:latin typeface="Arial" pitchFamily="34" charset="0"/>
                <a:cs typeface="Arial" pitchFamily="34" charset="0"/>
              </a:rPr>
              <a:t>270/271 (Health Care </a:t>
            </a:r>
            <a:r>
              <a:rPr lang="en-US" sz="1400" b="0" i="0" dirty="0">
                <a:latin typeface="Arial" pitchFamily="34" charset="0"/>
                <a:cs typeface="Arial" pitchFamily="34" charset="0"/>
              </a:rPr>
              <a:t>Eligibility Benefit Inquiry and Response).  </a:t>
            </a:r>
          </a:p>
        </p:txBody>
      </p:sp>
      <p:grpSp>
        <p:nvGrpSpPr>
          <p:cNvPr id="3" name="Group 19"/>
          <p:cNvGrpSpPr>
            <a:grpSpLocks/>
          </p:cNvGrpSpPr>
          <p:nvPr/>
        </p:nvGrpSpPr>
        <p:grpSpPr bwMode="auto">
          <a:xfrm>
            <a:off x="6254996" y="2797514"/>
            <a:ext cx="2567912" cy="1096963"/>
            <a:chOff x="5981076" y="1930848"/>
            <a:chExt cx="2925580" cy="1096524"/>
          </a:xfrm>
        </p:grpSpPr>
        <p:sp>
          <p:nvSpPr>
            <p:cNvPr id="10249" name="Line 48"/>
            <p:cNvSpPr>
              <a:spLocks noChangeShapeType="1"/>
            </p:cNvSpPr>
            <p:nvPr/>
          </p:nvSpPr>
          <p:spPr bwMode="auto">
            <a:xfrm>
              <a:off x="7085386" y="2306133"/>
              <a:ext cx="809006" cy="0"/>
            </a:xfrm>
            <a:prstGeom prst="line">
              <a:avLst/>
            </a:prstGeom>
            <a:noFill/>
            <a:ln w="38100">
              <a:solidFill>
                <a:srgbClr val="0099CC"/>
              </a:solidFill>
              <a:round/>
              <a:headEnd/>
              <a:tailEnd type="triangle" w="med" len="med"/>
            </a:ln>
          </p:spPr>
          <p:txBody>
            <a:bodyPr/>
            <a:lstStyle/>
            <a:p>
              <a:endParaRPr lang="en-US" dirty="0"/>
            </a:p>
          </p:txBody>
        </p:sp>
        <p:sp>
          <p:nvSpPr>
            <p:cNvPr id="10250" name="Line 49"/>
            <p:cNvSpPr>
              <a:spLocks noChangeShapeType="1"/>
            </p:cNvSpPr>
            <p:nvPr/>
          </p:nvSpPr>
          <p:spPr bwMode="auto">
            <a:xfrm flipH="1">
              <a:off x="7040978" y="2512678"/>
              <a:ext cx="809006" cy="0"/>
            </a:xfrm>
            <a:prstGeom prst="line">
              <a:avLst/>
            </a:prstGeom>
            <a:noFill/>
            <a:ln w="38100">
              <a:solidFill>
                <a:srgbClr val="0099CC"/>
              </a:solidFill>
              <a:round/>
              <a:headEnd/>
              <a:tailEnd type="triangle" w="med" len="med"/>
            </a:ln>
          </p:spPr>
          <p:txBody>
            <a:bodyPr/>
            <a:lstStyle/>
            <a:p>
              <a:endParaRPr lang="en-US" dirty="0"/>
            </a:p>
          </p:txBody>
        </p:sp>
        <p:pic>
          <p:nvPicPr>
            <p:cNvPr id="10251" name="Picture 17" descr="phone.jpg"/>
            <p:cNvPicPr>
              <a:picLocks noChangeAspect="1"/>
            </p:cNvPicPr>
            <p:nvPr/>
          </p:nvPicPr>
          <p:blipFill>
            <a:blip r:embed="rId4" cstate="print"/>
            <a:srcRect/>
            <a:stretch>
              <a:fillRect/>
            </a:stretch>
          </p:blipFill>
          <p:spPr bwMode="auto">
            <a:xfrm>
              <a:off x="5981076" y="1943338"/>
              <a:ext cx="959370" cy="1084034"/>
            </a:xfrm>
            <a:prstGeom prst="rect">
              <a:avLst/>
            </a:prstGeom>
            <a:noFill/>
            <a:ln w="9525">
              <a:noFill/>
              <a:miter lim="800000"/>
              <a:headEnd/>
              <a:tailEnd/>
            </a:ln>
          </p:spPr>
        </p:pic>
        <p:pic>
          <p:nvPicPr>
            <p:cNvPr id="10252" name="Picture 18" descr="phone.jpg"/>
            <p:cNvPicPr>
              <a:picLocks noChangeAspect="1"/>
            </p:cNvPicPr>
            <p:nvPr/>
          </p:nvPicPr>
          <p:blipFill>
            <a:blip r:embed="rId4" cstate="print"/>
            <a:srcRect/>
            <a:stretch>
              <a:fillRect/>
            </a:stretch>
          </p:blipFill>
          <p:spPr bwMode="auto">
            <a:xfrm>
              <a:off x="7947286" y="1930848"/>
              <a:ext cx="959370" cy="1084034"/>
            </a:xfrm>
            <a:prstGeom prst="rect">
              <a:avLst/>
            </a:prstGeom>
            <a:noFill/>
            <a:ln w="9525">
              <a:noFill/>
              <a:miter lim="800000"/>
              <a:headEnd/>
              <a:tailEnd/>
            </a:ln>
          </p:spPr>
        </p:pic>
      </p:grpSp>
    </p:spTree>
    <p:extLst>
      <p:ext uri="{BB962C8B-B14F-4D97-AF65-F5344CB8AC3E}">
        <p14:creationId xmlns:p14="http://schemas.microsoft.com/office/powerpoint/2010/main" val="2007923335"/>
      </p:ext>
    </p:extLst>
  </p:cSld>
  <p:clrMapOvr>
    <a:masterClrMapping/>
  </p:clrMapOvr>
  <p:transition advClick="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717"/>
          <p:cNvGrpSpPr>
            <a:grpSpLocks/>
          </p:cNvGrpSpPr>
          <p:nvPr/>
        </p:nvGrpSpPr>
        <p:grpSpPr bwMode="auto">
          <a:xfrm>
            <a:off x="7512767" y="1669649"/>
            <a:ext cx="379413" cy="209550"/>
            <a:chOff x="2929" y="1446"/>
            <a:chExt cx="491" cy="271"/>
          </a:xfrm>
        </p:grpSpPr>
        <p:sp>
          <p:nvSpPr>
            <p:cNvPr id="23672" name="Freeform 718"/>
            <p:cNvSpPr>
              <a:spLocks noEditPoints="1"/>
            </p:cNvSpPr>
            <p:nvPr/>
          </p:nvSpPr>
          <p:spPr bwMode="auto">
            <a:xfrm>
              <a:off x="3140" y="1686"/>
              <a:ext cx="27" cy="28"/>
            </a:xfrm>
            <a:custGeom>
              <a:avLst/>
              <a:gdLst>
                <a:gd name="T0" fmla="*/ 0 w 237"/>
                <a:gd name="T1" fmla="*/ 0 h 236"/>
                <a:gd name="T2" fmla="*/ 0 w 237"/>
                <a:gd name="T3" fmla="*/ 0 h 236"/>
                <a:gd name="T4" fmla="*/ 0 w 237"/>
                <a:gd name="T5" fmla="*/ 0 h 236"/>
                <a:gd name="T6" fmla="*/ 0 w 237"/>
                <a:gd name="T7" fmla="*/ 0 h 236"/>
                <a:gd name="T8" fmla="*/ 0 w 237"/>
                <a:gd name="T9" fmla="*/ 0 h 236"/>
                <a:gd name="T10" fmla="*/ 0 w 237"/>
                <a:gd name="T11" fmla="*/ 0 h 236"/>
                <a:gd name="T12" fmla="*/ 0 w 237"/>
                <a:gd name="T13" fmla="*/ 0 h 236"/>
                <a:gd name="T14" fmla="*/ 0 w 237"/>
                <a:gd name="T15" fmla="*/ 0 h 236"/>
                <a:gd name="T16" fmla="*/ 0 w 237"/>
                <a:gd name="T17" fmla="*/ 0 h 236"/>
                <a:gd name="T18" fmla="*/ 0 w 237"/>
                <a:gd name="T19" fmla="*/ 0 h 236"/>
                <a:gd name="T20" fmla="*/ 0 w 237"/>
                <a:gd name="T21" fmla="*/ 0 h 236"/>
                <a:gd name="T22" fmla="*/ 0 w 237"/>
                <a:gd name="T23" fmla="*/ 0 h 236"/>
                <a:gd name="T24" fmla="*/ 0 w 237"/>
                <a:gd name="T25" fmla="*/ 0 h 236"/>
                <a:gd name="T26" fmla="*/ 0 w 237"/>
                <a:gd name="T27" fmla="*/ 0 h 236"/>
                <a:gd name="T28" fmla="*/ 0 w 237"/>
                <a:gd name="T29" fmla="*/ 0 h 236"/>
                <a:gd name="T30" fmla="*/ 0 w 237"/>
                <a:gd name="T31" fmla="*/ 0 h 236"/>
                <a:gd name="T32" fmla="*/ 0 w 237"/>
                <a:gd name="T33" fmla="*/ 0 h 236"/>
                <a:gd name="T34" fmla="*/ 0 w 237"/>
                <a:gd name="T35" fmla="*/ 0 h 236"/>
                <a:gd name="T36" fmla="*/ 0 w 237"/>
                <a:gd name="T37" fmla="*/ 0 h 236"/>
                <a:gd name="T38" fmla="*/ 0 w 237"/>
                <a:gd name="T39" fmla="*/ 0 h 236"/>
                <a:gd name="T40" fmla="*/ 0 w 237"/>
                <a:gd name="T41" fmla="*/ 0 h 236"/>
                <a:gd name="T42" fmla="*/ 0 w 237"/>
                <a:gd name="T43" fmla="*/ 0 h 236"/>
                <a:gd name="T44" fmla="*/ 0 w 237"/>
                <a:gd name="T45" fmla="*/ 0 h 236"/>
                <a:gd name="T46" fmla="*/ 0 w 237"/>
                <a:gd name="T47" fmla="*/ 0 h 236"/>
                <a:gd name="T48" fmla="*/ 0 w 237"/>
                <a:gd name="T49" fmla="*/ 0 h 236"/>
                <a:gd name="T50" fmla="*/ 0 w 237"/>
                <a:gd name="T51" fmla="*/ 0 h 236"/>
                <a:gd name="T52" fmla="*/ 0 w 237"/>
                <a:gd name="T53" fmla="*/ 0 h 236"/>
                <a:gd name="T54" fmla="*/ 0 w 237"/>
                <a:gd name="T55" fmla="*/ 0 h 236"/>
                <a:gd name="T56" fmla="*/ 0 w 237"/>
                <a:gd name="T57" fmla="*/ 0 h 236"/>
                <a:gd name="T58" fmla="*/ 0 w 237"/>
                <a:gd name="T59" fmla="*/ 0 h 236"/>
                <a:gd name="T60" fmla="*/ 0 w 237"/>
                <a:gd name="T61" fmla="*/ 0 h 236"/>
                <a:gd name="T62" fmla="*/ 0 w 237"/>
                <a:gd name="T63" fmla="*/ 0 h 236"/>
                <a:gd name="T64" fmla="*/ 0 w 237"/>
                <a:gd name="T65" fmla="*/ 0 h 236"/>
                <a:gd name="T66" fmla="*/ 0 w 237"/>
                <a:gd name="T67" fmla="*/ 0 h 236"/>
                <a:gd name="T68" fmla="*/ 0 w 237"/>
                <a:gd name="T69" fmla="*/ 0 h 236"/>
                <a:gd name="T70" fmla="*/ 0 w 237"/>
                <a:gd name="T71" fmla="*/ 0 h 236"/>
                <a:gd name="T72" fmla="*/ 0 w 237"/>
                <a:gd name="T73" fmla="*/ 0 h 236"/>
                <a:gd name="T74" fmla="*/ 0 w 237"/>
                <a:gd name="T75" fmla="*/ 0 h 236"/>
                <a:gd name="T76" fmla="*/ 0 w 237"/>
                <a:gd name="T77" fmla="*/ 0 h 236"/>
                <a:gd name="T78" fmla="*/ 0 w 237"/>
                <a:gd name="T79" fmla="*/ 0 h 236"/>
                <a:gd name="T80" fmla="*/ 0 w 237"/>
                <a:gd name="T81" fmla="*/ 0 h 236"/>
                <a:gd name="T82" fmla="*/ 0 w 237"/>
                <a:gd name="T83" fmla="*/ 0 h 236"/>
                <a:gd name="T84" fmla="*/ 0 w 237"/>
                <a:gd name="T85" fmla="*/ 0 h 236"/>
                <a:gd name="T86" fmla="*/ 0 w 237"/>
                <a:gd name="T87" fmla="*/ 0 h 236"/>
                <a:gd name="T88" fmla="*/ 0 w 237"/>
                <a:gd name="T89" fmla="*/ 0 h 236"/>
                <a:gd name="T90" fmla="*/ 0 w 237"/>
                <a:gd name="T91" fmla="*/ 0 h 236"/>
                <a:gd name="T92" fmla="*/ 0 w 237"/>
                <a:gd name="T93" fmla="*/ 0 h 236"/>
                <a:gd name="T94" fmla="*/ 0 w 237"/>
                <a:gd name="T95" fmla="*/ 0 h 236"/>
                <a:gd name="T96" fmla="*/ 0 w 237"/>
                <a:gd name="T97" fmla="*/ 0 h 236"/>
                <a:gd name="T98" fmla="*/ 0 w 237"/>
                <a:gd name="T99" fmla="*/ 0 h 236"/>
                <a:gd name="T100" fmla="*/ 0 w 237"/>
                <a:gd name="T101" fmla="*/ 0 h 236"/>
                <a:gd name="T102" fmla="*/ 0 w 237"/>
                <a:gd name="T103" fmla="*/ 0 h 236"/>
                <a:gd name="T104" fmla="*/ 0 w 237"/>
                <a:gd name="T105" fmla="*/ 0 h 236"/>
                <a:gd name="T106" fmla="*/ 0 w 237"/>
                <a:gd name="T107" fmla="*/ 0 h 236"/>
                <a:gd name="T108" fmla="*/ 0 w 237"/>
                <a:gd name="T109" fmla="*/ 0 h 236"/>
                <a:gd name="T110" fmla="*/ 0 w 237"/>
                <a:gd name="T111" fmla="*/ 0 h 236"/>
                <a:gd name="T112" fmla="*/ 0 w 237"/>
                <a:gd name="T113" fmla="*/ 0 h 236"/>
                <a:gd name="T114" fmla="*/ 0 w 237"/>
                <a:gd name="T115" fmla="*/ 0 h 236"/>
                <a:gd name="T116" fmla="*/ 0 w 237"/>
                <a:gd name="T117" fmla="*/ 0 h 2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7"/>
                <a:gd name="T178" fmla="*/ 0 h 236"/>
                <a:gd name="T179" fmla="*/ 237 w 237"/>
                <a:gd name="T180" fmla="*/ 236 h 2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7" h="236">
                  <a:moveTo>
                    <a:pt x="0" y="117"/>
                  </a:moveTo>
                  <a:lnTo>
                    <a:pt x="1" y="105"/>
                  </a:lnTo>
                  <a:lnTo>
                    <a:pt x="2" y="94"/>
                  </a:lnTo>
                  <a:lnTo>
                    <a:pt x="6" y="82"/>
                  </a:lnTo>
                  <a:lnTo>
                    <a:pt x="10" y="72"/>
                  </a:lnTo>
                  <a:lnTo>
                    <a:pt x="14" y="62"/>
                  </a:lnTo>
                  <a:lnTo>
                    <a:pt x="21" y="52"/>
                  </a:lnTo>
                  <a:lnTo>
                    <a:pt x="27" y="43"/>
                  </a:lnTo>
                  <a:lnTo>
                    <a:pt x="35" y="35"/>
                  </a:lnTo>
                  <a:lnTo>
                    <a:pt x="44" y="27"/>
                  </a:lnTo>
                  <a:lnTo>
                    <a:pt x="53" y="20"/>
                  </a:lnTo>
                  <a:lnTo>
                    <a:pt x="62" y="15"/>
                  </a:lnTo>
                  <a:lnTo>
                    <a:pt x="73" y="9"/>
                  </a:lnTo>
                  <a:lnTo>
                    <a:pt x="83" y="5"/>
                  </a:lnTo>
                  <a:lnTo>
                    <a:pt x="95" y="3"/>
                  </a:lnTo>
                  <a:lnTo>
                    <a:pt x="107" y="1"/>
                  </a:lnTo>
                  <a:lnTo>
                    <a:pt x="119" y="0"/>
                  </a:lnTo>
                  <a:lnTo>
                    <a:pt x="131" y="1"/>
                  </a:lnTo>
                  <a:lnTo>
                    <a:pt x="143" y="3"/>
                  </a:lnTo>
                  <a:lnTo>
                    <a:pt x="154" y="5"/>
                  </a:lnTo>
                  <a:lnTo>
                    <a:pt x="165" y="9"/>
                  </a:lnTo>
                  <a:lnTo>
                    <a:pt x="175" y="15"/>
                  </a:lnTo>
                  <a:lnTo>
                    <a:pt x="184" y="20"/>
                  </a:lnTo>
                  <a:lnTo>
                    <a:pt x="193" y="27"/>
                  </a:lnTo>
                  <a:lnTo>
                    <a:pt x="202" y="35"/>
                  </a:lnTo>
                  <a:lnTo>
                    <a:pt x="210" y="43"/>
                  </a:lnTo>
                  <a:lnTo>
                    <a:pt x="216" y="52"/>
                  </a:lnTo>
                  <a:lnTo>
                    <a:pt x="223" y="62"/>
                  </a:lnTo>
                  <a:lnTo>
                    <a:pt x="227" y="72"/>
                  </a:lnTo>
                  <a:lnTo>
                    <a:pt x="231" y="82"/>
                  </a:lnTo>
                  <a:lnTo>
                    <a:pt x="235" y="94"/>
                  </a:lnTo>
                  <a:lnTo>
                    <a:pt x="236" y="105"/>
                  </a:lnTo>
                  <a:lnTo>
                    <a:pt x="237" y="117"/>
                  </a:lnTo>
                  <a:lnTo>
                    <a:pt x="236" y="130"/>
                  </a:lnTo>
                  <a:lnTo>
                    <a:pt x="235" y="141"/>
                  </a:lnTo>
                  <a:lnTo>
                    <a:pt x="231" y="153"/>
                  </a:lnTo>
                  <a:lnTo>
                    <a:pt x="227" y="164"/>
                  </a:lnTo>
                  <a:lnTo>
                    <a:pt x="223" y="174"/>
                  </a:lnTo>
                  <a:lnTo>
                    <a:pt x="216" y="184"/>
                  </a:lnTo>
                  <a:lnTo>
                    <a:pt x="210" y="193"/>
                  </a:lnTo>
                  <a:lnTo>
                    <a:pt x="202" y="201"/>
                  </a:lnTo>
                  <a:lnTo>
                    <a:pt x="193" y="209"/>
                  </a:lnTo>
                  <a:lnTo>
                    <a:pt x="184" y="215"/>
                  </a:lnTo>
                  <a:lnTo>
                    <a:pt x="175" y="222"/>
                  </a:lnTo>
                  <a:lnTo>
                    <a:pt x="165" y="226"/>
                  </a:lnTo>
                  <a:lnTo>
                    <a:pt x="154" y="231"/>
                  </a:lnTo>
                  <a:lnTo>
                    <a:pt x="143" y="234"/>
                  </a:lnTo>
                  <a:lnTo>
                    <a:pt x="131" y="235"/>
                  </a:lnTo>
                  <a:lnTo>
                    <a:pt x="119" y="236"/>
                  </a:lnTo>
                  <a:lnTo>
                    <a:pt x="107" y="235"/>
                  </a:lnTo>
                  <a:lnTo>
                    <a:pt x="95" y="234"/>
                  </a:lnTo>
                  <a:lnTo>
                    <a:pt x="83" y="231"/>
                  </a:lnTo>
                  <a:lnTo>
                    <a:pt x="73" y="226"/>
                  </a:lnTo>
                  <a:lnTo>
                    <a:pt x="62" y="222"/>
                  </a:lnTo>
                  <a:lnTo>
                    <a:pt x="53" y="215"/>
                  </a:lnTo>
                  <a:lnTo>
                    <a:pt x="44" y="209"/>
                  </a:lnTo>
                  <a:lnTo>
                    <a:pt x="35" y="201"/>
                  </a:lnTo>
                  <a:lnTo>
                    <a:pt x="27" y="193"/>
                  </a:lnTo>
                  <a:lnTo>
                    <a:pt x="21" y="184"/>
                  </a:lnTo>
                  <a:lnTo>
                    <a:pt x="14" y="174"/>
                  </a:lnTo>
                  <a:lnTo>
                    <a:pt x="10" y="164"/>
                  </a:lnTo>
                  <a:lnTo>
                    <a:pt x="6" y="153"/>
                  </a:lnTo>
                  <a:lnTo>
                    <a:pt x="2" y="141"/>
                  </a:lnTo>
                  <a:lnTo>
                    <a:pt x="1" y="130"/>
                  </a:lnTo>
                  <a:lnTo>
                    <a:pt x="0" y="117"/>
                  </a:lnTo>
                  <a:close/>
                  <a:moveTo>
                    <a:pt x="217" y="117"/>
                  </a:moveTo>
                  <a:lnTo>
                    <a:pt x="217" y="108"/>
                  </a:lnTo>
                  <a:lnTo>
                    <a:pt x="216" y="97"/>
                  </a:lnTo>
                  <a:lnTo>
                    <a:pt x="214" y="87"/>
                  </a:lnTo>
                  <a:lnTo>
                    <a:pt x="211" y="78"/>
                  </a:lnTo>
                  <a:lnTo>
                    <a:pt x="206" y="69"/>
                  </a:lnTo>
                  <a:lnTo>
                    <a:pt x="202" y="62"/>
                  </a:lnTo>
                  <a:lnTo>
                    <a:pt x="196" y="54"/>
                  </a:lnTo>
                  <a:lnTo>
                    <a:pt x="190" y="47"/>
                  </a:lnTo>
                  <a:lnTo>
                    <a:pt x="183" y="41"/>
                  </a:lnTo>
                  <a:lnTo>
                    <a:pt x="176" y="35"/>
                  </a:lnTo>
                  <a:lnTo>
                    <a:pt x="167" y="30"/>
                  </a:lnTo>
                  <a:lnTo>
                    <a:pt x="158" y="26"/>
                  </a:lnTo>
                  <a:lnTo>
                    <a:pt x="150" y="23"/>
                  </a:lnTo>
                  <a:lnTo>
                    <a:pt x="140" y="20"/>
                  </a:lnTo>
                  <a:lnTo>
                    <a:pt x="129" y="19"/>
                  </a:lnTo>
                  <a:lnTo>
                    <a:pt x="119" y="19"/>
                  </a:lnTo>
                  <a:lnTo>
                    <a:pt x="108" y="19"/>
                  </a:lnTo>
                  <a:lnTo>
                    <a:pt x="98" y="20"/>
                  </a:lnTo>
                  <a:lnTo>
                    <a:pt x="89" y="23"/>
                  </a:lnTo>
                  <a:lnTo>
                    <a:pt x="79" y="26"/>
                  </a:lnTo>
                  <a:lnTo>
                    <a:pt x="70" y="30"/>
                  </a:lnTo>
                  <a:lnTo>
                    <a:pt x="62" y="35"/>
                  </a:lnTo>
                  <a:lnTo>
                    <a:pt x="55" y="41"/>
                  </a:lnTo>
                  <a:lnTo>
                    <a:pt x="47" y="47"/>
                  </a:lnTo>
                  <a:lnTo>
                    <a:pt x="41" y="54"/>
                  </a:lnTo>
                  <a:lnTo>
                    <a:pt x="35" y="62"/>
                  </a:lnTo>
                  <a:lnTo>
                    <a:pt x="31" y="69"/>
                  </a:lnTo>
                  <a:lnTo>
                    <a:pt x="26" y="78"/>
                  </a:lnTo>
                  <a:lnTo>
                    <a:pt x="23" y="87"/>
                  </a:lnTo>
                  <a:lnTo>
                    <a:pt x="21" y="97"/>
                  </a:lnTo>
                  <a:lnTo>
                    <a:pt x="20" y="108"/>
                  </a:lnTo>
                  <a:lnTo>
                    <a:pt x="19" y="117"/>
                  </a:lnTo>
                  <a:lnTo>
                    <a:pt x="20" y="128"/>
                  </a:lnTo>
                  <a:lnTo>
                    <a:pt x="21" y="139"/>
                  </a:lnTo>
                  <a:lnTo>
                    <a:pt x="23" y="149"/>
                  </a:lnTo>
                  <a:lnTo>
                    <a:pt x="26" y="158"/>
                  </a:lnTo>
                  <a:lnTo>
                    <a:pt x="31" y="166"/>
                  </a:lnTo>
                  <a:lnTo>
                    <a:pt x="35" y="175"/>
                  </a:lnTo>
                  <a:lnTo>
                    <a:pt x="41" y="183"/>
                  </a:lnTo>
                  <a:lnTo>
                    <a:pt x="47" y="189"/>
                  </a:lnTo>
                  <a:lnTo>
                    <a:pt x="55" y="196"/>
                  </a:lnTo>
                  <a:lnTo>
                    <a:pt x="62" y="201"/>
                  </a:lnTo>
                  <a:lnTo>
                    <a:pt x="70" y="206"/>
                  </a:lnTo>
                  <a:lnTo>
                    <a:pt x="79" y="210"/>
                  </a:lnTo>
                  <a:lnTo>
                    <a:pt x="89" y="213"/>
                  </a:lnTo>
                  <a:lnTo>
                    <a:pt x="98" y="215"/>
                  </a:lnTo>
                  <a:lnTo>
                    <a:pt x="108" y="217"/>
                  </a:lnTo>
                  <a:lnTo>
                    <a:pt x="119" y="218"/>
                  </a:lnTo>
                  <a:lnTo>
                    <a:pt x="129" y="217"/>
                  </a:lnTo>
                  <a:lnTo>
                    <a:pt x="140" y="215"/>
                  </a:lnTo>
                  <a:lnTo>
                    <a:pt x="150" y="213"/>
                  </a:lnTo>
                  <a:lnTo>
                    <a:pt x="158" y="210"/>
                  </a:lnTo>
                  <a:lnTo>
                    <a:pt x="167" y="206"/>
                  </a:lnTo>
                  <a:lnTo>
                    <a:pt x="176" y="201"/>
                  </a:lnTo>
                  <a:lnTo>
                    <a:pt x="183" y="196"/>
                  </a:lnTo>
                  <a:lnTo>
                    <a:pt x="190" y="189"/>
                  </a:lnTo>
                  <a:lnTo>
                    <a:pt x="196" y="183"/>
                  </a:lnTo>
                  <a:lnTo>
                    <a:pt x="202" y="175"/>
                  </a:lnTo>
                  <a:lnTo>
                    <a:pt x="206" y="166"/>
                  </a:lnTo>
                  <a:lnTo>
                    <a:pt x="211" y="158"/>
                  </a:lnTo>
                  <a:lnTo>
                    <a:pt x="214" y="149"/>
                  </a:lnTo>
                  <a:lnTo>
                    <a:pt x="216" y="139"/>
                  </a:lnTo>
                  <a:lnTo>
                    <a:pt x="217" y="128"/>
                  </a:lnTo>
                  <a:lnTo>
                    <a:pt x="217" y="117"/>
                  </a:lnTo>
                  <a:close/>
                  <a:moveTo>
                    <a:pt x="92" y="185"/>
                  </a:moveTo>
                  <a:lnTo>
                    <a:pt x="74" y="185"/>
                  </a:lnTo>
                  <a:lnTo>
                    <a:pt x="74" y="50"/>
                  </a:lnTo>
                  <a:lnTo>
                    <a:pt x="132" y="50"/>
                  </a:lnTo>
                  <a:lnTo>
                    <a:pt x="145" y="50"/>
                  </a:lnTo>
                  <a:lnTo>
                    <a:pt x="155" y="52"/>
                  </a:lnTo>
                  <a:lnTo>
                    <a:pt x="163" y="55"/>
                  </a:lnTo>
                  <a:lnTo>
                    <a:pt x="169" y="60"/>
                  </a:lnTo>
                  <a:lnTo>
                    <a:pt x="174" y="65"/>
                  </a:lnTo>
                  <a:lnTo>
                    <a:pt x="177" y="70"/>
                  </a:lnTo>
                  <a:lnTo>
                    <a:pt x="179" y="78"/>
                  </a:lnTo>
                  <a:lnTo>
                    <a:pt x="180" y="87"/>
                  </a:lnTo>
                  <a:lnTo>
                    <a:pt x="179" y="96"/>
                  </a:lnTo>
                  <a:lnTo>
                    <a:pt x="177" y="103"/>
                  </a:lnTo>
                  <a:lnTo>
                    <a:pt x="172" y="110"/>
                  </a:lnTo>
                  <a:lnTo>
                    <a:pt x="168" y="115"/>
                  </a:lnTo>
                  <a:lnTo>
                    <a:pt x="162" y="118"/>
                  </a:lnTo>
                  <a:lnTo>
                    <a:pt x="154" y="122"/>
                  </a:lnTo>
                  <a:lnTo>
                    <a:pt x="146" y="124"/>
                  </a:lnTo>
                  <a:lnTo>
                    <a:pt x="138" y="125"/>
                  </a:lnTo>
                  <a:lnTo>
                    <a:pt x="178" y="185"/>
                  </a:lnTo>
                  <a:lnTo>
                    <a:pt x="158" y="185"/>
                  </a:lnTo>
                  <a:lnTo>
                    <a:pt x="120" y="125"/>
                  </a:lnTo>
                  <a:lnTo>
                    <a:pt x="92" y="125"/>
                  </a:lnTo>
                  <a:lnTo>
                    <a:pt x="92" y="185"/>
                  </a:lnTo>
                  <a:close/>
                  <a:moveTo>
                    <a:pt x="116" y="109"/>
                  </a:moveTo>
                  <a:lnTo>
                    <a:pt x="123" y="109"/>
                  </a:lnTo>
                  <a:lnTo>
                    <a:pt x="131" y="109"/>
                  </a:lnTo>
                  <a:lnTo>
                    <a:pt x="139" y="109"/>
                  </a:lnTo>
                  <a:lnTo>
                    <a:pt x="145" y="108"/>
                  </a:lnTo>
                  <a:lnTo>
                    <a:pt x="152" y="105"/>
                  </a:lnTo>
                  <a:lnTo>
                    <a:pt x="156" y="101"/>
                  </a:lnTo>
                  <a:lnTo>
                    <a:pt x="158" y="98"/>
                  </a:lnTo>
                  <a:lnTo>
                    <a:pt x="159" y="94"/>
                  </a:lnTo>
                  <a:lnTo>
                    <a:pt x="160" y="91"/>
                  </a:lnTo>
                  <a:lnTo>
                    <a:pt x="160" y="87"/>
                  </a:lnTo>
                  <a:lnTo>
                    <a:pt x="160" y="80"/>
                  </a:lnTo>
                  <a:lnTo>
                    <a:pt x="158" y="75"/>
                  </a:lnTo>
                  <a:lnTo>
                    <a:pt x="155" y="72"/>
                  </a:lnTo>
                  <a:lnTo>
                    <a:pt x="151" y="69"/>
                  </a:lnTo>
                  <a:lnTo>
                    <a:pt x="146" y="67"/>
                  </a:lnTo>
                  <a:lnTo>
                    <a:pt x="141" y="66"/>
                  </a:lnTo>
                  <a:lnTo>
                    <a:pt x="134" y="65"/>
                  </a:lnTo>
                  <a:lnTo>
                    <a:pt x="129" y="65"/>
                  </a:lnTo>
                  <a:lnTo>
                    <a:pt x="92" y="65"/>
                  </a:lnTo>
                  <a:lnTo>
                    <a:pt x="92" y="109"/>
                  </a:lnTo>
                  <a:lnTo>
                    <a:pt x="116" y="109"/>
                  </a:lnTo>
                  <a:close/>
                </a:path>
              </a:pathLst>
            </a:custGeom>
            <a:solidFill>
              <a:srgbClr val="22A7EA"/>
            </a:solidFill>
            <a:ln w="9525">
              <a:noFill/>
              <a:round/>
              <a:headEnd/>
              <a:tailEnd/>
            </a:ln>
          </p:spPr>
          <p:txBody>
            <a:bodyPr/>
            <a:lstStyle/>
            <a:p>
              <a:endParaRPr lang="en-US" dirty="0"/>
            </a:p>
          </p:txBody>
        </p:sp>
        <p:sp>
          <p:nvSpPr>
            <p:cNvPr id="23673" name="Freeform 719"/>
            <p:cNvSpPr>
              <a:spLocks noEditPoints="1"/>
            </p:cNvSpPr>
            <p:nvPr/>
          </p:nvSpPr>
          <p:spPr bwMode="auto">
            <a:xfrm>
              <a:off x="3384" y="1686"/>
              <a:ext cx="28" cy="28"/>
            </a:xfrm>
            <a:custGeom>
              <a:avLst/>
              <a:gdLst>
                <a:gd name="T0" fmla="*/ 0 w 236"/>
                <a:gd name="T1" fmla="*/ 0 h 236"/>
                <a:gd name="T2" fmla="*/ 0 w 236"/>
                <a:gd name="T3" fmla="*/ 0 h 236"/>
                <a:gd name="T4" fmla="*/ 0 w 236"/>
                <a:gd name="T5" fmla="*/ 0 h 236"/>
                <a:gd name="T6" fmla="*/ 0 w 236"/>
                <a:gd name="T7" fmla="*/ 0 h 236"/>
                <a:gd name="T8" fmla="*/ 0 w 236"/>
                <a:gd name="T9" fmla="*/ 0 h 236"/>
                <a:gd name="T10" fmla="*/ 0 w 236"/>
                <a:gd name="T11" fmla="*/ 0 h 236"/>
                <a:gd name="T12" fmla="*/ 0 w 236"/>
                <a:gd name="T13" fmla="*/ 0 h 236"/>
                <a:gd name="T14" fmla="*/ 0 w 236"/>
                <a:gd name="T15" fmla="*/ 0 h 236"/>
                <a:gd name="T16" fmla="*/ 0 w 236"/>
                <a:gd name="T17" fmla="*/ 0 h 236"/>
                <a:gd name="T18" fmla="*/ 0 w 236"/>
                <a:gd name="T19" fmla="*/ 0 h 236"/>
                <a:gd name="T20" fmla="*/ 0 w 236"/>
                <a:gd name="T21" fmla="*/ 0 h 236"/>
                <a:gd name="T22" fmla="*/ 0 w 236"/>
                <a:gd name="T23" fmla="*/ 0 h 236"/>
                <a:gd name="T24" fmla="*/ 0 w 236"/>
                <a:gd name="T25" fmla="*/ 0 h 236"/>
                <a:gd name="T26" fmla="*/ 0 w 236"/>
                <a:gd name="T27" fmla="*/ 0 h 236"/>
                <a:gd name="T28" fmla="*/ 0 w 236"/>
                <a:gd name="T29" fmla="*/ 0 h 236"/>
                <a:gd name="T30" fmla="*/ 0 w 236"/>
                <a:gd name="T31" fmla="*/ 0 h 236"/>
                <a:gd name="T32" fmla="*/ 0 w 236"/>
                <a:gd name="T33" fmla="*/ 0 h 236"/>
                <a:gd name="T34" fmla="*/ 0 w 236"/>
                <a:gd name="T35" fmla="*/ 0 h 236"/>
                <a:gd name="T36" fmla="*/ 0 w 236"/>
                <a:gd name="T37" fmla="*/ 0 h 236"/>
                <a:gd name="T38" fmla="*/ 0 w 236"/>
                <a:gd name="T39" fmla="*/ 0 h 236"/>
                <a:gd name="T40" fmla="*/ 0 w 236"/>
                <a:gd name="T41" fmla="*/ 0 h 236"/>
                <a:gd name="T42" fmla="*/ 0 w 236"/>
                <a:gd name="T43" fmla="*/ 0 h 236"/>
                <a:gd name="T44" fmla="*/ 0 w 236"/>
                <a:gd name="T45" fmla="*/ 0 h 236"/>
                <a:gd name="T46" fmla="*/ 0 w 236"/>
                <a:gd name="T47" fmla="*/ 0 h 236"/>
                <a:gd name="T48" fmla="*/ 0 w 236"/>
                <a:gd name="T49" fmla="*/ 0 h 236"/>
                <a:gd name="T50" fmla="*/ 0 w 236"/>
                <a:gd name="T51" fmla="*/ 0 h 236"/>
                <a:gd name="T52" fmla="*/ 0 w 236"/>
                <a:gd name="T53" fmla="*/ 0 h 236"/>
                <a:gd name="T54" fmla="*/ 0 w 236"/>
                <a:gd name="T55" fmla="*/ 0 h 236"/>
                <a:gd name="T56" fmla="*/ 0 w 236"/>
                <a:gd name="T57" fmla="*/ 0 h 236"/>
                <a:gd name="T58" fmla="*/ 0 w 236"/>
                <a:gd name="T59" fmla="*/ 0 h 236"/>
                <a:gd name="T60" fmla="*/ 0 w 236"/>
                <a:gd name="T61" fmla="*/ 0 h 236"/>
                <a:gd name="T62" fmla="*/ 0 w 236"/>
                <a:gd name="T63" fmla="*/ 0 h 236"/>
                <a:gd name="T64" fmla="*/ 0 w 236"/>
                <a:gd name="T65" fmla="*/ 0 h 236"/>
                <a:gd name="T66" fmla="*/ 0 w 236"/>
                <a:gd name="T67" fmla="*/ 0 h 236"/>
                <a:gd name="T68" fmla="*/ 0 w 236"/>
                <a:gd name="T69" fmla="*/ 0 h 236"/>
                <a:gd name="T70" fmla="*/ 0 w 236"/>
                <a:gd name="T71" fmla="*/ 0 h 236"/>
                <a:gd name="T72" fmla="*/ 0 w 236"/>
                <a:gd name="T73" fmla="*/ 0 h 236"/>
                <a:gd name="T74" fmla="*/ 0 w 236"/>
                <a:gd name="T75" fmla="*/ 0 h 236"/>
                <a:gd name="T76" fmla="*/ 0 w 236"/>
                <a:gd name="T77" fmla="*/ 0 h 236"/>
                <a:gd name="T78" fmla="*/ 0 w 236"/>
                <a:gd name="T79" fmla="*/ 0 h 236"/>
                <a:gd name="T80" fmla="*/ 0 w 236"/>
                <a:gd name="T81" fmla="*/ 0 h 236"/>
                <a:gd name="T82" fmla="*/ 0 w 236"/>
                <a:gd name="T83" fmla="*/ 0 h 236"/>
                <a:gd name="T84" fmla="*/ 0 w 236"/>
                <a:gd name="T85" fmla="*/ 0 h 236"/>
                <a:gd name="T86" fmla="*/ 0 w 236"/>
                <a:gd name="T87" fmla="*/ 0 h 236"/>
                <a:gd name="T88" fmla="*/ 0 w 236"/>
                <a:gd name="T89" fmla="*/ 0 h 236"/>
                <a:gd name="T90" fmla="*/ 0 w 236"/>
                <a:gd name="T91" fmla="*/ 0 h 236"/>
                <a:gd name="T92" fmla="*/ 0 w 236"/>
                <a:gd name="T93" fmla="*/ 0 h 236"/>
                <a:gd name="T94" fmla="*/ 0 w 236"/>
                <a:gd name="T95" fmla="*/ 0 h 236"/>
                <a:gd name="T96" fmla="*/ 0 w 236"/>
                <a:gd name="T97" fmla="*/ 0 h 236"/>
                <a:gd name="T98" fmla="*/ 0 w 236"/>
                <a:gd name="T99" fmla="*/ 0 h 236"/>
                <a:gd name="T100" fmla="*/ 0 w 236"/>
                <a:gd name="T101" fmla="*/ 0 h 236"/>
                <a:gd name="T102" fmla="*/ 0 w 236"/>
                <a:gd name="T103" fmla="*/ 0 h 236"/>
                <a:gd name="T104" fmla="*/ 0 w 236"/>
                <a:gd name="T105" fmla="*/ 0 h 236"/>
                <a:gd name="T106" fmla="*/ 0 w 236"/>
                <a:gd name="T107" fmla="*/ 0 h 236"/>
                <a:gd name="T108" fmla="*/ 0 w 236"/>
                <a:gd name="T109" fmla="*/ 0 h 236"/>
                <a:gd name="T110" fmla="*/ 0 w 236"/>
                <a:gd name="T111" fmla="*/ 0 h 236"/>
                <a:gd name="T112" fmla="*/ 0 w 236"/>
                <a:gd name="T113" fmla="*/ 0 h 236"/>
                <a:gd name="T114" fmla="*/ 0 w 236"/>
                <a:gd name="T115" fmla="*/ 0 h 236"/>
                <a:gd name="T116" fmla="*/ 0 w 236"/>
                <a:gd name="T117" fmla="*/ 0 h 2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6"/>
                <a:gd name="T178" fmla="*/ 0 h 236"/>
                <a:gd name="T179" fmla="*/ 236 w 236"/>
                <a:gd name="T180" fmla="*/ 236 h 2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6" h="236">
                  <a:moveTo>
                    <a:pt x="0" y="117"/>
                  </a:moveTo>
                  <a:lnTo>
                    <a:pt x="1" y="105"/>
                  </a:lnTo>
                  <a:lnTo>
                    <a:pt x="3" y="94"/>
                  </a:lnTo>
                  <a:lnTo>
                    <a:pt x="5" y="82"/>
                  </a:lnTo>
                  <a:lnTo>
                    <a:pt x="10" y="72"/>
                  </a:lnTo>
                  <a:lnTo>
                    <a:pt x="14" y="62"/>
                  </a:lnTo>
                  <a:lnTo>
                    <a:pt x="21" y="52"/>
                  </a:lnTo>
                  <a:lnTo>
                    <a:pt x="27" y="43"/>
                  </a:lnTo>
                  <a:lnTo>
                    <a:pt x="35" y="35"/>
                  </a:lnTo>
                  <a:lnTo>
                    <a:pt x="43" y="27"/>
                  </a:lnTo>
                  <a:lnTo>
                    <a:pt x="52" y="20"/>
                  </a:lnTo>
                  <a:lnTo>
                    <a:pt x="62" y="15"/>
                  </a:lnTo>
                  <a:lnTo>
                    <a:pt x="73" y="9"/>
                  </a:lnTo>
                  <a:lnTo>
                    <a:pt x="84" y="5"/>
                  </a:lnTo>
                  <a:lnTo>
                    <a:pt x="95" y="3"/>
                  </a:lnTo>
                  <a:lnTo>
                    <a:pt x="107" y="1"/>
                  </a:lnTo>
                  <a:lnTo>
                    <a:pt x="119" y="0"/>
                  </a:lnTo>
                  <a:lnTo>
                    <a:pt x="131" y="1"/>
                  </a:lnTo>
                  <a:lnTo>
                    <a:pt x="143" y="3"/>
                  </a:lnTo>
                  <a:lnTo>
                    <a:pt x="153" y="5"/>
                  </a:lnTo>
                  <a:lnTo>
                    <a:pt x="164" y="9"/>
                  </a:lnTo>
                  <a:lnTo>
                    <a:pt x="174" y="15"/>
                  </a:lnTo>
                  <a:lnTo>
                    <a:pt x="184" y="20"/>
                  </a:lnTo>
                  <a:lnTo>
                    <a:pt x="194" y="27"/>
                  </a:lnTo>
                  <a:lnTo>
                    <a:pt x="201" y="35"/>
                  </a:lnTo>
                  <a:lnTo>
                    <a:pt x="209" y="43"/>
                  </a:lnTo>
                  <a:lnTo>
                    <a:pt x="216" y="52"/>
                  </a:lnTo>
                  <a:lnTo>
                    <a:pt x="222" y="62"/>
                  </a:lnTo>
                  <a:lnTo>
                    <a:pt x="227" y="72"/>
                  </a:lnTo>
                  <a:lnTo>
                    <a:pt x="231" y="82"/>
                  </a:lnTo>
                  <a:lnTo>
                    <a:pt x="234" y="94"/>
                  </a:lnTo>
                  <a:lnTo>
                    <a:pt x="235" y="105"/>
                  </a:lnTo>
                  <a:lnTo>
                    <a:pt x="236" y="117"/>
                  </a:lnTo>
                  <a:lnTo>
                    <a:pt x="235" y="130"/>
                  </a:lnTo>
                  <a:lnTo>
                    <a:pt x="234" y="141"/>
                  </a:lnTo>
                  <a:lnTo>
                    <a:pt x="231" y="153"/>
                  </a:lnTo>
                  <a:lnTo>
                    <a:pt x="227" y="164"/>
                  </a:lnTo>
                  <a:lnTo>
                    <a:pt x="222" y="174"/>
                  </a:lnTo>
                  <a:lnTo>
                    <a:pt x="216" y="184"/>
                  </a:lnTo>
                  <a:lnTo>
                    <a:pt x="209" y="193"/>
                  </a:lnTo>
                  <a:lnTo>
                    <a:pt x="201" y="201"/>
                  </a:lnTo>
                  <a:lnTo>
                    <a:pt x="194" y="209"/>
                  </a:lnTo>
                  <a:lnTo>
                    <a:pt x="184" y="215"/>
                  </a:lnTo>
                  <a:lnTo>
                    <a:pt x="174" y="222"/>
                  </a:lnTo>
                  <a:lnTo>
                    <a:pt x="164" y="226"/>
                  </a:lnTo>
                  <a:lnTo>
                    <a:pt x="153" y="231"/>
                  </a:lnTo>
                  <a:lnTo>
                    <a:pt x="143" y="234"/>
                  </a:lnTo>
                  <a:lnTo>
                    <a:pt x="131" y="235"/>
                  </a:lnTo>
                  <a:lnTo>
                    <a:pt x="119" y="236"/>
                  </a:lnTo>
                  <a:lnTo>
                    <a:pt x="107" y="235"/>
                  </a:lnTo>
                  <a:lnTo>
                    <a:pt x="95" y="234"/>
                  </a:lnTo>
                  <a:lnTo>
                    <a:pt x="84" y="231"/>
                  </a:lnTo>
                  <a:lnTo>
                    <a:pt x="73" y="226"/>
                  </a:lnTo>
                  <a:lnTo>
                    <a:pt x="62" y="222"/>
                  </a:lnTo>
                  <a:lnTo>
                    <a:pt x="52" y="215"/>
                  </a:lnTo>
                  <a:lnTo>
                    <a:pt x="43" y="209"/>
                  </a:lnTo>
                  <a:lnTo>
                    <a:pt x="35" y="201"/>
                  </a:lnTo>
                  <a:lnTo>
                    <a:pt x="27" y="193"/>
                  </a:lnTo>
                  <a:lnTo>
                    <a:pt x="21" y="184"/>
                  </a:lnTo>
                  <a:lnTo>
                    <a:pt x="14" y="174"/>
                  </a:lnTo>
                  <a:lnTo>
                    <a:pt x="10" y="164"/>
                  </a:lnTo>
                  <a:lnTo>
                    <a:pt x="5" y="153"/>
                  </a:lnTo>
                  <a:lnTo>
                    <a:pt x="3" y="141"/>
                  </a:lnTo>
                  <a:lnTo>
                    <a:pt x="1" y="130"/>
                  </a:lnTo>
                  <a:lnTo>
                    <a:pt x="0" y="117"/>
                  </a:lnTo>
                  <a:close/>
                  <a:moveTo>
                    <a:pt x="218" y="117"/>
                  </a:moveTo>
                  <a:lnTo>
                    <a:pt x="217" y="108"/>
                  </a:lnTo>
                  <a:lnTo>
                    <a:pt x="216" y="97"/>
                  </a:lnTo>
                  <a:lnTo>
                    <a:pt x="213" y="87"/>
                  </a:lnTo>
                  <a:lnTo>
                    <a:pt x="210" y="78"/>
                  </a:lnTo>
                  <a:lnTo>
                    <a:pt x="206" y="69"/>
                  </a:lnTo>
                  <a:lnTo>
                    <a:pt x="201" y="62"/>
                  </a:lnTo>
                  <a:lnTo>
                    <a:pt x="196" y="54"/>
                  </a:lnTo>
                  <a:lnTo>
                    <a:pt x="189" y="47"/>
                  </a:lnTo>
                  <a:lnTo>
                    <a:pt x="183" y="41"/>
                  </a:lnTo>
                  <a:lnTo>
                    <a:pt x="175" y="35"/>
                  </a:lnTo>
                  <a:lnTo>
                    <a:pt x="167" y="30"/>
                  </a:lnTo>
                  <a:lnTo>
                    <a:pt x="158" y="26"/>
                  </a:lnTo>
                  <a:lnTo>
                    <a:pt x="149" y="23"/>
                  </a:lnTo>
                  <a:lnTo>
                    <a:pt x="139" y="20"/>
                  </a:lnTo>
                  <a:lnTo>
                    <a:pt x="130" y="19"/>
                  </a:lnTo>
                  <a:lnTo>
                    <a:pt x="119" y="19"/>
                  </a:lnTo>
                  <a:lnTo>
                    <a:pt x="108" y="19"/>
                  </a:lnTo>
                  <a:lnTo>
                    <a:pt x="98" y="20"/>
                  </a:lnTo>
                  <a:lnTo>
                    <a:pt x="88" y="23"/>
                  </a:lnTo>
                  <a:lnTo>
                    <a:pt x="78" y="26"/>
                  </a:lnTo>
                  <a:lnTo>
                    <a:pt x="70" y="30"/>
                  </a:lnTo>
                  <a:lnTo>
                    <a:pt x="62" y="35"/>
                  </a:lnTo>
                  <a:lnTo>
                    <a:pt x="54" y="41"/>
                  </a:lnTo>
                  <a:lnTo>
                    <a:pt x="47" y="47"/>
                  </a:lnTo>
                  <a:lnTo>
                    <a:pt x="41" y="54"/>
                  </a:lnTo>
                  <a:lnTo>
                    <a:pt x="36" y="62"/>
                  </a:lnTo>
                  <a:lnTo>
                    <a:pt x="30" y="69"/>
                  </a:lnTo>
                  <a:lnTo>
                    <a:pt x="26" y="78"/>
                  </a:lnTo>
                  <a:lnTo>
                    <a:pt x="24" y="87"/>
                  </a:lnTo>
                  <a:lnTo>
                    <a:pt x="21" y="97"/>
                  </a:lnTo>
                  <a:lnTo>
                    <a:pt x="19" y="108"/>
                  </a:lnTo>
                  <a:lnTo>
                    <a:pt x="19" y="117"/>
                  </a:lnTo>
                  <a:lnTo>
                    <a:pt x="19" y="128"/>
                  </a:lnTo>
                  <a:lnTo>
                    <a:pt x="21" y="139"/>
                  </a:lnTo>
                  <a:lnTo>
                    <a:pt x="24" y="149"/>
                  </a:lnTo>
                  <a:lnTo>
                    <a:pt x="26" y="158"/>
                  </a:lnTo>
                  <a:lnTo>
                    <a:pt x="30" y="166"/>
                  </a:lnTo>
                  <a:lnTo>
                    <a:pt x="36" y="175"/>
                  </a:lnTo>
                  <a:lnTo>
                    <a:pt x="41" y="183"/>
                  </a:lnTo>
                  <a:lnTo>
                    <a:pt x="47" y="189"/>
                  </a:lnTo>
                  <a:lnTo>
                    <a:pt x="54" y="196"/>
                  </a:lnTo>
                  <a:lnTo>
                    <a:pt x="62" y="201"/>
                  </a:lnTo>
                  <a:lnTo>
                    <a:pt x="70" y="206"/>
                  </a:lnTo>
                  <a:lnTo>
                    <a:pt x="78" y="210"/>
                  </a:lnTo>
                  <a:lnTo>
                    <a:pt x="88" y="213"/>
                  </a:lnTo>
                  <a:lnTo>
                    <a:pt x="98" y="215"/>
                  </a:lnTo>
                  <a:lnTo>
                    <a:pt x="108" y="217"/>
                  </a:lnTo>
                  <a:lnTo>
                    <a:pt x="119" y="218"/>
                  </a:lnTo>
                  <a:lnTo>
                    <a:pt x="130" y="217"/>
                  </a:lnTo>
                  <a:lnTo>
                    <a:pt x="139" y="215"/>
                  </a:lnTo>
                  <a:lnTo>
                    <a:pt x="149" y="213"/>
                  </a:lnTo>
                  <a:lnTo>
                    <a:pt x="158" y="210"/>
                  </a:lnTo>
                  <a:lnTo>
                    <a:pt x="167" y="206"/>
                  </a:lnTo>
                  <a:lnTo>
                    <a:pt x="175" y="201"/>
                  </a:lnTo>
                  <a:lnTo>
                    <a:pt x="183" y="196"/>
                  </a:lnTo>
                  <a:lnTo>
                    <a:pt x="189" y="189"/>
                  </a:lnTo>
                  <a:lnTo>
                    <a:pt x="196" y="183"/>
                  </a:lnTo>
                  <a:lnTo>
                    <a:pt x="201" y="175"/>
                  </a:lnTo>
                  <a:lnTo>
                    <a:pt x="206" y="166"/>
                  </a:lnTo>
                  <a:lnTo>
                    <a:pt x="210" y="158"/>
                  </a:lnTo>
                  <a:lnTo>
                    <a:pt x="213" y="149"/>
                  </a:lnTo>
                  <a:lnTo>
                    <a:pt x="216" y="139"/>
                  </a:lnTo>
                  <a:lnTo>
                    <a:pt x="217" y="128"/>
                  </a:lnTo>
                  <a:lnTo>
                    <a:pt x="218" y="117"/>
                  </a:lnTo>
                  <a:close/>
                  <a:moveTo>
                    <a:pt x="91" y="185"/>
                  </a:moveTo>
                  <a:lnTo>
                    <a:pt x="74" y="185"/>
                  </a:lnTo>
                  <a:lnTo>
                    <a:pt x="74" y="50"/>
                  </a:lnTo>
                  <a:lnTo>
                    <a:pt x="133" y="50"/>
                  </a:lnTo>
                  <a:lnTo>
                    <a:pt x="145" y="50"/>
                  </a:lnTo>
                  <a:lnTo>
                    <a:pt x="155" y="52"/>
                  </a:lnTo>
                  <a:lnTo>
                    <a:pt x="162" y="55"/>
                  </a:lnTo>
                  <a:lnTo>
                    <a:pt x="169" y="60"/>
                  </a:lnTo>
                  <a:lnTo>
                    <a:pt x="174" y="65"/>
                  </a:lnTo>
                  <a:lnTo>
                    <a:pt x="177" y="70"/>
                  </a:lnTo>
                  <a:lnTo>
                    <a:pt x="179" y="78"/>
                  </a:lnTo>
                  <a:lnTo>
                    <a:pt x="180" y="87"/>
                  </a:lnTo>
                  <a:lnTo>
                    <a:pt x="179" y="96"/>
                  </a:lnTo>
                  <a:lnTo>
                    <a:pt x="176" y="103"/>
                  </a:lnTo>
                  <a:lnTo>
                    <a:pt x="172" y="110"/>
                  </a:lnTo>
                  <a:lnTo>
                    <a:pt x="168" y="115"/>
                  </a:lnTo>
                  <a:lnTo>
                    <a:pt x="161" y="118"/>
                  </a:lnTo>
                  <a:lnTo>
                    <a:pt x="155" y="122"/>
                  </a:lnTo>
                  <a:lnTo>
                    <a:pt x="146" y="124"/>
                  </a:lnTo>
                  <a:lnTo>
                    <a:pt x="138" y="125"/>
                  </a:lnTo>
                  <a:lnTo>
                    <a:pt x="177" y="185"/>
                  </a:lnTo>
                  <a:lnTo>
                    <a:pt x="158" y="185"/>
                  </a:lnTo>
                  <a:lnTo>
                    <a:pt x="121" y="125"/>
                  </a:lnTo>
                  <a:lnTo>
                    <a:pt x="91" y="125"/>
                  </a:lnTo>
                  <a:lnTo>
                    <a:pt x="91" y="185"/>
                  </a:lnTo>
                  <a:close/>
                  <a:moveTo>
                    <a:pt x="115" y="109"/>
                  </a:moveTo>
                  <a:lnTo>
                    <a:pt x="123" y="109"/>
                  </a:lnTo>
                  <a:lnTo>
                    <a:pt x="131" y="109"/>
                  </a:lnTo>
                  <a:lnTo>
                    <a:pt x="138" y="109"/>
                  </a:lnTo>
                  <a:lnTo>
                    <a:pt x="145" y="108"/>
                  </a:lnTo>
                  <a:lnTo>
                    <a:pt x="151" y="105"/>
                  </a:lnTo>
                  <a:lnTo>
                    <a:pt x="156" y="101"/>
                  </a:lnTo>
                  <a:lnTo>
                    <a:pt x="158" y="98"/>
                  </a:lnTo>
                  <a:lnTo>
                    <a:pt x="159" y="94"/>
                  </a:lnTo>
                  <a:lnTo>
                    <a:pt x="160" y="91"/>
                  </a:lnTo>
                  <a:lnTo>
                    <a:pt x="161" y="87"/>
                  </a:lnTo>
                  <a:lnTo>
                    <a:pt x="160" y="80"/>
                  </a:lnTo>
                  <a:lnTo>
                    <a:pt x="158" y="75"/>
                  </a:lnTo>
                  <a:lnTo>
                    <a:pt x="155" y="72"/>
                  </a:lnTo>
                  <a:lnTo>
                    <a:pt x="150" y="69"/>
                  </a:lnTo>
                  <a:lnTo>
                    <a:pt x="146" y="67"/>
                  </a:lnTo>
                  <a:lnTo>
                    <a:pt x="140" y="66"/>
                  </a:lnTo>
                  <a:lnTo>
                    <a:pt x="135" y="65"/>
                  </a:lnTo>
                  <a:lnTo>
                    <a:pt x="128" y="65"/>
                  </a:lnTo>
                  <a:lnTo>
                    <a:pt x="91" y="65"/>
                  </a:lnTo>
                  <a:lnTo>
                    <a:pt x="91" y="109"/>
                  </a:lnTo>
                  <a:lnTo>
                    <a:pt x="115" y="109"/>
                  </a:lnTo>
                  <a:close/>
                </a:path>
              </a:pathLst>
            </a:custGeom>
            <a:solidFill>
              <a:srgbClr val="22A7EA"/>
            </a:solidFill>
            <a:ln w="9525">
              <a:noFill/>
              <a:round/>
              <a:headEnd/>
              <a:tailEnd/>
            </a:ln>
          </p:spPr>
          <p:txBody>
            <a:bodyPr/>
            <a:lstStyle/>
            <a:p>
              <a:endParaRPr lang="en-US" dirty="0"/>
            </a:p>
          </p:txBody>
        </p:sp>
        <p:sp>
          <p:nvSpPr>
            <p:cNvPr id="23674" name="Freeform 720"/>
            <p:cNvSpPr>
              <a:spLocks/>
            </p:cNvSpPr>
            <p:nvPr/>
          </p:nvSpPr>
          <p:spPr bwMode="auto">
            <a:xfrm>
              <a:off x="2929" y="1450"/>
              <a:ext cx="252" cy="263"/>
            </a:xfrm>
            <a:custGeom>
              <a:avLst/>
              <a:gdLst>
                <a:gd name="T0" fmla="*/ 0 w 2118"/>
                <a:gd name="T1" fmla="*/ 0 h 2121"/>
                <a:gd name="T2" fmla="*/ 0 w 2118"/>
                <a:gd name="T3" fmla="*/ 0 h 2121"/>
                <a:gd name="T4" fmla="*/ 0 w 2118"/>
                <a:gd name="T5" fmla="*/ 0 h 2121"/>
                <a:gd name="T6" fmla="*/ 0 w 2118"/>
                <a:gd name="T7" fmla="*/ 0 h 2121"/>
                <a:gd name="T8" fmla="*/ 0 w 2118"/>
                <a:gd name="T9" fmla="*/ 0 h 2121"/>
                <a:gd name="T10" fmla="*/ 0 w 2118"/>
                <a:gd name="T11" fmla="*/ 0 h 2121"/>
                <a:gd name="T12" fmla="*/ 0 w 2118"/>
                <a:gd name="T13" fmla="*/ 0 h 2121"/>
                <a:gd name="T14" fmla="*/ 0 w 2118"/>
                <a:gd name="T15" fmla="*/ 0 h 2121"/>
                <a:gd name="T16" fmla="*/ 0 w 2118"/>
                <a:gd name="T17" fmla="*/ 0 h 2121"/>
                <a:gd name="T18" fmla="*/ 0 w 2118"/>
                <a:gd name="T19" fmla="*/ 0 h 2121"/>
                <a:gd name="T20" fmla="*/ 0 w 2118"/>
                <a:gd name="T21" fmla="*/ 0 h 2121"/>
                <a:gd name="T22" fmla="*/ 0 w 2118"/>
                <a:gd name="T23" fmla="*/ 0 h 2121"/>
                <a:gd name="T24" fmla="*/ 0 w 2118"/>
                <a:gd name="T25" fmla="*/ 0 h 2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18"/>
                <a:gd name="T40" fmla="*/ 0 h 2121"/>
                <a:gd name="T41" fmla="*/ 2118 w 2118"/>
                <a:gd name="T42" fmla="*/ 2121 h 2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18" h="2121">
                  <a:moveTo>
                    <a:pt x="1528" y="2121"/>
                  </a:moveTo>
                  <a:lnTo>
                    <a:pt x="1528" y="1532"/>
                  </a:lnTo>
                  <a:lnTo>
                    <a:pt x="2118" y="1532"/>
                  </a:lnTo>
                  <a:lnTo>
                    <a:pt x="2118" y="590"/>
                  </a:lnTo>
                  <a:lnTo>
                    <a:pt x="1528" y="590"/>
                  </a:lnTo>
                  <a:lnTo>
                    <a:pt x="1528" y="0"/>
                  </a:lnTo>
                  <a:lnTo>
                    <a:pt x="590" y="0"/>
                  </a:lnTo>
                  <a:lnTo>
                    <a:pt x="590" y="590"/>
                  </a:lnTo>
                  <a:lnTo>
                    <a:pt x="0" y="590"/>
                  </a:lnTo>
                  <a:lnTo>
                    <a:pt x="0" y="1532"/>
                  </a:lnTo>
                  <a:lnTo>
                    <a:pt x="590" y="1532"/>
                  </a:lnTo>
                  <a:lnTo>
                    <a:pt x="590" y="2121"/>
                  </a:lnTo>
                  <a:lnTo>
                    <a:pt x="1528" y="2121"/>
                  </a:lnTo>
                  <a:close/>
                </a:path>
              </a:pathLst>
            </a:custGeom>
            <a:solidFill>
              <a:srgbClr val="22A7EA"/>
            </a:solidFill>
            <a:ln w="9525">
              <a:noFill/>
              <a:round/>
              <a:headEnd/>
              <a:tailEnd/>
            </a:ln>
          </p:spPr>
          <p:txBody>
            <a:bodyPr/>
            <a:lstStyle/>
            <a:p>
              <a:endParaRPr lang="en-US" dirty="0"/>
            </a:p>
          </p:txBody>
        </p:sp>
        <p:sp>
          <p:nvSpPr>
            <p:cNvPr id="23675" name="Freeform 721"/>
            <p:cNvSpPr>
              <a:spLocks/>
            </p:cNvSpPr>
            <p:nvPr/>
          </p:nvSpPr>
          <p:spPr bwMode="white">
            <a:xfrm>
              <a:off x="2987" y="1557"/>
              <a:ext cx="57" cy="82"/>
            </a:xfrm>
            <a:custGeom>
              <a:avLst/>
              <a:gdLst>
                <a:gd name="T0" fmla="*/ 0 w 499"/>
                <a:gd name="T1" fmla="*/ 0 h 665"/>
                <a:gd name="T2" fmla="*/ 0 w 499"/>
                <a:gd name="T3" fmla="*/ 0 h 665"/>
                <a:gd name="T4" fmla="*/ 0 w 499"/>
                <a:gd name="T5" fmla="*/ 0 h 665"/>
                <a:gd name="T6" fmla="*/ 0 w 499"/>
                <a:gd name="T7" fmla="*/ 0 h 665"/>
                <a:gd name="T8" fmla="*/ 0 w 499"/>
                <a:gd name="T9" fmla="*/ 0 h 665"/>
                <a:gd name="T10" fmla="*/ 0 w 499"/>
                <a:gd name="T11" fmla="*/ 0 h 665"/>
                <a:gd name="T12" fmla="*/ 0 w 499"/>
                <a:gd name="T13" fmla="*/ 0 h 665"/>
                <a:gd name="T14" fmla="*/ 0 w 499"/>
                <a:gd name="T15" fmla="*/ 0 h 665"/>
                <a:gd name="T16" fmla="*/ 0 w 499"/>
                <a:gd name="T17" fmla="*/ 0 h 665"/>
                <a:gd name="T18" fmla="*/ 0 w 499"/>
                <a:gd name="T19" fmla="*/ 0 h 665"/>
                <a:gd name="T20" fmla="*/ 0 w 499"/>
                <a:gd name="T21" fmla="*/ 0 h 665"/>
                <a:gd name="T22" fmla="*/ 0 w 499"/>
                <a:gd name="T23" fmla="*/ 0 h 665"/>
                <a:gd name="T24" fmla="*/ 0 w 499"/>
                <a:gd name="T25" fmla="*/ 0 h 665"/>
                <a:gd name="T26" fmla="*/ 0 w 499"/>
                <a:gd name="T27" fmla="*/ 0 h 665"/>
                <a:gd name="T28" fmla="*/ 0 w 499"/>
                <a:gd name="T29" fmla="*/ 0 h 665"/>
                <a:gd name="T30" fmla="*/ 0 w 499"/>
                <a:gd name="T31" fmla="*/ 0 h 665"/>
                <a:gd name="T32" fmla="*/ 0 w 499"/>
                <a:gd name="T33" fmla="*/ 0 h 665"/>
                <a:gd name="T34" fmla="*/ 0 w 499"/>
                <a:gd name="T35" fmla="*/ 0 h 665"/>
                <a:gd name="T36" fmla="*/ 0 w 499"/>
                <a:gd name="T37" fmla="*/ 0 h 665"/>
                <a:gd name="T38" fmla="*/ 0 w 499"/>
                <a:gd name="T39" fmla="*/ 0 h 665"/>
                <a:gd name="T40" fmla="*/ 0 w 499"/>
                <a:gd name="T41" fmla="*/ 0 h 665"/>
                <a:gd name="T42" fmla="*/ 0 w 499"/>
                <a:gd name="T43" fmla="*/ 0 h 665"/>
                <a:gd name="T44" fmla="*/ 0 w 499"/>
                <a:gd name="T45" fmla="*/ 0 h 665"/>
                <a:gd name="T46" fmla="*/ 0 w 499"/>
                <a:gd name="T47" fmla="*/ 0 h 665"/>
                <a:gd name="T48" fmla="*/ 0 w 499"/>
                <a:gd name="T49" fmla="*/ 0 h 665"/>
                <a:gd name="T50" fmla="*/ 0 w 499"/>
                <a:gd name="T51" fmla="*/ 0 h 665"/>
                <a:gd name="T52" fmla="*/ 0 w 499"/>
                <a:gd name="T53" fmla="*/ 0 h 665"/>
                <a:gd name="T54" fmla="*/ 0 w 499"/>
                <a:gd name="T55" fmla="*/ 0 h 665"/>
                <a:gd name="T56" fmla="*/ 0 w 499"/>
                <a:gd name="T57" fmla="*/ 0 h 665"/>
                <a:gd name="T58" fmla="*/ 0 w 499"/>
                <a:gd name="T59" fmla="*/ 0 h 665"/>
                <a:gd name="T60" fmla="*/ 0 w 499"/>
                <a:gd name="T61" fmla="*/ 0 h 665"/>
                <a:gd name="T62" fmla="*/ 0 w 499"/>
                <a:gd name="T63" fmla="*/ 0 h 665"/>
                <a:gd name="T64" fmla="*/ 0 w 499"/>
                <a:gd name="T65" fmla="*/ 0 h 665"/>
                <a:gd name="T66" fmla="*/ 0 w 499"/>
                <a:gd name="T67" fmla="*/ 0 h 665"/>
                <a:gd name="T68" fmla="*/ 0 w 499"/>
                <a:gd name="T69" fmla="*/ 0 h 665"/>
                <a:gd name="T70" fmla="*/ 0 w 499"/>
                <a:gd name="T71" fmla="*/ 0 h 665"/>
                <a:gd name="T72" fmla="*/ 0 w 499"/>
                <a:gd name="T73" fmla="*/ 0 h 665"/>
                <a:gd name="T74" fmla="*/ 0 w 499"/>
                <a:gd name="T75" fmla="*/ 0 h 665"/>
                <a:gd name="T76" fmla="*/ 0 w 499"/>
                <a:gd name="T77" fmla="*/ 0 h 665"/>
                <a:gd name="T78" fmla="*/ 0 w 499"/>
                <a:gd name="T79" fmla="*/ 0 h 665"/>
                <a:gd name="T80" fmla="*/ 0 w 499"/>
                <a:gd name="T81" fmla="*/ 0 h 665"/>
                <a:gd name="T82" fmla="*/ 0 w 499"/>
                <a:gd name="T83" fmla="*/ 0 h 665"/>
                <a:gd name="T84" fmla="*/ 0 w 499"/>
                <a:gd name="T85" fmla="*/ 0 h 665"/>
                <a:gd name="T86" fmla="*/ 0 w 499"/>
                <a:gd name="T87" fmla="*/ 0 h 665"/>
                <a:gd name="T88" fmla="*/ 0 w 499"/>
                <a:gd name="T89" fmla="*/ 0 h 6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99"/>
                <a:gd name="T136" fmla="*/ 0 h 665"/>
                <a:gd name="T137" fmla="*/ 499 w 499"/>
                <a:gd name="T138" fmla="*/ 665 h 6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99" h="665">
                  <a:moveTo>
                    <a:pt x="37" y="0"/>
                  </a:moveTo>
                  <a:lnTo>
                    <a:pt x="428" y="38"/>
                  </a:lnTo>
                  <a:lnTo>
                    <a:pt x="440" y="40"/>
                  </a:lnTo>
                  <a:lnTo>
                    <a:pt x="452" y="45"/>
                  </a:lnTo>
                  <a:lnTo>
                    <a:pt x="462" y="49"/>
                  </a:lnTo>
                  <a:lnTo>
                    <a:pt x="470" y="56"/>
                  </a:lnTo>
                  <a:lnTo>
                    <a:pt x="478" y="63"/>
                  </a:lnTo>
                  <a:lnTo>
                    <a:pt x="485" y="71"/>
                  </a:lnTo>
                  <a:lnTo>
                    <a:pt x="489" y="79"/>
                  </a:lnTo>
                  <a:lnTo>
                    <a:pt x="493" y="88"/>
                  </a:lnTo>
                  <a:lnTo>
                    <a:pt x="497" y="97"/>
                  </a:lnTo>
                  <a:lnTo>
                    <a:pt x="498" y="107"/>
                  </a:lnTo>
                  <a:lnTo>
                    <a:pt x="499" y="117"/>
                  </a:lnTo>
                  <a:lnTo>
                    <a:pt x="499" y="127"/>
                  </a:lnTo>
                  <a:lnTo>
                    <a:pt x="498" y="135"/>
                  </a:lnTo>
                  <a:lnTo>
                    <a:pt x="495" y="145"/>
                  </a:lnTo>
                  <a:lnTo>
                    <a:pt x="493" y="154"/>
                  </a:lnTo>
                  <a:lnTo>
                    <a:pt x="490" y="162"/>
                  </a:lnTo>
                  <a:lnTo>
                    <a:pt x="222" y="665"/>
                  </a:lnTo>
                  <a:lnTo>
                    <a:pt x="223" y="664"/>
                  </a:lnTo>
                  <a:lnTo>
                    <a:pt x="198" y="643"/>
                  </a:lnTo>
                  <a:lnTo>
                    <a:pt x="174" y="621"/>
                  </a:lnTo>
                  <a:lnTo>
                    <a:pt x="151" y="597"/>
                  </a:lnTo>
                  <a:lnTo>
                    <a:pt x="130" y="573"/>
                  </a:lnTo>
                  <a:lnTo>
                    <a:pt x="111" y="547"/>
                  </a:lnTo>
                  <a:lnTo>
                    <a:pt x="92" y="521"/>
                  </a:lnTo>
                  <a:lnTo>
                    <a:pt x="76" y="493"/>
                  </a:lnTo>
                  <a:lnTo>
                    <a:pt x="61" y="464"/>
                  </a:lnTo>
                  <a:lnTo>
                    <a:pt x="46" y="435"/>
                  </a:lnTo>
                  <a:lnTo>
                    <a:pt x="34" y="404"/>
                  </a:lnTo>
                  <a:lnTo>
                    <a:pt x="23" y="373"/>
                  </a:lnTo>
                  <a:lnTo>
                    <a:pt x="15" y="340"/>
                  </a:lnTo>
                  <a:lnTo>
                    <a:pt x="8" y="307"/>
                  </a:lnTo>
                  <a:lnTo>
                    <a:pt x="4" y="275"/>
                  </a:lnTo>
                  <a:lnTo>
                    <a:pt x="1" y="240"/>
                  </a:lnTo>
                  <a:lnTo>
                    <a:pt x="0" y="206"/>
                  </a:lnTo>
                  <a:lnTo>
                    <a:pt x="1" y="179"/>
                  </a:lnTo>
                  <a:lnTo>
                    <a:pt x="2" y="152"/>
                  </a:lnTo>
                  <a:lnTo>
                    <a:pt x="5" y="125"/>
                  </a:lnTo>
                  <a:lnTo>
                    <a:pt x="9" y="99"/>
                  </a:lnTo>
                  <a:lnTo>
                    <a:pt x="15" y="74"/>
                  </a:lnTo>
                  <a:lnTo>
                    <a:pt x="20" y="49"/>
                  </a:lnTo>
                  <a:lnTo>
                    <a:pt x="28" y="24"/>
                  </a:lnTo>
                  <a:lnTo>
                    <a:pt x="37" y="0"/>
                  </a:lnTo>
                  <a:close/>
                </a:path>
              </a:pathLst>
            </a:custGeom>
            <a:solidFill>
              <a:srgbClr val="FFFFFF"/>
            </a:solidFill>
            <a:ln w="9525">
              <a:noFill/>
              <a:round/>
              <a:headEnd/>
              <a:tailEnd/>
            </a:ln>
          </p:spPr>
          <p:txBody>
            <a:bodyPr/>
            <a:lstStyle/>
            <a:p>
              <a:endParaRPr lang="en-US" dirty="0"/>
            </a:p>
          </p:txBody>
        </p:sp>
        <p:sp>
          <p:nvSpPr>
            <p:cNvPr id="23676" name="Freeform 722"/>
            <p:cNvSpPr>
              <a:spLocks/>
            </p:cNvSpPr>
            <p:nvPr/>
          </p:nvSpPr>
          <p:spPr bwMode="white">
            <a:xfrm>
              <a:off x="2992" y="1511"/>
              <a:ext cx="63" cy="40"/>
            </a:xfrm>
            <a:custGeom>
              <a:avLst/>
              <a:gdLst>
                <a:gd name="T0" fmla="*/ 0 w 530"/>
                <a:gd name="T1" fmla="*/ 0 h 337"/>
                <a:gd name="T2" fmla="*/ 0 w 530"/>
                <a:gd name="T3" fmla="*/ 0 h 337"/>
                <a:gd name="T4" fmla="*/ 0 w 530"/>
                <a:gd name="T5" fmla="*/ 0 h 337"/>
                <a:gd name="T6" fmla="*/ 0 w 530"/>
                <a:gd name="T7" fmla="*/ 0 h 337"/>
                <a:gd name="T8" fmla="*/ 0 w 530"/>
                <a:gd name="T9" fmla="*/ 0 h 337"/>
                <a:gd name="T10" fmla="*/ 0 w 530"/>
                <a:gd name="T11" fmla="*/ 0 h 337"/>
                <a:gd name="T12" fmla="*/ 0 w 530"/>
                <a:gd name="T13" fmla="*/ 0 h 337"/>
                <a:gd name="T14" fmla="*/ 0 w 530"/>
                <a:gd name="T15" fmla="*/ 0 h 337"/>
                <a:gd name="T16" fmla="*/ 0 w 530"/>
                <a:gd name="T17" fmla="*/ 0 h 337"/>
                <a:gd name="T18" fmla="*/ 0 w 530"/>
                <a:gd name="T19" fmla="*/ 0 h 337"/>
                <a:gd name="T20" fmla="*/ 0 w 530"/>
                <a:gd name="T21" fmla="*/ 0 h 337"/>
                <a:gd name="T22" fmla="*/ 0 w 530"/>
                <a:gd name="T23" fmla="*/ 0 h 337"/>
                <a:gd name="T24" fmla="*/ 0 w 530"/>
                <a:gd name="T25" fmla="*/ 0 h 337"/>
                <a:gd name="T26" fmla="*/ 0 w 530"/>
                <a:gd name="T27" fmla="*/ 0 h 337"/>
                <a:gd name="T28" fmla="*/ 0 w 530"/>
                <a:gd name="T29" fmla="*/ 0 h 337"/>
                <a:gd name="T30" fmla="*/ 0 w 530"/>
                <a:gd name="T31" fmla="*/ 0 h 337"/>
                <a:gd name="T32" fmla="*/ 0 w 530"/>
                <a:gd name="T33" fmla="*/ 0 h 337"/>
                <a:gd name="T34" fmla="*/ 0 w 530"/>
                <a:gd name="T35" fmla="*/ 0 h 337"/>
                <a:gd name="T36" fmla="*/ 0 w 530"/>
                <a:gd name="T37" fmla="*/ 0 h 337"/>
                <a:gd name="T38" fmla="*/ 0 w 530"/>
                <a:gd name="T39" fmla="*/ 0 h 337"/>
                <a:gd name="T40" fmla="*/ 0 w 530"/>
                <a:gd name="T41" fmla="*/ 0 h 337"/>
                <a:gd name="T42" fmla="*/ 0 w 530"/>
                <a:gd name="T43" fmla="*/ 0 h 337"/>
                <a:gd name="T44" fmla="*/ 0 w 530"/>
                <a:gd name="T45" fmla="*/ 0 h 337"/>
                <a:gd name="T46" fmla="*/ 0 w 530"/>
                <a:gd name="T47" fmla="*/ 0 h 337"/>
                <a:gd name="T48" fmla="*/ 0 w 530"/>
                <a:gd name="T49" fmla="*/ 0 h 337"/>
                <a:gd name="T50" fmla="*/ 0 w 530"/>
                <a:gd name="T51" fmla="*/ 0 h 337"/>
                <a:gd name="T52" fmla="*/ 0 w 530"/>
                <a:gd name="T53" fmla="*/ 0 h 337"/>
                <a:gd name="T54" fmla="*/ 0 w 530"/>
                <a:gd name="T55" fmla="*/ 0 h 337"/>
                <a:gd name="T56" fmla="*/ 0 w 530"/>
                <a:gd name="T57" fmla="*/ 0 h 337"/>
                <a:gd name="T58" fmla="*/ 0 w 530"/>
                <a:gd name="T59" fmla="*/ 0 h 337"/>
                <a:gd name="T60" fmla="*/ 0 w 530"/>
                <a:gd name="T61" fmla="*/ 0 h 337"/>
                <a:gd name="T62" fmla="*/ 0 w 530"/>
                <a:gd name="T63" fmla="*/ 0 h 337"/>
                <a:gd name="T64" fmla="*/ 0 w 530"/>
                <a:gd name="T65" fmla="*/ 0 h 337"/>
                <a:gd name="T66" fmla="*/ 0 w 530"/>
                <a:gd name="T67" fmla="*/ 0 h 337"/>
                <a:gd name="T68" fmla="*/ 0 w 530"/>
                <a:gd name="T69" fmla="*/ 0 h 337"/>
                <a:gd name="T70" fmla="*/ 0 w 530"/>
                <a:gd name="T71" fmla="*/ 0 h 337"/>
                <a:gd name="T72" fmla="*/ 0 w 530"/>
                <a:gd name="T73" fmla="*/ 0 h 33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30"/>
                <a:gd name="T112" fmla="*/ 0 h 337"/>
                <a:gd name="T113" fmla="*/ 530 w 530"/>
                <a:gd name="T114" fmla="*/ 337 h 33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30" h="337">
                  <a:moveTo>
                    <a:pt x="530" y="74"/>
                  </a:moveTo>
                  <a:lnTo>
                    <a:pt x="517" y="75"/>
                  </a:lnTo>
                  <a:lnTo>
                    <a:pt x="506" y="77"/>
                  </a:lnTo>
                  <a:lnTo>
                    <a:pt x="496" y="82"/>
                  </a:lnTo>
                  <a:lnTo>
                    <a:pt x="486" y="87"/>
                  </a:lnTo>
                  <a:lnTo>
                    <a:pt x="479" y="94"/>
                  </a:lnTo>
                  <a:lnTo>
                    <a:pt x="472" y="101"/>
                  </a:lnTo>
                  <a:lnTo>
                    <a:pt x="467" y="109"/>
                  </a:lnTo>
                  <a:lnTo>
                    <a:pt x="462" y="119"/>
                  </a:lnTo>
                  <a:lnTo>
                    <a:pt x="459" y="128"/>
                  </a:lnTo>
                  <a:lnTo>
                    <a:pt x="457" y="137"/>
                  </a:lnTo>
                  <a:lnTo>
                    <a:pt x="456" y="147"/>
                  </a:lnTo>
                  <a:lnTo>
                    <a:pt x="457" y="157"/>
                  </a:lnTo>
                  <a:lnTo>
                    <a:pt x="458" y="167"/>
                  </a:lnTo>
                  <a:lnTo>
                    <a:pt x="460" y="175"/>
                  </a:lnTo>
                  <a:lnTo>
                    <a:pt x="464" y="184"/>
                  </a:lnTo>
                  <a:lnTo>
                    <a:pt x="470" y="193"/>
                  </a:lnTo>
                  <a:lnTo>
                    <a:pt x="479" y="205"/>
                  </a:lnTo>
                  <a:lnTo>
                    <a:pt x="486" y="216"/>
                  </a:lnTo>
                  <a:lnTo>
                    <a:pt x="492" y="225"/>
                  </a:lnTo>
                  <a:lnTo>
                    <a:pt x="496" y="233"/>
                  </a:lnTo>
                  <a:lnTo>
                    <a:pt x="499" y="242"/>
                  </a:lnTo>
                  <a:lnTo>
                    <a:pt x="500" y="251"/>
                  </a:lnTo>
                  <a:lnTo>
                    <a:pt x="501" y="260"/>
                  </a:lnTo>
                  <a:lnTo>
                    <a:pt x="500" y="272"/>
                  </a:lnTo>
                  <a:lnTo>
                    <a:pt x="500" y="278"/>
                  </a:lnTo>
                  <a:lnTo>
                    <a:pt x="499" y="283"/>
                  </a:lnTo>
                  <a:lnTo>
                    <a:pt x="497" y="289"/>
                  </a:lnTo>
                  <a:lnTo>
                    <a:pt x="495" y="294"/>
                  </a:lnTo>
                  <a:lnTo>
                    <a:pt x="492" y="300"/>
                  </a:lnTo>
                  <a:lnTo>
                    <a:pt x="488" y="304"/>
                  </a:lnTo>
                  <a:lnTo>
                    <a:pt x="484" y="310"/>
                  </a:lnTo>
                  <a:lnTo>
                    <a:pt x="480" y="314"/>
                  </a:lnTo>
                  <a:lnTo>
                    <a:pt x="474" y="318"/>
                  </a:lnTo>
                  <a:lnTo>
                    <a:pt x="468" y="323"/>
                  </a:lnTo>
                  <a:lnTo>
                    <a:pt x="460" y="327"/>
                  </a:lnTo>
                  <a:lnTo>
                    <a:pt x="452" y="330"/>
                  </a:lnTo>
                  <a:lnTo>
                    <a:pt x="445" y="332"/>
                  </a:lnTo>
                  <a:lnTo>
                    <a:pt x="435" y="335"/>
                  </a:lnTo>
                  <a:lnTo>
                    <a:pt x="425" y="336"/>
                  </a:lnTo>
                  <a:lnTo>
                    <a:pt x="414" y="337"/>
                  </a:lnTo>
                  <a:lnTo>
                    <a:pt x="0" y="337"/>
                  </a:lnTo>
                  <a:lnTo>
                    <a:pt x="9" y="318"/>
                  </a:lnTo>
                  <a:lnTo>
                    <a:pt x="19" y="300"/>
                  </a:lnTo>
                  <a:lnTo>
                    <a:pt x="28" y="282"/>
                  </a:lnTo>
                  <a:lnTo>
                    <a:pt x="39" y="265"/>
                  </a:lnTo>
                  <a:lnTo>
                    <a:pt x="51" y="248"/>
                  </a:lnTo>
                  <a:lnTo>
                    <a:pt x="63" y="231"/>
                  </a:lnTo>
                  <a:lnTo>
                    <a:pt x="75" y="216"/>
                  </a:lnTo>
                  <a:lnTo>
                    <a:pt x="88" y="201"/>
                  </a:lnTo>
                  <a:lnTo>
                    <a:pt x="102" y="185"/>
                  </a:lnTo>
                  <a:lnTo>
                    <a:pt x="117" y="170"/>
                  </a:lnTo>
                  <a:lnTo>
                    <a:pt x="131" y="156"/>
                  </a:lnTo>
                  <a:lnTo>
                    <a:pt x="146" y="143"/>
                  </a:lnTo>
                  <a:lnTo>
                    <a:pt x="161" y="130"/>
                  </a:lnTo>
                  <a:lnTo>
                    <a:pt x="178" y="118"/>
                  </a:lnTo>
                  <a:lnTo>
                    <a:pt x="194" y="106"/>
                  </a:lnTo>
                  <a:lnTo>
                    <a:pt x="211" y="94"/>
                  </a:lnTo>
                  <a:lnTo>
                    <a:pt x="229" y="83"/>
                  </a:lnTo>
                  <a:lnTo>
                    <a:pt x="246" y="73"/>
                  </a:lnTo>
                  <a:lnTo>
                    <a:pt x="264" y="63"/>
                  </a:lnTo>
                  <a:lnTo>
                    <a:pt x="282" y="54"/>
                  </a:lnTo>
                  <a:lnTo>
                    <a:pt x="302" y="46"/>
                  </a:lnTo>
                  <a:lnTo>
                    <a:pt x="320" y="38"/>
                  </a:lnTo>
                  <a:lnTo>
                    <a:pt x="340" y="32"/>
                  </a:lnTo>
                  <a:lnTo>
                    <a:pt x="360" y="25"/>
                  </a:lnTo>
                  <a:lnTo>
                    <a:pt x="380" y="20"/>
                  </a:lnTo>
                  <a:lnTo>
                    <a:pt x="400" y="14"/>
                  </a:lnTo>
                  <a:lnTo>
                    <a:pt x="421" y="10"/>
                  </a:lnTo>
                  <a:lnTo>
                    <a:pt x="441" y="7"/>
                  </a:lnTo>
                  <a:lnTo>
                    <a:pt x="463" y="4"/>
                  </a:lnTo>
                  <a:lnTo>
                    <a:pt x="484" y="2"/>
                  </a:lnTo>
                  <a:lnTo>
                    <a:pt x="506" y="1"/>
                  </a:lnTo>
                  <a:lnTo>
                    <a:pt x="528" y="0"/>
                  </a:lnTo>
                  <a:lnTo>
                    <a:pt x="530" y="74"/>
                  </a:lnTo>
                  <a:close/>
                </a:path>
              </a:pathLst>
            </a:custGeom>
            <a:solidFill>
              <a:srgbClr val="FFFFFF"/>
            </a:solidFill>
            <a:ln w="9525">
              <a:noFill/>
              <a:round/>
              <a:headEnd/>
              <a:tailEnd/>
            </a:ln>
          </p:spPr>
          <p:txBody>
            <a:bodyPr/>
            <a:lstStyle/>
            <a:p>
              <a:endParaRPr lang="en-US" dirty="0"/>
            </a:p>
          </p:txBody>
        </p:sp>
        <p:sp>
          <p:nvSpPr>
            <p:cNvPr id="23677" name="Freeform 723"/>
            <p:cNvSpPr>
              <a:spLocks/>
            </p:cNvSpPr>
            <p:nvPr/>
          </p:nvSpPr>
          <p:spPr bwMode="auto">
            <a:xfrm>
              <a:off x="2995" y="1568"/>
              <a:ext cx="39" cy="54"/>
            </a:xfrm>
            <a:custGeom>
              <a:avLst/>
              <a:gdLst>
                <a:gd name="T0" fmla="*/ 0 w 330"/>
                <a:gd name="T1" fmla="*/ 0 h 446"/>
                <a:gd name="T2" fmla="*/ 0 w 330"/>
                <a:gd name="T3" fmla="*/ 0 h 446"/>
                <a:gd name="T4" fmla="*/ 0 w 330"/>
                <a:gd name="T5" fmla="*/ 0 h 446"/>
                <a:gd name="T6" fmla="*/ 0 w 330"/>
                <a:gd name="T7" fmla="*/ 0 h 446"/>
                <a:gd name="T8" fmla="*/ 0 w 330"/>
                <a:gd name="T9" fmla="*/ 0 h 446"/>
                <a:gd name="T10" fmla="*/ 0 w 330"/>
                <a:gd name="T11" fmla="*/ 0 h 446"/>
                <a:gd name="T12" fmla="*/ 0 w 330"/>
                <a:gd name="T13" fmla="*/ 0 h 446"/>
                <a:gd name="T14" fmla="*/ 0 w 330"/>
                <a:gd name="T15" fmla="*/ 0 h 446"/>
                <a:gd name="T16" fmla="*/ 0 w 330"/>
                <a:gd name="T17" fmla="*/ 0 h 446"/>
                <a:gd name="T18" fmla="*/ 0 w 330"/>
                <a:gd name="T19" fmla="*/ 0 h 446"/>
                <a:gd name="T20" fmla="*/ 0 w 330"/>
                <a:gd name="T21" fmla="*/ 0 h 446"/>
                <a:gd name="T22" fmla="*/ 0 w 330"/>
                <a:gd name="T23" fmla="*/ 0 h 446"/>
                <a:gd name="T24" fmla="*/ 0 w 330"/>
                <a:gd name="T25" fmla="*/ 0 h 446"/>
                <a:gd name="T26" fmla="*/ 0 w 330"/>
                <a:gd name="T27" fmla="*/ 0 h 446"/>
                <a:gd name="T28" fmla="*/ 0 w 330"/>
                <a:gd name="T29" fmla="*/ 0 h 446"/>
                <a:gd name="T30" fmla="*/ 0 w 330"/>
                <a:gd name="T31" fmla="*/ 0 h 446"/>
                <a:gd name="T32" fmla="*/ 0 w 330"/>
                <a:gd name="T33" fmla="*/ 0 h 446"/>
                <a:gd name="T34" fmla="*/ 0 w 330"/>
                <a:gd name="T35" fmla="*/ 0 h 446"/>
                <a:gd name="T36" fmla="*/ 0 w 330"/>
                <a:gd name="T37" fmla="*/ 0 h 446"/>
                <a:gd name="T38" fmla="*/ 0 w 330"/>
                <a:gd name="T39" fmla="*/ 0 h 446"/>
                <a:gd name="T40" fmla="*/ 0 w 330"/>
                <a:gd name="T41" fmla="*/ 0 h 446"/>
                <a:gd name="T42" fmla="*/ 0 w 330"/>
                <a:gd name="T43" fmla="*/ 0 h 446"/>
                <a:gd name="T44" fmla="*/ 0 w 330"/>
                <a:gd name="T45" fmla="*/ 0 h 446"/>
                <a:gd name="T46" fmla="*/ 0 w 330"/>
                <a:gd name="T47" fmla="*/ 0 h 446"/>
                <a:gd name="T48" fmla="*/ 0 w 330"/>
                <a:gd name="T49" fmla="*/ 0 h 446"/>
                <a:gd name="T50" fmla="*/ 0 w 330"/>
                <a:gd name="T51" fmla="*/ 0 h 446"/>
                <a:gd name="T52" fmla="*/ 0 w 330"/>
                <a:gd name="T53" fmla="*/ 0 h 446"/>
                <a:gd name="T54" fmla="*/ 0 w 330"/>
                <a:gd name="T55" fmla="*/ 0 h 446"/>
                <a:gd name="T56" fmla="*/ 0 w 330"/>
                <a:gd name="T57" fmla="*/ 0 h 446"/>
                <a:gd name="T58" fmla="*/ 0 w 330"/>
                <a:gd name="T59" fmla="*/ 0 h 446"/>
                <a:gd name="T60" fmla="*/ 0 w 330"/>
                <a:gd name="T61" fmla="*/ 0 h 446"/>
                <a:gd name="T62" fmla="*/ 0 w 330"/>
                <a:gd name="T63" fmla="*/ 0 h 446"/>
                <a:gd name="T64" fmla="*/ 0 w 330"/>
                <a:gd name="T65" fmla="*/ 0 h 446"/>
                <a:gd name="T66" fmla="*/ 0 w 330"/>
                <a:gd name="T67" fmla="*/ 0 h 446"/>
                <a:gd name="T68" fmla="*/ 0 w 330"/>
                <a:gd name="T69" fmla="*/ 0 h 4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0"/>
                <a:gd name="T106" fmla="*/ 0 h 446"/>
                <a:gd name="T107" fmla="*/ 330 w 330"/>
                <a:gd name="T108" fmla="*/ 446 h 4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0" h="446">
                  <a:moveTo>
                    <a:pt x="14" y="0"/>
                  </a:moveTo>
                  <a:lnTo>
                    <a:pt x="311" y="27"/>
                  </a:lnTo>
                  <a:lnTo>
                    <a:pt x="317" y="29"/>
                  </a:lnTo>
                  <a:lnTo>
                    <a:pt x="323" y="31"/>
                  </a:lnTo>
                  <a:lnTo>
                    <a:pt x="327" y="33"/>
                  </a:lnTo>
                  <a:lnTo>
                    <a:pt x="329" y="35"/>
                  </a:lnTo>
                  <a:lnTo>
                    <a:pt x="330" y="38"/>
                  </a:lnTo>
                  <a:lnTo>
                    <a:pt x="330" y="42"/>
                  </a:lnTo>
                  <a:lnTo>
                    <a:pt x="330" y="46"/>
                  </a:lnTo>
                  <a:lnTo>
                    <a:pt x="328" y="50"/>
                  </a:lnTo>
                  <a:lnTo>
                    <a:pt x="121" y="446"/>
                  </a:lnTo>
                  <a:lnTo>
                    <a:pt x="107" y="430"/>
                  </a:lnTo>
                  <a:lnTo>
                    <a:pt x="94" y="412"/>
                  </a:lnTo>
                  <a:lnTo>
                    <a:pt x="82" y="395"/>
                  </a:lnTo>
                  <a:lnTo>
                    <a:pt x="71" y="376"/>
                  </a:lnTo>
                  <a:lnTo>
                    <a:pt x="60" y="357"/>
                  </a:lnTo>
                  <a:lnTo>
                    <a:pt x="50" y="337"/>
                  </a:lnTo>
                  <a:lnTo>
                    <a:pt x="41" y="317"/>
                  </a:lnTo>
                  <a:lnTo>
                    <a:pt x="33" y="297"/>
                  </a:lnTo>
                  <a:lnTo>
                    <a:pt x="25" y="276"/>
                  </a:lnTo>
                  <a:lnTo>
                    <a:pt x="19" y="255"/>
                  </a:lnTo>
                  <a:lnTo>
                    <a:pt x="13" y="233"/>
                  </a:lnTo>
                  <a:lnTo>
                    <a:pt x="9" y="211"/>
                  </a:lnTo>
                  <a:lnTo>
                    <a:pt x="6" y="189"/>
                  </a:lnTo>
                  <a:lnTo>
                    <a:pt x="2" y="166"/>
                  </a:lnTo>
                  <a:lnTo>
                    <a:pt x="1" y="143"/>
                  </a:lnTo>
                  <a:lnTo>
                    <a:pt x="0" y="120"/>
                  </a:lnTo>
                  <a:lnTo>
                    <a:pt x="0" y="105"/>
                  </a:lnTo>
                  <a:lnTo>
                    <a:pt x="1" y="90"/>
                  </a:lnTo>
                  <a:lnTo>
                    <a:pt x="2" y="74"/>
                  </a:lnTo>
                  <a:lnTo>
                    <a:pt x="5" y="59"/>
                  </a:lnTo>
                  <a:lnTo>
                    <a:pt x="6" y="44"/>
                  </a:lnTo>
                  <a:lnTo>
                    <a:pt x="9" y="30"/>
                  </a:lnTo>
                  <a:lnTo>
                    <a:pt x="11" y="14"/>
                  </a:lnTo>
                  <a:lnTo>
                    <a:pt x="14" y="0"/>
                  </a:lnTo>
                  <a:close/>
                </a:path>
              </a:pathLst>
            </a:custGeom>
            <a:solidFill>
              <a:srgbClr val="22A7EA"/>
            </a:solidFill>
            <a:ln w="9525">
              <a:noFill/>
              <a:round/>
              <a:headEnd/>
              <a:tailEnd/>
            </a:ln>
          </p:spPr>
          <p:txBody>
            <a:bodyPr/>
            <a:lstStyle/>
            <a:p>
              <a:endParaRPr lang="en-US" dirty="0"/>
            </a:p>
          </p:txBody>
        </p:sp>
        <p:sp>
          <p:nvSpPr>
            <p:cNvPr id="23678" name="Freeform 724"/>
            <p:cNvSpPr>
              <a:spLocks/>
            </p:cNvSpPr>
            <p:nvPr/>
          </p:nvSpPr>
          <p:spPr bwMode="auto">
            <a:xfrm>
              <a:off x="3009" y="1521"/>
              <a:ext cx="31" cy="21"/>
            </a:xfrm>
            <a:custGeom>
              <a:avLst/>
              <a:gdLst>
                <a:gd name="T0" fmla="*/ 0 w 266"/>
                <a:gd name="T1" fmla="*/ 0 h 157"/>
                <a:gd name="T2" fmla="*/ 0 w 266"/>
                <a:gd name="T3" fmla="*/ 0 h 157"/>
                <a:gd name="T4" fmla="*/ 0 w 266"/>
                <a:gd name="T5" fmla="*/ 0 h 157"/>
                <a:gd name="T6" fmla="*/ 0 w 266"/>
                <a:gd name="T7" fmla="*/ 0 h 157"/>
                <a:gd name="T8" fmla="*/ 0 w 266"/>
                <a:gd name="T9" fmla="*/ 0 h 157"/>
                <a:gd name="T10" fmla="*/ 0 w 266"/>
                <a:gd name="T11" fmla="*/ 0 h 157"/>
                <a:gd name="T12" fmla="*/ 0 w 266"/>
                <a:gd name="T13" fmla="*/ 0 h 157"/>
                <a:gd name="T14" fmla="*/ 0 w 266"/>
                <a:gd name="T15" fmla="*/ 0 h 157"/>
                <a:gd name="T16" fmla="*/ 0 w 266"/>
                <a:gd name="T17" fmla="*/ 0 h 157"/>
                <a:gd name="T18" fmla="*/ 0 w 266"/>
                <a:gd name="T19" fmla="*/ 0 h 157"/>
                <a:gd name="T20" fmla="*/ 0 w 266"/>
                <a:gd name="T21" fmla="*/ 0 h 157"/>
                <a:gd name="T22" fmla="*/ 0 w 266"/>
                <a:gd name="T23" fmla="*/ 0 h 157"/>
                <a:gd name="T24" fmla="*/ 0 w 266"/>
                <a:gd name="T25" fmla="*/ 0 h 157"/>
                <a:gd name="T26" fmla="*/ 0 w 266"/>
                <a:gd name="T27" fmla="*/ 0 h 157"/>
                <a:gd name="T28" fmla="*/ 0 w 266"/>
                <a:gd name="T29" fmla="*/ 0 h 157"/>
                <a:gd name="T30" fmla="*/ 0 w 266"/>
                <a:gd name="T31" fmla="*/ 0 h 157"/>
                <a:gd name="T32" fmla="*/ 0 w 266"/>
                <a:gd name="T33" fmla="*/ 0 h 157"/>
                <a:gd name="T34" fmla="*/ 0 w 266"/>
                <a:gd name="T35" fmla="*/ 0 h 157"/>
                <a:gd name="T36" fmla="*/ 0 w 266"/>
                <a:gd name="T37" fmla="*/ 0 h 157"/>
                <a:gd name="T38" fmla="*/ 0 w 266"/>
                <a:gd name="T39" fmla="*/ 0 h 157"/>
                <a:gd name="T40" fmla="*/ 0 w 266"/>
                <a:gd name="T41" fmla="*/ 0 h 157"/>
                <a:gd name="T42" fmla="*/ 0 w 266"/>
                <a:gd name="T43" fmla="*/ 0 h 157"/>
                <a:gd name="T44" fmla="*/ 0 w 266"/>
                <a:gd name="T45" fmla="*/ 0 h 157"/>
                <a:gd name="T46" fmla="*/ 0 w 266"/>
                <a:gd name="T47" fmla="*/ 0 h 157"/>
                <a:gd name="T48" fmla="*/ 0 w 266"/>
                <a:gd name="T49" fmla="*/ 0 h 157"/>
                <a:gd name="T50" fmla="*/ 0 w 266"/>
                <a:gd name="T51" fmla="*/ 0 h 157"/>
                <a:gd name="T52" fmla="*/ 0 w 266"/>
                <a:gd name="T53" fmla="*/ 0 h 157"/>
                <a:gd name="T54" fmla="*/ 0 w 266"/>
                <a:gd name="T55" fmla="*/ 0 h 157"/>
                <a:gd name="T56" fmla="*/ 0 w 266"/>
                <a:gd name="T57" fmla="*/ 0 h 157"/>
                <a:gd name="T58" fmla="*/ 0 w 266"/>
                <a:gd name="T59" fmla="*/ 0 h 157"/>
                <a:gd name="T60" fmla="*/ 0 w 266"/>
                <a:gd name="T61" fmla="*/ 0 h 157"/>
                <a:gd name="T62" fmla="*/ 0 w 266"/>
                <a:gd name="T63" fmla="*/ 0 h 157"/>
                <a:gd name="T64" fmla="*/ 0 w 266"/>
                <a:gd name="T65" fmla="*/ 0 h 157"/>
                <a:gd name="T66" fmla="*/ 0 w 266"/>
                <a:gd name="T67" fmla="*/ 0 h 157"/>
                <a:gd name="T68" fmla="*/ 0 w 266"/>
                <a:gd name="T69" fmla="*/ 0 h 157"/>
                <a:gd name="T70" fmla="*/ 0 w 266"/>
                <a:gd name="T71" fmla="*/ 0 h 157"/>
                <a:gd name="T72" fmla="*/ 0 w 266"/>
                <a:gd name="T73" fmla="*/ 0 h 157"/>
                <a:gd name="T74" fmla="*/ 0 w 266"/>
                <a:gd name="T75" fmla="*/ 0 h 157"/>
                <a:gd name="T76" fmla="*/ 0 w 266"/>
                <a:gd name="T77" fmla="*/ 0 h 157"/>
                <a:gd name="T78" fmla="*/ 0 w 266"/>
                <a:gd name="T79" fmla="*/ 0 h 157"/>
                <a:gd name="T80" fmla="*/ 0 w 266"/>
                <a:gd name="T81" fmla="*/ 0 h 157"/>
                <a:gd name="T82" fmla="*/ 0 w 266"/>
                <a:gd name="T83" fmla="*/ 0 h 1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6"/>
                <a:gd name="T127" fmla="*/ 0 h 157"/>
                <a:gd name="T128" fmla="*/ 266 w 266"/>
                <a:gd name="T129" fmla="*/ 157 h 15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6" h="157">
                  <a:moveTo>
                    <a:pt x="241" y="0"/>
                  </a:moveTo>
                  <a:lnTo>
                    <a:pt x="237" y="10"/>
                  </a:lnTo>
                  <a:lnTo>
                    <a:pt x="232" y="20"/>
                  </a:lnTo>
                  <a:lnTo>
                    <a:pt x="230" y="30"/>
                  </a:lnTo>
                  <a:lnTo>
                    <a:pt x="228" y="40"/>
                  </a:lnTo>
                  <a:lnTo>
                    <a:pt x="228" y="50"/>
                  </a:lnTo>
                  <a:lnTo>
                    <a:pt x="228" y="60"/>
                  </a:lnTo>
                  <a:lnTo>
                    <a:pt x="229" y="70"/>
                  </a:lnTo>
                  <a:lnTo>
                    <a:pt x="231" y="80"/>
                  </a:lnTo>
                  <a:lnTo>
                    <a:pt x="233" y="90"/>
                  </a:lnTo>
                  <a:lnTo>
                    <a:pt x="237" y="98"/>
                  </a:lnTo>
                  <a:lnTo>
                    <a:pt x="240" y="108"/>
                  </a:lnTo>
                  <a:lnTo>
                    <a:pt x="244" y="116"/>
                  </a:lnTo>
                  <a:lnTo>
                    <a:pt x="249" y="125"/>
                  </a:lnTo>
                  <a:lnTo>
                    <a:pt x="253" y="132"/>
                  </a:lnTo>
                  <a:lnTo>
                    <a:pt x="258" y="139"/>
                  </a:lnTo>
                  <a:lnTo>
                    <a:pt x="264" y="144"/>
                  </a:lnTo>
                  <a:lnTo>
                    <a:pt x="265" y="146"/>
                  </a:lnTo>
                  <a:lnTo>
                    <a:pt x="266" y="148"/>
                  </a:lnTo>
                  <a:lnTo>
                    <a:pt x="266" y="151"/>
                  </a:lnTo>
                  <a:lnTo>
                    <a:pt x="266" y="152"/>
                  </a:lnTo>
                  <a:lnTo>
                    <a:pt x="266" y="154"/>
                  </a:lnTo>
                  <a:lnTo>
                    <a:pt x="265" y="155"/>
                  </a:lnTo>
                  <a:lnTo>
                    <a:pt x="263" y="156"/>
                  </a:lnTo>
                  <a:lnTo>
                    <a:pt x="262" y="156"/>
                  </a:lnTo>
                  <a:lnTo>
                    <a:pt x="0" y="157"/>
                  </a:lnTo>
                  <a:lnTo>
                    <a:pt x="12" y="143"/>
                  </a:lnTo>
                  <a:lnTo>
                    <a:pt x="24" y="130"/>
                  </a:lnTo>
                  <a:lnTo>
                    <a:pt x="37" y="118"/>
                  </a:lnTo>
                  <a:lnTo>
                    <a:pt x="50" y="105"/>
                  </a:lnTo>
                  <a:lnTo>
                    <a:pt x="64" y="94"/>
                  </a:lnTo>
                  <a:lnTo>
                    <a:pt x="79" y="82"/>
                  </a:lnTo>
                  <a:lnTo>
                    <a:pt x="93" y="72"/>
                  </a:lnTo>
                  <a:lnTo>
                    <a:pt x="108" y="61"/>
                  </a:lnTo>
                  <a:lnTo>
                    <a:pt x="123" y="51"/>
                  </a:lnTo>
                  <a:lnTo>
                    <a:pt x="140" y="43"/>
                  </a:lnTo>
                  <a:lnTo>
                    <a:pt x="156" y="34"/>
                  </a:lnTo>
                  <a:lnTo>
                    <a:pt x="172" y="26"/>
                  </a:lnTo>
                  <a:lnTo>
                    <a:pt x="189" y="19"/>
                  </a:lnTo>
                  <a:lnTo>
                    <a:pt x="206" y="12"/>
                  </a:lnTo>
                  <a:lnTo>
                    <a:pt x="224" y="6"/>
                  </a:lnTo>
                  <a:lnTo>
                    <a:pt x="241" y="0"/>
                  </a:lnTo>
                  <a:close/>
                </a:path>
              </a:pathLst>
            </a:custGeom>
            <a:solidFill>
              <a:srgbClr val="22A7EA"/>
            </a:solidFill>
            <a:ln w="9525">
              <a:noFill/>
              <a:round/>
              <a:headEnd/>
              <a:tailEnd/>
            </a:ln>
          </p:spPr>
          <p:txBody>
            <a:bodyPr/>
            <a:lstStyle/>
            <a:p>
              <a:endParaRPr lang="en-US" dirty="0"/>
            </a:p>
          </p:txBody>
        </p:sp>
        <p:sp>
          <p:nvSpPr>
            <p:cNvPr id="23679" name="Freeform 725"/>
            <p:cNvSpPr>
              <a:spLocks/>
            </p:cNvSpPr>
            <p:nvPr/>
          </p:nvSpPr>
          <p:spPr bwMode="white">
            <a:xfrm>
              <a:off x="3064" y="1557"/>
              <a:ext cx="59" cy="82"/>
            </a:xfrm>
            <a:custGeom>
              <a:avLst/>
              <a:gdLst>
                <a:gd name="T0" fmla="*/ 0 w 500"/>
                <a:gd name="T1" fmla="*/ 0 h 665"/>
                <a:gd name="T2" fmla="*/ 0 w 500"/>
                <a:gd name="T3" fmla="*/ 0 h 665"/>
                <a:gd name="T4" fmla="*/ 0 w 500"/>
                <a:gd name="T5" fmla="*/ 0 h 665"/>
                <a:gd name="T6" fmla="*/ 0 w 500"/>
                <a:gd name="T7" fmla="*/ 0 h 665"/>
                <a:gd name="T8" fmla="*/ 0 w 500"/>
                <a:gd name="T9" fmla="*/ 0 h 665"/>
                <a:gd name="T10" fmla="*/ 0 w 500"/>
                <a:gd name="T11" fmla="*/ 0 h 665"/>
                <a:gd name="T12" fmla="*/ 0 w 500"/>
                <a:gd name="T13" fmla="*/ 0 h 665"/>
                <a:gd name="T14" fmla="*/ 0 w 500"/>
                <a:gd name="T15" fmla="*/ 0 h 665"/>
                <a:gd name="T16" fmla="*/ 0 w 500"/>
                <a:gd name="T17" fmla="*/ 0 h 665"/>
                <a:gd name="T18" fmla="*/ 0 w 500"/>
                <a:gd name="T19" fmla="*/ 0 h 665"/>
                <a:gd name="T20" fmla="*/ 0 w 500"/>
                <a:gd name="T21" fmla="*/ 0 h 665"/>
                <a:gd name="T22" fmla="*/ 0 w 500"/>
                <a:gd name="T23" fmla="*/ 0 h 665"/>
                <a:gd name="T24" fmla="*/ 0 w 500"/>
                <a:gd name="T25" fmla="*/ 0 h 665"/>
                <a:gd name="T26" fmla="*/ 0 w 500"/>
                <a:gd name="T27" fmla="*/ 0 h 665"/>
                <a:gd name="T28" fmla="*/ 0 w 500"/>
                <a:gd name="T29" fmla="*/ 0 h 665"/>
                <a:gd name="T30" fmla="*/ 0 w 500"/>
                <a:gd name="T31" fmla="*/ 0 h 665"/>
                <a:gd name="T32" fmla="*/ 0 w 500"/>
                <a:gd name="T33" fmla="*/ 0 h 665"/>
                <a:gd name="T34" fmla="*/ 0 w 500"/>
                <a:gd name="T35" fmla="*/ 0 h 665"/>
                <a:gd name="T36" fmla="*/ 0 w 500"/>
                <a:gd name="T37" fmla="*/ 0 h 665"/>
                <a:gd name="T38" fmla="*/ 0 w 500"/>
                <a:gd name="T39" fmla="*/ 0 h 665"/>
                <a:gd name="T40" fmla="*/ 0 w 500"/>
                <a:gd name="T41" fmla="*/ 0 h 665"/>
                <a:gd name="T42" fmla="*/ 0 w 500"/>
                <a:gd name="T43" fmla="*/ 0 h 665"/>
                <a:gd name="T44" fmla="*/ 0 w 500"/>
                <a:gd name="T45" fmla="*/ 0 h 665"/>
                <a:gd name="T46" fmla="*/ 0 w 500"/>
                <a:gd name="T47" fmla="*/ 0 h 665"/>
                <a:gd name="T48" fmla="*/ 0 w 500"/>
                <a:gd name="T49" fmla="*/ 0 h 665"/>
                <a:gd name="T50" fmla="*/ 0 w 500"/>
                <a:gd name="T51" fmla="*/ 0 h 665"/>
                <a:gd name="T52" fmla="*/ 0 w 500"/>
                <a:gd name="T53" fmla="*/ 0 h 665"/>
                <a:gd name="T54" fmla="*/ 0 w 500"/>
                <a:gd name="T55" fmla="*/ 0 h 665"/>
                <a:gd name="T56" fmla="*/ 0 w 500"/>
                <a:gd name="T57" fmla="*/ 0 h 665"/>
                <a:gd name="T58" fmla="*/ 0 w 500"/>
                <a:gd name="T59" fmla="*/ 0 h 665"/>
                <a:gd name="T60" fmla="*/ 0 w 500"/>
                <a:gd name="T61" fmla="*/ 0 h 665"/>
                <a:gd name="T62" fmla="*/ 0 w 500"/>
                <a:gd name="T63" fmla="*/ 0 h 665"/>
                <a:gd name="T64" fmla="*/ 0 w 500"/>
                <a:gd name="T65" fmla="*/ 0 h 665"/>
                <a:gd name="T66" fmla="*/ 0 w 500"/>
                <a:gd name="T67" fmla="*/ 0 h 665"/>
                <a:gd name="T68" fmla="*/ 0 w 500"/>
                <a:gd name="T69" fmla="*/ 0 h 665"/>
                <a:gd name="T70" fmla="*/ 0 w 500"/>
                <a:gd name="T71" fmla="*/ 0 h 665"/>
                <a:gd name="T72" fmla="*/ 0 w 500"/>
                <a:gd name="T73" fmla="*/ 0 h 665"/>
                <a:gd name="T74" fmla="*/ 0 w 500"/>
                <a:gd name="T75" fmla="*/ 0 h 665"/>
                <a:gd name="T76" fmla="*/ 0 w 500"/>
                <a:gd name="T77" fmla="*/ 0 h 665"/>
                <a:gd name="T78" fmla="*/ 0 w 500"/>
                <a:gd name="T79" fmla="*/ 0 h 665"/>
                <a:gd name="T80" fmla="*/ 0 w 500"/>
                <a:gd name="T81" fmla="*/ 0 h 665"/>
                <a:gd name="T82" fmla="*/ 0 w 500"/>
                <a:gd name="T83" fmla="*/ 0 h 665"/>
                <a:gd name="T84" fmla="*/ 0 w 500"/>
                <a:gd name="T85" fmla="*/ 0 h 665"/>
                <a:gd name="T86" fmla="*/ 0 w 500"/>
                <a:gd name="T87" fmla="*/ 0 h 665"/>
                <a:gd name="T88" fmla="*/ 0 w 500"/>
                <a:gd name="T89" fmla="*/ 0 h 6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00"/>
                <a:gd name="T136" fmla="*/ 0 h 665"/>
                <a:gd name="T137" fmla="*/ 500 w 500"/>
                <a:gd name="T138" fmla="*/ 665 h 6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00" h="665">
                  <a:moveTo>
                    <a:pt x="463" y="0"/>
                  </a:moveTo>
                  <a:lnTo>
                    <a:pt x="72" y="38"/>
                  </a:lnTo>
                  <a:lnTo>
                    <a:pt x="59" y="40"/>
                  </a:lnTo>
                  <a:lnTo>
                    <a:pt x="47" y="45"/>
                  </a:lnTo>
                  <a:lnTo>
                    <a:pt x="37" y="49"/>
                  </a:lnTo>
                  <a:lnTo>
                    <a:pt x="29" y="56"/>
                  </a:lnTo>
                  <a:lnTo>
                    <a:pt x="21" y="63"/>
                  </a:lnTo>
                  <a:lnTo>
                    <a:pt x="15" y="71"/>
                  </a:lnTo>
                  <a:lnTo>
                    <a:pt x="10" y="79"/>
                  </a:lnTo>
                  <a:lnTo>
                    <a:pt x="6" y="88"/>
                  </a:lnTo>
                  <a:lnTo>
                    <a:pt x="4" y="97"/>
                  </a:lnTo>
                  <a:lnTo>
                    <a:pt x="2" y="107"/>
                  </a:lnTo>
                  <a:lnTo>
                    <a:pt x="0" y="117"/>
                  </a:lnTo>
                  <a:lnTo>
                    <a:pt x="0" y="127"/>
                  </a:lnTo>
                  <a:lnTo>
                    <a:pt x="2" y="135"/>
                  </a:lnTo>
                  <a:lnTo>
                    <a:pt x="4" y="145"/>
                  </a:lnTo>
                  <a:lnTo>
                    <a:pt x="6" y="154"/>
                  </a:lnTo>
                  <a:lnTo>
                    <a:pt x="10" y="162"/>
                  </a:lnTo>
                  <a:lnTo>
                    <a:pt x="277" y="665"/>
                  </a:lnTo>
                  <a:lnTo>
                    <a:pt x="277" y="664"/>
                  </a:lnTo>
                  <a:lnTo>
                    <a:pt x="302" y="643"/>
                  </a:lnTo>
                  <a:lnTo>
                    <a:pt x="325" y="621"/>
                  </a:lnTo>
                  <a:lnTo>
                    <a:pt x="348" y="597"/>
                  </a:lnTo>
                  <a:lnTo>
                    <a:pt x="369" y="573"/>
                  </a:lnTo>
                  <a:lnTo>
                    <a:pt x="388" y="547"/>
                  </a:lnTo>
                  <a:lnTo>
                    <a:pt x="407" y="521"/>
                  </a:lnTo>
                  <a:lnTo>
                    <a:pt x="424" y="493"/>
                  </a:lnTo>
                  <a:lnTo>
                    <a:pt x="440" y="464"/>
                  </a:lnTo>
                  <a:lnTo>
                    <a:pt x="453" y="435"/>
                  </a:lnTo>
                  <a:lnTo>
                    <a:pt x="465" y="404"/>
                  </a:lnTo>
                  <a:lnTo>
                    <a:pt x="476" y="373"/>
                  </a:lnTo>
                  <a:lnTo>
                    <a:pt x="484" y="340"/>
                  </a:lnTo>
                  <a:lnTo>
                    <a:pt x="491" y="307"/>
                  </a:lnTo>
                  <a:lnTo>
                    <a:pt x="496" y="275"/>
                  </a:lnTo>
                  <a:lnTo>
                    <a:pt x="499" y="240"/>
                  </a:lnTo>
                  <a:lnTo>
                    <a:pt x="500" y="206"/>
                  </a:lnTo>
                  <a:lnTo>
                    <a:pt x="500" y="179"/>
                  </a:lnTo>
                  <a:lnTo>
                    <a:pt x="497" y="152"/>
                  </a:lnTo>
                  <a:lnTo>
                    <a:pt x="494" y="125"/>
                  </a:lnTo>
                  <a:lnTo>
                    <a:pt x="491" y="99"/>
                  </a:lnTo>
                  <a:lnTo>
                    <a:pt x="485" y="74"/>
                  </a:lnTo>
                  <a:lnTo>
                    <a:pt x="479" y="49"/>
                  </a:lnTo>
                  <a:lnTo>
                    <a:pt x="471" y="24"/>
                  </a:lnTo>
                  <a:lnTo>
                    <a:pt x="463" y="0"/>
                  </a:lnTo>
                  <a:close/>
                </a:path>
              </a:pathLst>
            </a:custGeom>
            <a:solidFill>
              <a:srgbClr val="FFFFFF"/>
            </a:solidFill>
            <a:ln w="9525">
              <a:noFill/>
              <a:round/>
              <a:headEnd/>
              <a:tailEnd/>
            </a:ln>
          </p:spPr>
          <p:txBody>
            <a:bodyPr/>
            <a:lstStyle/>
            <a:p>
              <a:endParaRPr lang="en-US" dirty="0"/>
            </a:p>
          </p:txBody>
        </p:sp>
        <p:sp>
          <p:nvSpPr>
            <p:cNvPr id="23680" name="Freeform 726"/>
            <p:cNvSpPr>
              <a:spLocks/>
            </p:cNvSpPr>
            <p:nvPr/>
          </p:nvSpPr>
          <p:spPr bwMode="white">
            <a:xfrm>
              <a:off x="3054" y="1511"/>
              <a:ext cx="63" cy="40"/>
            </a:xfrm>
            <a:custGeom>
              <a:avLst/>
              <a:gdLst>
                <a:gd name="T0" fmla="*/ 0 w 529"/>
                <a:gd name="T1" fmla="*/ 0 h 337"/>
                <a:gd name="T2" fmla="*/ 0 w 529"/>
                <a:gd name="T3" fmla="*/ 0 h 337"/>
                <a:gd name="T4" fmla="*/ 0 w 529"/>
                <a:gd name="T5" fmla="*/ 0 h 337"/>
                <a:gd name="T6" fmla="*/ 0 w 529"/>
                <a:gd name="T7" fmla="*/ 0 h 337"/>
                <a:gd name="T8" fmla="*/ 0 w 529"/>
                <a:gd name="T9" fmla="*/ 0 h 337"/>
                <a:gd name="T10" fmla="*/ 0 w 529"/>
                <a:gd name="T11" fmla="*/ 0 h 337"/>
                <a:gd name="T12" fmla="*/ 0 w 529"/>
                <a:gd name="T13" fmla="*/ 0 h 337"/>
                <a:gd name="T14" fmla="*/ 0 w 529"/>
                <a:gd name="T15" fmla="*/ 0 h 337"/>
                <a:gd name="T16" fmla="*/ 0 w 529"/>
                <a:gd name="T17" fmla="*/ 0 h 337"/>
                <a:gd name="T18" fmla="*/ 0 w 529"/>
                <a:gd name="T19" fmla="*/ 0 h 337"/>
                <a:gd name="T20" fmla="*/ 0 w 529"/>
                <a:gd name="T21" fmla="*/ 0 h 337"/>
                <a:gd name="T22" fmla="*/ 0 w 529"/>
                <a:gd name="T23" fmla="*/ 0 h 337"/>
                <a:gd name="T24" fmla="*/ 0 w 529"/>
                <a:gd name="T25" fmla="*/ 0 h 337"/>
                <a:gd name="T26" fmla="*/ 0 w 529"/>
                <a:gd name="T27" fmla="*/ 0 h 337"/>
                <a:gd name="T28" fmla="*/ 0 w 529"/>
                <a:gd name="T29" fmla="*/ 0 h 337"/>
                <a:gd name="T30" fmla="*/ 0 w 529"/>
                <a:gd name="T31" fmla="*/ 0 h 337"/>
                <a:gd name="T32" fmla="*/ 0 w 529"/>
                <a:gd name="T33" fmla="*/ 0 h 337"/>
                <a:gd name="T34" fmla="*/ 0 w 529"/>
                <a:gd name="T35" fmla="*/ 0 h 337"/>
                <a:gd name="T36" fmla="*/ 0 w 529"/>
                <a:gd name="T37" fmla="*/ 0 h 337"/>
                <a:gd name="T38" fmla="*/ 0 w 529"/>
                <a:gd name="T39" fmla="*/ 0 h 337"/>
                <a:gd name="T40" fmla="*/ 0 w 529"/>
                <a:gd name="T41" fmla="*/ 0 h 337"/>
                <a:gd name="T42" fmla="*/ 0 w 529"/>
                <a:gd name="T43" fmla="*/ 0 h 337"/>
                <a:gd name="T44" fmla="*/ 0 w 529"/>
                <a:gd name="T45" fmla="*/ 0 h 337"/>
                <a:gd name="T46" fmla="*/ 0 w 529"/>
                <a:gd name="T47" fmla="*/ 0 h 337"/>
                <a:gd name="T48" fmla="*/ 0 w 529"/>
                <a:gd name="T49" fmla="*/ 0 h 337"/>
                <a:gd name="T50" fmla="*/ 0 w 529"/>
                <a:gd name="T51" fmla="*/ 0 h 337"/>
                <a:gd name="T52" fmla="*/ 0 w 529"/>
                <a:gd name="T53" fmla="*/ 0 h 337"/>
                <a:gd name="T54" fmla="*/ 0 w 529"/>
                <a:gd name="T55" fmla="*/ 0 h 337"/>
                <a:gd name="T56" fmla="*/ 0 w 529"/>
                <a:gd name="T57" fmla="*/ 0 h 337"/>
                <a:gd name="T58" fmla="*/ 0 w 529"/>
                <a:gd name="T59" fmla="*/ 0 h 337"/>
                <a:gd name="T60" fmla="*/ 0 w 529"/>
                <a:gd name="T61" fmla="*/ 0 h 337"/>
                <a:gd name="T62" fmla="*/ 0 w 529"/>
                <a:gd name="T63" fmla="*/ 0 h 337"/>
                <a:gd name="T64" fmla="*/ 0 w 529"/>
                <a:gd name="T65" fmla="*/ 0 h 337"/>
                <a:gd name="T66" fmla="*/ 0 w 529"/>
                <a:gd name="T67" fmla="*/ 0 h 337"/>
                <a:gd name="T68" fmla="*/ 0 w 529"/>
                <a:gd name="T69" fmla="*/ 0 h 337"/>
                <a:gd name="T70" fmla="*/ 0 w 529"/>
                <a:gd name="T71" fmla="*/ 0 h 337"/>
                <a:gd name="T72" fmla="*/ 0 w 529"/>
                <a:gd name="T73" fmla="*/ 0 h 33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9"/>
                <a:gd name="T112" fmla="*/ 0 h 337"/>
                <a:gd name="T113" fmla="*/ 529 w 529"/>
                <a:gd name="T114" fmla="*/ 337 h 33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9" h="337">
                  <a:moveTo>
                    <a:pt x="0" y="74"/>
                  </a:moveTo>
                  <a:lnTo>
                    <a:pt x="12" y="75"/>
                  </a:lnTo>
                  <a:lnTo>
                    <a:pt x="23" y="77"/>
                  </a:lnTo>
                  <a:lnTo>
                    <a:pt x="34" y="82"/>
                  </a:lnTo>
                  <a:lnTo>
                    <a:pt x="43" y="87"/>
                  </a:lnTo>
                  <a:lnTo>
                    <a:pt x="51" y="94"/>
                  </a:lnTo>
                  <a:lnTo>
                    <a:pt x="57" y="101"/>
                  </a:lnTo>
                  <a:lnTo>
                    <a:pt x="63" y="109"/>
                  </a:lnTo>
                  <a:lnTo>
                    <a:pt x="67" y="119"/>
                  </a:lnTo>
                  <a:lnTo>
                    <a:pt x="70" y="128"/>
                  </a:lnTo>
                  <a:lnTo>
                    <a:pt x="72" y="137"/>
                  </a:lnTo>
                  <a:lnTo>
                    <a:pt x="74" y="147"/>
                  </a:lnTo>
                  <a:lnTo>
                    <a:pt x="74" y="157"/>
                  </a:lnTo>
                  <a:lnTo>
                    <a:pt x="71" y="167"/>
                  </a:lnTo>
                  <a:lnTo>
                    <a:pt x="69" y="175"/>
                  </a:lnTo>
                  <a:lnTo>
                    <a:pt x="65" y="184"/>
                  </a:lnTo>
                  <a:lnTo>
                    <a:pt x="60" y="193"/>
                  </a:lnTo>
                  <a:lnTo>
                    <a:pt x="51" y="205"/>
                  </a:lnTo>
                  <a:lnTo>
                    <a:pt x="43" y="216"/>
                  </a:lnTo>
                  <a:lnTo>
                    <a:pt x="38" y="225"/>
                  </a:lnTo>
                  <a:lnTo>
                    <a:pt x="33" y="233"/>
                  </a:lnTo>
                  <a:lnTo>
                    <a:pt x="31" y="242"/>
                  </a:lnTo>
                  <a:lnTo>
                    <a:pt x="29" y="251"/>
                  </a:lnTo>
                  <a:lnTo>
                    <a:pt x="29" y="260"/>
                  </a:lnTo>
                  <a:lnTo>
                    <a:pt x="29" y="272"/>
                  </a:lnTo>
                  <a:lnTo>
                    <a:pt x="29" y="278"/>
                  </a:lnTo>
                  <a:lnTo>
                    <a:pt x="30" y="283"/>
                  </a:lnTo>
                  <a:lnTo>
                    <a:pt x="32" y="289"/>
                  </a:lnTo>
                  <a:lnTo>
                    <a:pt x="34" y="294"/>
                  </a:lnTo>
                  <a:lnTo>
                    <a:pt x="38" y="300"/>
                  </a:lnTo>
                  <a:lnTo>
                    <a:pt x="41" y="304"/>
                  </a:lnTo>
                  <a:lnTo>
                    <a:pt x="45" y="310"/>
                  </a:lnTo>
                  <a:lnTo>
                    <a:pt x="51" y="314"/>
                  </a:lnTo>
                  <a:lnTo>
                    <a:pt x="56" y="318"/>
                  </a:lnTo>
                  <a:lnTo>
                    <a:pt x="62" y="323"/>
                  </a:lnTo>
                  <a:lnTo>
                    <a:pt x="69" y="327"/>
                  </a:lnTo>
                  <a:lnTo>
                    <a:pt x="77" y="330"/>
                  </a:lnTo>
                  <a:lnTo>
                    <a:pt x="86" y="332"/>
                  </a:lnTo>
                  <a:lnTo>
                    <a:pt x="94" y="335"/>
                  </a:lnTo>
                  <a:lnTo>
                    <a:pt x="104" y="336"/>
                  </a:lnTo>
                  <a:lnTo>
                    <a:pt x="115" y="337"/>
                  </a:lnTo>
                  <a:lnTo>
                    <a:pt x="529" y="337"/>
                  </a:lnTo>
                  <a:lnTo>
                    <a:pt x="520" y="318"/>
                  </a:lnTo>
                  <a:lnTo>
                    <a:pt x="511" y="300"/>
                  </a:lnTo>
                  <a:lnTo>
                    <a:pt x="501" y="282"/>
                  </a:lnTo>
                  <a:lnTo>
                    <a:pt x="490" y="265"/>
                  </a:lnTo>
                  <a:lnTo>
                    <a:pt x="478" y="248"/>
                  </a:lnTo>
                  <a:lnTo>
                    <a:pt x="466" y="231"/>
                  </a:lnTo>
                  <a:lnTo>
                    <a:pt x="454" y="216"/>
                  </a:lnTo>
                  <a:lnTo>
                    <a:pt x="441" y="201"/>
                  </a:lnTo>
                  <a:lnTo>
                    <a:pt x="427" y="185"/>
                  </a:lnTo>
                  <a:lnTo>
                    <a:pt x="413" y="170"/>
                  </a:lnTo>
                  <a:lnTo>
                    <a:pt x="398" y="156"/>
                  </a:lnTo>
                  <a:lnTo>
                    <a:pt x="383" y="143"/>
                  </a:lnTo>
                  <a:lnTo>
                    <a:pt x="368" y="130"/>
                  </a:lnTo>
                  <a:lnTo>
                    <a:pt x="351" y="118"/>
                  </a:lnTo>
                  <a:lnTo>
                    <a:pt x="335" y="106"/>
                  </a:lnTo>
                  <a:lnTo>
                    <a:pt x="319" y="94"/>
                  </a:lnTo>
                  <a:lnTo>
                    <a:pt x="301" y="83"/>
                  </a:lnTo>
                  <a:lnTo>
                    <a:pt x="284" y="73"/>
                  </a:lnTo>
                  <a:lnTo>
                    <a:pt x="265" y="63"/>
                  </a:lnTo>
                  <a:lnTo>
                    <a:pt x="247" y="54"/>
                  </a:lnTo>
                  <a:lnTo>
                    <a:pt x="228" y="46"/>
                  </a:lnTo>
                  <a:lnTo>
                    <a:pt x="209" y="38"/>
                  </a:lnTo>
                  <a:lnTo>
                    <a:pt x="189" y="32"/>
                  </a:lnTo>
                  <a:lnTo>
                    <a:pt x="169" y="25"/>
                  </a:lnTo>
                  <a:lnTo>
                    <a:pt x="150" y="20"/>
                  </a:lnTo>
                  <a:lnTo>
                    <a:pt x="129" y="14"/>
                  </a:lnTo>
                  <a:lnTo>
                    <a:pt x="108" y="10"/>
                  </a:lnTo>
                  <a:lnTo>
                    <a:pt x="88" y="7"/>
                  </a:lnTo>
                  <a:lnTo>
                    <a:pt x="67" y="4"/>
                  </a:lnTo>
                  <a:lnTo>
                    <a:pt x="45" y="2"/>
                  </a:lnTo>
                  <a:lnTo>
                    <a:pt x="23" y="1"/>
                  </a:lnTo>
                  <a:lnTo>
                    <a:pt x="2" y="0"/>
                  </a:lnTo>
                  <a:lnTo>
                    <a:pt x="0" y="74"/>
                  </a:lnTo>
                  <a:close/>
                </a:path>
              </a:pathLst>
            </a:custGeom>
            <a:solidFill>
              <a:srgbClr val="FFFFFF"/>
            </a:solidFill>
            <a:ln w="9525">
              <a:noFill/>
              <a:round/>
              <a:headEnd/>
              <a:tailEnd/>
            </a:ln>
          </p:spPr>
          <p:txBody>
            <a:bodyPr/>
            <a:lstStyle/>
            <a:p>
              <a:endParaRPr lang="en-US" dirty="0"/>
            </a:p>
          </p:txBody>
        </p:sp>
        <p:sp>
          <p:nvSpPr>
            <p:cNvPr id="23681" name="Freeform 727"/>
            <p:cNvSpPr>
              <a:spLocks/>
            </p:cNvSpPr>
            <p:nvPr/>
          </p:nvSpPr>
          <p:spPr bwMode="auto">
            <a:xfrm>
              <a:off x="3075" y="1568"/>
              <a:ext cx="38" cy="54"/>
            </a:xfrm>
            <a:custGeom>
              <a:avLst/>
              <a:gdLst>
                <a:gd name="T0" fmla="*/ 0 w 330"/>
                <a:gd name="T1" fmla="*/ 0 h 446"/>
                <a:gd name="T2" fmla="*/ 0 w 330"/>
                <a:gd name="T3" fmla="*/ 0 h 446"/>
                <a:gd name="T4" fmla="*/ 0 w 330"/>
                <a:gd name="T5" fmla="*/ 0 h 446"/>
                <a:gd name="T6" fmla="*/ 0 w 330"/>
                <a:gd name="T7" fmla="*/ 0 h 446"/>
                <a:gd name="T8" fmla="*/ 0 w 330"/>
                <a:gd name="T9" fmla="*/ 0 h 446"/>
                <a:gd name="T10" fmla="*/ 0 w 330"/>
                <a:gd name="T11" fmla="*/ 0 h 446"/>
                <a:gd name="T12" fmla="*/ 0 w 330"/>
                <a:gd name="T13" fmla="*/ 0 h 446"/>
                <a:gd name="T14" fmla="*/ 0 w 330"/>
                <a:gd name="T15" fmla="*/ 0 h 446"/>
                <a:gd name="T16" fmla="*/ 0 w 330"/>
                <a:gd name="T17" fmla="*/ 0 h 446"/>
                <a:gd name="T18" fmla="*/ 0 w 330"/>
                <a:gd name="T19" fmla="*/ 0 h 446"/>
                <a:gd name="T20" fmla="*/ 0 w 330"/>
                <a:gd name="T21" fmla="*/ 0 h 446"/>
                <a:gd name="T22" fmla="*/ 0 w 330"/>
                <a:gd name="T23" fmla="*/ 0 h 446"/>
                <a:gd name="T24" fmla="*/ 0 w 330"/>
                <a:gd name="T25" fmla="*/ 0 h 446"/>
                <a:gd name="T26" fmla="*/ 0 w 330"/>
                <a:gd name="T27" fmla="*/ 0 h 446"/>
                <a:gd name="T28" fmla="*/ 0 w 330"/>
                <a:gd name="T29" fmla="*/ 0 h 446"/>
                <a:gd name="T30" fmla="*/ 0 w 330"/>
                <a:gd name="T31" fmla="*/ 0 h 446"/>
                <a:gd name="T32" fmla="*/ 0 w 330"/>
                <a:gd name="T33" fmla="*/ 0 h 446"/>
                <a:gd name="T34" fmla="*/ 0 w 330"/>
                <a:gd name="T35" fmla="*/ 0 h 446"/>
                <a:gd name="T36" fmla="*/ 0 w 330"/>
                <a:gd name="T37" fmla="*/ 0 h 446"/>
                <a:gd name="T38" fmla="*/ 0 w 330"/>
                <a:gd name="T39" fmla="*/ 0 h 446"/>
                <a:gd name="T40" fmla="*/ 0 w 330"/>
                <a:gd name="T41" fmla="*/ 0 h 446"/>
                <a:gd name="T42" fmla="*/ 0 w 330"/>
                <a:gd name="T43" fmla="*/ 0 h 446"/>
                <a:gd name="T44" fmla="*/ 0 w 330"/>
                <a:gd name="T45" fmla="*/ 0 h 446"/>
                <a:gd name="T46" fmla="*/ 0 w 330"/>
                <a:gd name="T47" fmla="*/ 0 h 446"/>
                <a:gd name="T48" fmla="*/ 0 w 330"/>
                <a:gd name="T49" fmla="*/ 0 h 446"/>
                <a:gd name="T50" fmla="*/ 0 w 330"/>
                <a:gd name="T51" fmla="*/ 0 h 446"/>
                <a:gd name="T52" fmla="*/ 0 w 330"/>
                <a:gd name="T53" fmla="*/ 0 h 446"/>
                <a:gd name="T54" fmla="*/ 0 w 330"/>
                <a:gd name="T55" fmla="*/ 0 h 446"/>
                <a:gd name="T56" fmla="*/ 0 w 330"/>
                <a:gd name="T57" fmla="*/ 0 h 446"/>
                <a:gd name="T58" fmla="*/ 0 w 330"/>
                <a:gd name="T59" fmla="*/ 0 h 446"/>
                <a:gd name="T60" fmla="*/ 0 w 330"/>
                <a:gd name="T61" fmla="*/ 0 h 446"/>
                <a:gd name="T62" fmla="*/ 0 w 330"/>
                <a:gd name="T63" fmla="*/ 0 h 446"/>
                <a:gd name="T64" fmla="*/ 0 w 330"/>
                <a:gd name="T65" fmla="*/ 0 h 446"/>
                <a:gd name="T66" fmla="*/ 0 w 330"/>
                <a:gd name="T67" fmla="*/ 0 h 446"/>
                <a:gd name="T68" fmla="*/ 0 w 330"/>
                <a:gd name="T69" fmla="*/ 0 h 4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0"/>
                <a:gd name="T106" fmla="*/ 0 h 446"/>
                <a:gd name="T107" fmla="*/ 330 w 330"/>
                <a:gd name="T108" fmla="*/ 446 h 4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0" h="446">
                  <a:moveTo>
                    <a:pt x="316" y="0"/>
                  </a:moveTo>
                  <a:lnTo>
                    <a:pt x="20" y="27"/>
                  </a:lnTo>
                  <a:lnTo>
                    <a:pt x="13" y="29"/>
                  </a:lnTo>
                  <a:lnTo>
                    <a:pt x="7" y="31"/>
                  </a:lnTo>
                  <a:lnTo>
                    <a:pt x="4" y="33"/>
                  </a:lnTo>
                  <a:lnTo>
                    <a:pt x="1" y="35"/>
                  </a:lnTo>
                  <a:lnTo>
                    <a:pt x="0" y="38"/>
                  </a:lnTo>
                  <a:lnTo>
                    <a:pt x="0" y="42"/>
                  </a:lnTo>
                  <a:lnTo>
                    <a:pt x="1" y="46"/>
                  </a:lnTo>
                  <a:lnTo>
                    <a:pt x="2" y="50"/>
                  </a:lnTo>
                  <a:lnTo>
                    <a:pt x="209" y="446"/>
                  </a:lnTo>
                  <a:lnTo>
                    <a:pt x="223" y="430"/>
                  </a:lnTo>
                  <a:lnTo>
                    <a:pt x="236" y="412"/>
                  </a:lnTo>
                  <a:lnTo>
                    <a:pt x="248" y="395"/>
                  </a:lnTo>
                  <a:lnTo>
                    <a:pt x="260" y="376"/>
                  </a:lnTo>
                  <a:lnTo>
                    <a:pt x="271" y="357"/>
                  </a:lnTo>
                  <a:lnTo>
                    <a:pt x="281" y="337"/>
                  </a:lnTo>
                  <a:lnTo>
                    <a:pt x="290" y="317"/>
                  </a:lnTo>
                  <a:lnTo>
                    <a:pt x="298" y="297"/>
                  </a:lnTo>
                  <a:lnTo>
                    <a:pt x="305" y="276"/>
                  </a:lnTo>
                  <a:lnTo>
                    <a:pt x="311" y="255"/>
                  </a:lnTo>
                  <a:lnTo>
                    <a:pt x="317" y="233"/>
                  </a:lnTo>
                  <a:lnTo>
                    <a:pt x="322" y="211"/>
                  </a:lnTo>
                  <a:lnTo>
                    <a:pt x="326" y="189"/>
                  </a:lnTo>
                  <a:lnTo>
                    <a:pt x="328" y="166"/>
                  </a:lnTo>
                  <a:lnTo>
                    <a:pt x="330" y="143"/>
                  </a:lnTo>
                  <a:lnTo>
                    <a:pt x="330" y="120"/>
                  </a:lnTo>
                  <a:lnTo>
                    <a:pt x="330" y="105"/>
                  </a:lnTo>
                  <a:lnTo>
                    <a:pt x="329" y="90"/>
                  </a:lnTo>
                  <a:lnTo>
                    <a:pt x="328" y="74"/>
                  </a:lnTo>
                  <a:lnTo>
                    <a:pt x="327" y="59"/>
                  </a:lnTo>
                  <a:lnTo>
                    <a:pt x="325" y="44"/>
                  </a:lnTo>
                  <a:lnTo>
                    <a:pt x="322" y="30"/>
                  </a:lnTo>
                  <a:lnTo>
                    <a:pt x="319" y="14"/>
                  </a:lnTo>
                  <a:lnTo>
                    <a:pt x="316" y="0"/>
                  </a:lnTo>
                  <a:close/>
                </a:path>
              </a:pathLst>
            </a:custGeom>
            <a:solidFill>
              <a:srgbClr val="22A7EA"/>
            </a:solidFill>
            <a:ln w="9525">
              <a:noFill/>
              <a:round/>
              <a:headEnd/>
              <a:tailEnd/>
            </a:ln>
          </p:spPr>
          <p:txBody>
            <a:bodyPr/>
            <a:lstStyle/>
            <a:p>
              <a:endParaRPr lang="en-US" dirty="0"/>
            </a:p>
          </p:txBody>
        </p:sp>
        <p:sp>
          <p:nvSpPr>
            <p:cNvPr id="23682" name="Freeform 728"/>
            <p:cNvSpPr>
              <a:spLocks/>
            </p:cNvSpPr>
            <p:nvPr/>
          </p:nvSpPr>
          <p:spPr bwMode="auto">
            <a:xfrm>
              <a:off x="3068" y="1521"/>
              <a:ext cx="31" cy="21"/>
            </a:xfrm>
            <a:custGeom>
              <a:avLst/>
              <a:gdLst>
                <a:gd name="T0" fmla="*/ 0 w 267"/>
                <a:gd name="T1" fmla="*/ 0 h 157"/>
                <a:gd name="T2" fmla="*/ 0 w 267"/>
                <a:gd name="T3" fmla="*/ 0 h 157"/>
                <a:gd name="T4" fmla="*/ 0 w 267"/>
                <a:gd name="T5" fmla="*/ 0 h 157"/>
                <a:gd name="T6" fmla="*/ 0 w 267"/>
                <a:gd name="T7" fmla="*/ 0 h 157"/>
                <a:gd name="T8" fmla="*/ 0 w 267"/>
                <a:gd name="T9" fmla="*/ 0 h 157"/>
                <a:gd name="T10" fmla="*/ 0 w 267"/>
                <a:gd name="T11" fmla="*/ 0 h 157"/>
                <a:gd name="T12" fmla="*/ 0 w 267"/>
                <a:gd name="T13" fmla="*/ 0 h 157"/>
                <a:gd name="T14" fmla="*/ 0 w 267"/>
                <a:gd name="T15" fmla="*/ 0 h 157"/>
                <a:gd name="T16" fmla="*/ 0 w 267"/>
                <a:gd name="T17" fmla="*/ 0 h 157"/>
                <a:gd name="T18" fmla="*/ 0 w 267"/>
                <a:gd name="T19" fmla="*/ 0 h 157"/>
                <a:gd name="T20" fmla="*/ 0 w 267"/>
                <a:gd name="T21" fmla="*/ 0 h 157"/>
                <a:gd name="T22" fmla="*/ 0 w 267"/>
                <a:gd name="T23" fmla="*/ 0 h 157"/>
                <a:gd name="T24" fmla="*/ 0 w 267"/>
                <a:gd name="T25" fmla="*/ 0 h 157"/>
                <a:gd name="T26" fmla="*/ 0 w 267"/>
                <a:gd name="T27" fmla="*/ 0 h 157"/>
                <a:gd name="T28" fmla="*/ 0 w 267"/>
                <a:gd name="T29" fmla="*/ 0 h 157"/>
                <a:gd name="T30" fmla="*/ 0 w 267"/>
                <a:gd name="T31" fmla="*/ 0 h 157"/>
                <a:gd name="T32" fmla="*/ 0 w 267"/>
                <a:gd name="T33" fmla="*/ 0 h 157"/>
                <a:gd name="T34" fmla="*/ 0 w 267"/>
                <a:gd name="T35" fmla="*/ 0 h 157"/>
                <a:gd name="T36" fmla="*/ 0 w 267"/>
                <a:gd name="T37" fmla="*/ 0 h 157"/>
                <a:gd name="T38" fmla="*/ 0 w 267"/>
                <a:gd name="T39" fmla="*/ 0 h 157"/>
                <a:gd name="T40" fmla="*/ 0 w 267"/>
                <a:gd name="T41" fmla="*/ 0 h 157"/>
                <a:gd name="T42" fmla="*/ 0 w 267"/>
                <a:gd name="T43" fmla="*/ 0 h 157"/>
                <a:gd name="T44" fmla="*/ 0 w 267"/>
                <a:gd name="T45" fmla="*/ 0 h 157"/>
                <a:gd name="T46" fmla="*/ 0 w 267"/>
                <a:gd name="T47" fmla="*/ 0 h 157"/>
                <a:gd name="T48" fmla="*/ 0 w 267"/>
                <a:gd name="T49" fmla="*/ 0 h 157"/>
                <a:gd name="T50" fmla="*/ 0 w 267"/>
                <a:gd name="T51" fmla="*/ 0 h 157"/>
                <a:gd name="T52" fmla="*/ 0 w 267"/>
                <a:gd name="T53" fmla="*/ 0 h 157"/>
                <a:gd name="T54" fmla="*/ 0 w 267"/>
                <a:gd name="T55" fmla="*/ 0 h 157"/>
                <a:gd name="T56" fmla="*/ 0 w 267"/>
                <a:gd name="T57" fmla="*/ 0 h 157"/>
                <a:gd name="T58" fmla="*/ 0 w 267"/>
                <a:gd name="T59" fmla="*/ 0 h 157"/>
                <a:gd name="T60" fmla="*/ 0 w 267"/>
                <a:gd name="T61" fmla="*/ 0 h 157"/>
                <a:gd name="T62" fmla="*/ 0 w 267"/>
                <a:gd name="T63" fmla="*/ 0 h 157"/>
                <a:gd name="T64" fmla="*/ 0 w 267"/>
                <a:gd name="T65" fmla="*/ 0 h 157"/>
                <a:gd name="T66" fmla="*/ 0 w 267"/>
                <a:gd name="T67" fmla="*/ 0 h 157"/>
                <a:gd name="T68" fmla="*/ 0 w 267"/>
                <a:gd name="T69" fmla="*/ 0 h 157"/>
                <a:gd name="T70" fmla="*/ 0 w 267"/>
                <a:gd name="T71" fmla="*/ 0 h 157"/>
                <a:gd name="T72" fmla="*/ 0 w 267"/>
                <a:gd name="T73" fmla="*/ 0 h 157"/>
                <a:gd name="T74" fmla="*/ 0 w 267"/>
                <a:gd name="T75" fmla="*/ 0 h 157"/>
                <a:gd name="T76" fmla="*/ 0 w 267"/>
                <a:gd name="T77" fmla="*/ 0 h 157"/>
                <a:gd name="T78" fmla="*/ 0 w 267"/>
                <a:gd name="T79" fmla="*/ 0 h 157"/>
                <a:gd name="T80" fmla="*/ 0 w 267"/>
                <a:gd name="T81" fmla="*/ 0 h 157"/>
                <a:gd name="T82" fmla="*/ 0 w 267"/>
                <a:gd name="T83" fmla="*/ 0 h 1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7"/>
                <a:gd name="T127" fmla="*/ 0 h 157"/>
                <a:gd name="T128" fmla="*/ 267 w 267"/>
                <a:gd name="T129" fmla="*/ 157 h 15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7" h="157">
                  <a:moveTo>
                    <a:pt x="25" y="0"/>
                  </a:moveTo>
                  <a:lnTo>
                    <a:pt x="29" y="10"/>
                  </a:lnTo>
                  <a:lnTo>
                    <a:pt x="34" y="20"/>
                  </a:lnTo>
                  <a:lnTo>
                    <a:pt x="36" y="30"/>
                  </a:lnTo>
                  <a:lnTo>
                    <a:pt x="38" y="40"/>
                  </a:lnTo>
                  <a:lnTo>
                    <a:pt x="38" y="50"/>
                  </a:lnTo>
                  <a:lnTo>
                    <a:pt x="38" y="60"/>
                  </a:lnTo>
                  <a:lnTo>
                    <a:pt x="37" y="70"/>
                  </a:lnTo>
                  <a:lnTo>
                    <a:pt x="35" y="80"/>
                  </a:lnTo>
                  <a:lnTo>
                    <a:pt x="33" y="90"/>
                  </a:lnTo>
                  <a:lnTo>
                    <a:pt x="29" y="98"/>
                  </a:lnTo>
                  <a:lnTo>
                    <a:pt x="26" y="108"/>
                  </a:lnTo>
                  <a:lnTo>
                    <a:pt x="22" y="116"/>
                  </a:lnTo>
                  <a:lnTo>
                    <a:pt x="17" y="125"/>
                  </a:lnTo>
                  <a:lnTo>
                    <a:pt x="13" y="132"/>
                  </a:lnTo>
                  <a:lnTo>
                    <a:pt x="8" y="139"/>
                  </a:lnTo>
                  <a:lnTo>
                    <a:pt x="2" y="144"/>
                  </a:lnTo>
                  <a:lnTo>
                    <a:pt x="1" y="146"/>
                  </a:lnTo>
                  <a:lnTo>
                    <a:pt x="0" y="148"/>
                  </a:lnTo>
                  <a:lnTo>
                    <a:pt x="0" y="151"/>
                  </a:lnTo>
                  <a:lnTo>
                    <a:pt x="0" y="152"/>
                  </a:lnTo>
                  <a:lnTo>
                    <a:pt x="1" y="154"/>
                  </a:lnTo>
                  <a:lnTo>
                    <a:pt x="2" y="155"/>
                  </a:lnTo>
                  <a:lnTo>
                    <a:pt x="3" y="156"/>
                  </a:lnTo>
                  <a:lnTo>
                    <a:pt x="4" y="156"/>
                  </a:lnTo>
                  <a:lnTo>
                    <a:pt x="267" y="157"/>
                  </a:lnTo>
                  <a:lnTo>
                    <a:pt x="255" y="143"/>
                  </a:lnTo>
                  <a:lnTo>
                    <a:pt x="242" y="130"/>
                  </a:lnTo>
                  <a:lnTo>
                    <a:pt x="229" y="118"/>
                  </a:lnTo>
                  <a:lnTo>
                    <a:pt x="216" y="105"/>
                  </a:lnTo>
                  <a:lnTo>
                    <a:pt x="202" y="94"/>
                  </a:lnTo>
                  <a:lnTo>
                    <a:pt x="188" y="82"/>
                  </a:lnTo>
                  <a:lnTo>
                    <a:pt x="173" y="72"/>
                  </a:lnTo>
                  <a:lnTo>
                    <a:pt x="158" y="61"/>
                  </a:lnTo>
                  <a:lnTo>
                    <a:pt x="143" y="51"/>
                  </a:lnTo>
                  <a:lnTo>
                    <a:pt x="126" y="43"/>
                  </a:lnTo>
                  <a:lnTo>
                    <a:pt x="110" y="34"/>
                  </a:lnTo>
                  <a:lnTo>
                    <a:pt x="94" y="26"/>
                  </a:lnTo>
                  <a:lnTo>
                    <a:pt x="77" y="19"/>
                  </a:lnTo>
                  <a:lnTo>
                    <a:pt x="60" y="12"/>
                  </a:lnTo>
                  <a:lnTo>
                    <a:pt x="43" y="6"/>
                  </a:lnTo>
                  <a:lnTo>
                    <a:pt x="25" y="0"/>
                  </a:lnTo>
                  <a:close/>
                </a:path>
              </a:pathLst>
            </a:custGeom>
            <a:solidFill>
              <a:srgbClr val="22A7EA"/>
            </a:solidFill>
            <a:ln w="9525">
              <a:noFill/>
              <a:round/>
              <a:headEnd/>
              <a:tailEnd/>
            </a:ln>
          </p:spPr>
          <p:txBody>
            <a:bodyPr/>
            <a:lstStyle/>
            <a:p>
              <a:endParaRPr lang="en-US" dirty="0"/>
            </a:p>
          </p:txBody>
        </p:sp>
        <p:sp>
          <p:nvSpPr>
            <p:cNvPr id="23683" name="Freeform 729"/>
            <p:cNvSpPr>
              <a:spLocks/>
            </p:cNvSpPr>
            <p:nvPr/>
          </p:nvSpPr>
          <p:spPr bwMode="white">
            <a:xfrm>
              <a:off x="3016" y="1589"/>
              <a:ext cx="77" cy="65"/>
            </a:xfrm>
            <a:custGeom>
              <a:avLst/>
              <a:gdLst>
                <a:gd name="T0" fmla="*/ 0 w 641"/>
                <a:gd name="T1" fmla="*/ 0 h 542"/>
                <a:gd name="T2" fmla="*/ 0 w 641"/>
                <a:gd name="T3" fmla="*/ 0 h 542"/>
                <a:gd name="T4" fmla="*/ 0 w 641"/>
                <a:gd name="T5" fmla="*/ 0 h 542"/>
                <a:gd name="T6" fmla="*/ 0 w 641"/>
                <a:gd name="T7" fmla="*/ 0 h 542"/>
                <a:gd name="T8" fmla="*/ 0 w 641"/>
                <a:gd name="T9" fmla="*/ 0 h 542"/>
                <a:gd name="T10" fmla="*/ 0 w 641"/>
                <a:gd name="T11" fmla="*/ 0 h 542"/>
                <a:gd name="T12" fmla="*/ 0 w 641"/>
                <a:gd name="T13" fmla="*/ 0 h 542"/>
                <a:gd name="T14" fmla="*/ 0 w 641"/>
                <a:gd name="T15" fmla="*/ 0 h 542"/>
                <a:gd name="T16" fmla="*/ 0 w 641"/>
                <a:gd name="T17" fmla="*/ 0 h 542"/>
                <a:gd name="T18" fmla="*/ 0 w 641"/>
                <a:gd name="T19" fmla="*/ 0 h 542"/>
                <a:gd name="T20" fmla="*/ 0 w 641"/>
                <a:gd name="T21" fmla="*/ 0 h 542"/>
                <a:gd name="T22" fmla="*/ 0 w 641"/>
                <a:gd name="T23" fmla="*/ 0 h 542"/>
                <a:gd name="T24" fmla="*/ 0 w 641"/>
                <a:gd name="T25" fmla="*/ 0 h 542"/>
                <a:gd name="T26" fmla="*/ 0 w 641"/>
                <a:gd name="T27" fmla="*/ 0 h 542"/>
                <a:gd name="T28" fmla="*/ 0 w 641"/>
                <a:gd name="T29" fmla="*/ 0 h 542"/>
                <a:gd name="T30" fmla="*/ 0 w 641"/>
                <a:gd name="T31" fmla="*/ 0 h 542"/>
                <a:gd name="T32" fmla="*/ 0 w 641"/>
                <a:gd name="T33" fmla="*/ 0 h 542"/>
                <a:gd name="T34" fmla="*/ 0 w 641"/>
                <a:gd name="T35" fmla="*/ 0 h 542"/>
                <a:gd name="T36" fmla="*/ 0 w 641"/>
                <a:gd name="T37" fmla="*/ 0 h 542"/>
                <a:gd name="T38" fmla="*/ 0 w 641"/>
                <a:gd name="T39" fmla="*/ 0 h 542"/>
                <a:gd name="T40" fmla="*/ 0 w 641"/>
                <a:gd name="T41" fmla="*/ 0 h 542"/>
                <a:gd name="T42" fmla="*/ 0 w 641"/>
                <a:gd name="T43" fmla="*/ 0 h 542"/>
                <a:gd name="T44" fmla="*/ 0 w 641"/>
                <a:gd name="T45" fmla="*/ 0 h 542"/>
                <a:gd name="T46" fmla="*/ 0 w 641"/>
                <a:gd name="T47" fmla="*/ 0 h 542"/>
                <a:gd name="T48" fmla="*/ 0 w 641"/>
                <a:gd name="T49" fmla="*/ 0 h 542"/>
                <a:gd name="T50" fmla="*/ 0 w 641"/>
                <a:gd name="T51" fmla="*/ 0 h 542"/>
                <a:gd name="T52" fmla="*/ 0 w 641"/>
                <a:gd name="T53" fmla="*/ 0 h 542"/>
                <a:gd name="T54" fmla="*/ 0 w 641"/>
                <a:gd name="T55" fmla="*/ 0 h 542"/>
                <a:gd name="T56" fmla="*/ 0 w 641"/>
                <a:gd name="T57" fmla="*/ 0 h 542"/>
                <a:gd name="T58" fmla="*/ 0 w 641"/>
                <a:gd name="T59" fmla="*/ 0 h 542"/>
                <a:gd name="T60" fmla="*/ 0 w 641"/>
                <a:gd name="T61" fmla="*/ 0 h 542"/>
                <a:gd name="T62" fmla="*/ 0 w 641"/>
                <a:gd name="T63" fmla="*/ 0 h 542"/>
                <a:gd name="T64" fmla="*/ 0 w 641"/>
                <a:gd name="T65" fmla="*/ 0 h 542"/>
                <a:gd name="T66" fmla="*/ 0 w 641"/>
                <a:gd name="T67" fmla="*/ 0 h 542"/>
                <a:gd name="T68" fmla="*/ 0 w 641"/>
                <a:gd name="T69" fmla="*/ 0 h 542"/>
                <a:gd name="T70" fmla="*/ 0 w 641"/>
                <a:gd name="T71" fmla="*/ 0 h 542"/>
                <a:gd name="T72" fmla="*/ 0 w 641"/>
                <a:gd name="T73" fmla="*/ 0 h 542"/>
                <a:gd name="T74" fmla="*/ 0 w 641"/>
                <a:gd name="T75" fmla="*/ 0 h 542"/>
                <a:gd name="T76" fmla="*/ 0 w 641"/>
                <a:gd name="T77" fmla="*/ 0 h 542"/>
                <a:gd name="T78" fmla="*/ 0 w 641"/>
                <a:gd name="T79" fmla="*/ 0 h 542"/>
                <a:gd name="T80" fmla="*/ 0 w 641"/>
                <a:gd name="T81" fmla="*/ 0 h 542"/>
                <a:gd name="T82" fmla="*/ 0 w 641"/>
                <a:gd name="T83" fmla="*/ 0 h 542"/>
                <a:gd name="T84" fmla="*/ 0 w 641"/>
                <a:gd name="T85" fmla="*/ 0 h 542"/>
                <a:gd name="T86" fmla="*/ 0 w 641"/>
                <a:gd name="T87" fmla="*/ 0 h 542"/>
                <a:gd name="T88" fmla="*/ 0 w 641"/>
                <a:gd name="T89" fmla="*/ 0 h 542"/>
                <a:gd name="T90" fmla="*/ 0 w 641"/>
                <a:gd name="T91" fmla="*/ 0 h 542"/>
                <a:gd name="T92" fmla="*/ 0 w 641"/>
                <a:gd name="T93" fmla="*/ 0 h 542"/>
                <a:gd name="T94" fmla="*/ 0 w 641"/>
                <a:gd name="T95" fmla="*/ 0 h 542"/>
                <a:gd name="T96" fmla="*/ 0 w 641"/>
                <a:gd name="T97" fmla="*/ 0 h 542"/>
                <a:gd name="T98" fmla="*/ 0 w 641"/>
                <a:gd name="T99" fmla="*/ 0 h 542"/>
                <a:gd name="T100" fmla="*/ 0 w 641"/>
                <a:gd name="T101" fmla="*/ 0 h 542"/>
                <a:gd name="T102" fmla="*/ 0 w 641"/>
                <a:gd name="T103" fmla="*/ 0 h 542"/>
                <a:gd name="T104" fmla="*/ 0 w 641"/>
                <a:gd name="T105" fmla="*/ 0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41"/>
                <a:gd name="T160" fmla="*/ 0 h 542"/>
                <a:gd name="T161" fmla="*/ 641 w 641"/>
                <a:gd name="T162" fmla="*/ 542 h 5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41" h="542">
                  <a:moveTo>
                    <a:pt x="321" y="542"/>
                  </a:moveTo>
                  <a:lnTo>
                    <a:pt x="342" y="541"/>
                  </a:lnTo>
                  <a:lnTo>
                    <a:pt x="365" y="540"/>
                  </a:lnTo>
                  <a:lnTo>
                    <a:pt x="386" y="538"/>
                  </a:lnTo>
                  <a:lnTo>
                    <a:pt x="408" y="536"/>
                  </a:lnTo>
                  <a:lnTo>
                    <a:pt x="428" y="532"/>
                  </a:lnTo>
                  <a:lnTo>
                    <a:pt x="450" y="528"/>
                  </a:lnTo>
                  <a:lnTo>
                    <a:pt x="470" y="522"/>
                  </a:lnTo>
                  <a:lnTo>
                    <a:pt x="491" y="517"/>
                  </a:lnTo>
                  <a:lnTo>
                    <a:pt x="510" y="510"/>
                  </a:lnTo>
                  <a:lnTo>
                    <a:pt x="531" y="503"/>
                  </a:lnTo>
                  <a:lnTo>
                    <a:pt x="549" y="495"/>
                  </a:lnTo>
                  <a:lnTo>
                    <a:pt x="569" y="486"/>
                  </a:lnTo>
                  <a:lnTo>
                    <a:pt x="588" y="478"/>
                  </a:lnTo>
                  <a:lnTo>
                    <a:pt x="606" y="468"/>
                  </a:lnTo>
                  <a:lnTo>
                    <a:pt x="624" y="457"/>
                  </a:lnTo>
                  <a:lnTo>
                    <a:pt x="641" y="446"/>
                  </a:lnTo>
                  <a:lnTo>
                    <a:pt x="357" y="22"/>
                  </a:lnTo>
                  <a:lnTo>
                    <a:pt x="353" y="17"/>
                  </a:lnTo>
                  <a:lnTo>
                    <a:pt x="349" y="13"/>
                  </a:lnTo>
                  <a:lnTo>
                    <a:pt x="345" y="9"/>
                  </a:lnTo>
                  <a:lnTo>
                    <a:pt x="340" y="7"/>
                  </a:lnTo>
                  <a:lnTo>
                    <a:pt x="336" y="4"/>
                  </a:lnTo>
                  <a:lnTo>
                    <a:pt x="330" y="3"/>
                  </a:lnTo>
                  <a:lnTo>
                    <a:pt x="326" y="1"/>
                  </a:lnTo>
                  <a:lnTo>
                    <a:pt x="322" y="0"/>
                  </a:lnTo>
                  <a:lnTo>
                    <a:pt x="316" y="1"/>
                  </a:lnTo>
                  <a:lnTo>
                    <a:pt x="312" y="1"/>
                  </a:lnTo>
                  <a:lnTo>
                    <a:pt x="306" y="4"/>
                  </a:lnTo>
                  <a:lnTo>
                    <a:pt x="302" y="6"/>
                  </a:lnTo>
                  <a:lnTo>
                    <a:pt x="298" y="9"/>
                  </a:lnTo>
                  <a:lnTo>
                    <a:pt x="292" y="12"/>
                  </a:lnTo>
                  <a:lnTo>
                    <a:pt x="289" y="17"/>
                  </a:lnTo>
                  <a:lnTo>
                    <a:pt x="285" y="22"/>
                  </a:lnTo>
                  <a:lnTo>
                    <a:pt x="0" y="446"/>
                  </a:lnTo>
                  <a:lnTo>
                    <a:pt x="18" y="457"/>
                  </a:lnTo>
                  <a:lnTo>
                    <a:pt x="36" y="468"/>
                  </a:lnTo>
                  <a:lnTo>
                    <a:pt x="54" y="478"/>
                  </a:lnTo>
                  <a:lnTo>
                    <a:pt x="73" y="486"/>
                  </a:lnTo>
                  <a:lnTo>
                    <a:pt x="92" y="495"/>
                  </a:lnTo>
                  <a:lnTo>
                    <a:pt x="111" y="503"/>
                  </a:lnTo>
                  <a:lnTo>
                    <a:pt x="131" y="510"/>
                  </a:lnTo>
                  <a:lnTo>
                    <a:pt x="151" y="517"/>
                  </a:lnTo>
                  <a:lnTo>
                    <a:pt x="171" y="522"/>
                  </a:lnTo>
                  <a:lnTo>
                    <a:pt x="192" y="528"/>
                  </a:lnTo>
                  <a:lnTo>
                    <a:pt x="213" y="532"/>
                  </a:lnTo>
                  <a:lnTo>
                    <a:pt x="233" y="536"/>
                  </a:lnTo>
                  <a:lnTo>
                    <a:pt x="255" y="538"/>
                  </a:lnTo>
                  <a:lnTo>
                    <a:pt x="277" y="540"/>
                  </a:lnTo>
                  <a:lnTo>
                    <a:pt x="299" y="541"/>
                  </a:lnTo>
                  <a:lnTo>
                    <a:pt x="321" y="542"/>
                  </a:lnTo>
                  <a:close/>
                </a:path>
              </a:pathLst>
            </a:custGeom>
            <a:solidFill>
              <a:srgbClr val="FFFFFF"/>
            </a:solidFill>
            <a:ln w="9525">
              <a:noFill/>
              <a:round/>
              <a:headEnd/>
              <a:tailEnd/>
            </a:ln>
          </p:spPr>
          <p:txBody>
            <a:bodyPr/>
            <a:lstStyle/>
            <a:p>
              <a:endParaRPr lang="en-US" dirty="0"/>
            </a:p>
          </p:txBody>
        </p:sp>
        <p:sp>
          <p:nvSpPr>
            <p:cNvPr id="23684" name="Freeform 730"/>
            <p:cNvSpPr>
              <a:spLocks/>
            </p:cNvSpPr>
            <p:nvPr/>
          </p:nvSpPr>
          <p:spPr bwMode="auto">
            <a:xfrm>
              <a:off x="3217" y="1446"/>
              <a:ext cx="203" cy="271"/>
            </a:xfrm>
            <a:custGeom>
              <a:avLst/>
              <a:gdLst>
                <a:gd name="T0" fmla="*/ 0 w 1734"/>
                <a:gd name="T1" fmla="*/ 0 h 2173"/>
                <a:gd name="T2" fmla="*/ 0 w 1734"/>
                <a:gd name="T3" fmla="*/ 0 h 2173"/>
                <a:gd name="T4" fmla="*/ 0 w 1734"/>
                <a:gd name="T5" fmla="*/ 0 h 2173"/>
                <a:gd name="T6" fmla="*/ 0 w 1734"/>
                <a:gd name="T7" fmla="*/ 0 h 2173"/>
                <a:gd name="T8" fmla="*/ 0 w 1734"/>
                <a:gd name="T9" fmla="*/ 0 h 2173"/>
                <a:gd name="T10" fmla="*/ 0 w 1734"/>
                <a:gd name="T11" fmla="*/ 0 h 2173"/>
                <a:gd name="T12" fmla="*/ 0 w 1734"/>
                <a:gd name="T13" fmla="*/ 0 h 2173"/>
                <a:gd name="T14" fmla="*/ 0 w 1734"/>
                <a:gd name="T15" fmla="*/ 0 h 2173"/>
                <a:gd name="T16" fmla="*/ 0 w 1734"/>
                <a:gd name="T17" fmla="*/ 0 h 2173"/>
                <a:gd name="T18" fmla="*/ 0 w 1734"/>
                <a:gd name="T19" fmla="*/ 0 h 2173"/>
                <a:gd name="T20" fmla="*/ 0 w 1734"/>
                <a:gd name="T21" fmla="*/ 0 h 2173"/>
                <a:gd name="T22" fmla="*/ 0 w 1734"/>
                <a:gd name="T23" fmla="*/ 0 h 2173"/>
                <a:gd name="T24" fmla="*/ 0 w 1734"/>
                <a:gd name="T25" fmla="*/ 0 h 2173"/>
                <a:gd name="T26" fmla="*/ 0 w 1734"/>
                <a:gd name="T27" fmla="*/ 0 h 2173"/>
                <a:gd name="T28" fmla="*/ 0 w 1734"/>
                <a:gd name="T29" fmla="*/ 0 h 2173"/>
                <a:gd name="T30" fmla="*/ 0 w 1734"/>
                <a:gd name="T31" fmla="*/ 0 h 2173"/>
                <a:gd name="T32" fmla="*/ 0 w 1734"/>
                <a:gd name="T33" fmla="*/ 0 h 2173"/>
                <a:gd name="T34" fmla="*/ 0 w 1734"/>
                <a:gd name="T35" fmla="*/ 0 h 2173"/>
                <a:gd name="T36" fmla="*/ 0 w 1734"/>
                <a:gd name="T37" fmla="*/ 0 h 2173"/>
                <a:gd name="T38" fmla="*/ 0 w 1734"/>
                <a:gd name="T39" fmla="*/ 0 h 2173"/>
                <a:gd name="T40" fmla="*/ 0 w 1734"/>
                <a:gd name="T41" fmla="*/ 0 h 2173"/>
                <a:gd name="T42" fmla="*/ 0 w 1734"/>
                <a:gd name="T43" fmla="*/ 0 h 2173"/>
                <a:gd name="T44" fmla="*/ 0 w 1734"/>
                <a:gd name="T45" fmla="*/ 0 h 2173"/>
                <a:gd name="T46" fmla="*/ 0 w 1734"/>
                <a:gd name="T47" fmla="*/ 0 h 2173"/>
                <a:gd name="T48" fmla="*/ 0 w 1734"/>
                <a:gd name="T49" fmla="*/ 0 h 2173"/>
                <a:gd name="T50" fmla="*/ 0 w 1734"/>
                <a:gd name="T51" fmla="*/ 0 h 2173"/>
                <a:gd name="T52" fmla="*/ 0 w 1734"/>
                <a:gd name="T53" fmla="*/ 0 h 2173"/>
                <a:gd name="T54" fmla="*/ 0 w 1734"/>
                <a:gd name="T55" fmla="*/ 0 h 2173"/>
                <a:gd name="T56" fmla="*/ 0 w 1734"/>
                <a:gd name="T57" fmla="*/ 0 h 2173"/>
                <a:gd name="T58" fmla="*/ 0 w 1734"/>
                <a:gd name="T59" fmla="*/ 0 h 2173"/>
                <a:gd name="T60" fmla="*/ 0 w 1734"/>
                <a:gd name="T61" fmla="*/ 0 h 2173"/>
                <a:gd name="T62" fmla="*/ 0 w 1734"/>
                <a:gd name="T63" fmla="*/ 0 h 2173"/>
                <a:gd name="T64" fmla="*/ 0 w 1734"/>
                <a:gd name="T65" fmla="*/ 0 h 2173"/>
                <a:gd name="T66" fmla="*/ 0 w 1734"/>
                <a:gd name="T67" fmla="*/ 0 h 2173"/>
                <a:gd name="T68" fmla="*/ 0 w 1734"/>
                <a:gd name="T69" fmla="*/ 0 h 2173"/>
                <a:gd name="T70" fmla="*/ 0 w 1734"/>
                <a:gd name="T71" fmla="*/ 0 h 2173"/>
                <a:gd name="T72" fmla="*/ 0 w 1734"/>
                <a:gd name="T73" fmla="*/ 0 h 2173"/>
                <a:gd name="T74" fmla="*/ 0 w 1734"/>
                <a:gd name="T75" fmla="*/ 0 h 2173"/>
                <a:gd name="T76" fmla="*/ 0 w 1734"/>
                <a:gd name="T77" fmla="*/ 0 h 2173"/>
                <a:gd name="T78" fmla="*/ 0 w 1734"/>
                <a:gd name="T79" fmla="*/ 0 h 2173"/>
                <a:gd name="T80" fmla="*/ 0 w 1734"/>
                <a:gd name="T81" fmla="*/ 0 h 2173"/>
                <a:gd name="T82" fmla="*/ 0 w 1734"/>
                <a:gd name="T83" fmla="*/ 0 h 2173"/>
                <a:gd name="T84" fmla="*/ 0 w 1734"/>
                <a:gd name="T85" fmla="*/ 0 h 2173"/>
                <a:gd name="T86" fmla="*/ 0 w 1734"/>
                <a:gd name="T87" fmla="*/ 0 h 2173"/>
                <a:gd name="T88" fmla="*/ 0 w 1734"/>
                <a:gd name="T89" fmla="*/ 0 h 2173"/>
                <a:gd name="T90" fmla="*/ 0 w 1734"/>
                <a:gd name="T91" fmla="*/ 0 h 2173"/>
                <a:gd name="T92" fmla="*/ 0 w 1734"/>
                <a:gd name="T93" fmla="*/ 0 h 2173"/>
                <a:gd name="T94" fmla="*/ 0 w 1734"/>
                <a:gd name="T95" fmla="*/ 0 h 2173"/>
                <a:gd name="T96" fmla="*/ 0 w 1734"/>
                <a:gd name="T97" fmla="*/ 0 h 2173"/>
                <a:gd name="T98" fmla="*/ 0 w 1734"/>
                <a:gd name="T99" fmla="*/ 0 h 2173"/>
                <a:gd name="T100" fmla="*/ 0 w 1734"/>
                <a:gd name="T101" fmla="*/ 0 h 2173"/>
                <a:gd name="T102" fmla="*/ 0 w 1734"/>
                <a:gd name="T103" fmla="*/ 0 h 2173"/>
                <a:gd name="T104" fmla="*/ 0 w 1734"/>
                <a:gd name="T105" fmla="*/ 0 h 217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34"/>
                <a:gd name="T160" fmla="*/ 0 h 2173"/>
                <a:gd name="T161" fmla="*/ 1734 w 1734"/>
                <a:gd name="T162" fmla="*/ 2173 h 217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34" h="2173">
                  <a:moveTo>
                    <a:pt x="868" y="2173"/>
                  </a:moveTo>
                  <a:lnTo>
                    <a:pt x="906" y="2153"/>
                  </a:lnTo>
                  <a:lnTo>
                    <a:pt x="942" y="2130"/>
                  </a:lnTo>
                  <a:lnTo>
                    <a:pt x="978" y="2107"/>
                  </a:lnTo>
                  <a:lnTo>
                    <a:pt x="1013" y="2083"/>
                  </a:lnTo>
                  <a:lnTo>
                    <a:pt x="1047" y="2059"/>
                  </a:lnTo>
                  <a:lnTo>
                    <a:pt x="1080" y="2034"/>
                  </a:lnTo>
                  <a:lnTo>
                    <a:pt x="1112" y="2008"/>
                  </a:lnTo>
                  <a:lnTo>
                    <a:pt x="1144" y="1981"/>
                  </a:lnTo>
                  <a:lnTo>
                    <a:pt x="1174" y="1954"/>
                  </a:lnTo>
                  <a:lnTo>
                    <a:pt x="1204" y="1927"/>
                  </a:lnTo>
                  <a:lnTo>
                    <a:pt x="1233" y="1899"/>
                  </a:lnTo>
                  <a:lnTo>
                    <a:pt x="1260" y="1869"/>
                  </a:lnTo>
                  <a:lnTo>
                    <a:pt x="1287" y="1840"/>
                  </a:lnTo>
                  <a:lnTo>
                    <a:pt x="1314" y="1810"/>
                  </a:lnTo>
                  <a:lnTo>
                    <a:pt x="1339" y="1780"/>
                  </a:lnTo>
                  <a:lnTo>
                    <a:pt x="1364" y="1748"/>
                  </a:lnTo>
                  <a:lnTo>
                    <a:pt x="1387" y="1717"/>
                  </a:lnTo>
                  <a:lnTo>
                    <a:pt x="1410" y="1685"/>
                  </a:lnTo>
                  <a:lnTo>
                    <a:pt x="1432" y="1652"/>
                  </a:lnTo>
                  <a:lnTo>
                    <a:pt x="1453" y="1620"/>
                  </a:lnTo>
                  <a:lnTo>
                    <a:pt x="1474" y="1586"/>
                  </a:lnTo>
                  <a:lnTo>
                    <a:pt x="1493" y="1553"/>
                  </a:lnTo>
                  <a:lnTo>
                    <a:pt x="1512" y="1518"/>
                  </a:lnTo>
                  <a:lnTo>
                    <a:pt x="1531" y="1484"/>
                  </a:lnTo>
                  <a:lnTo>
                    <a:pt x="1548" y="1450"/>
                  </a:lnTo>
                  <a:lnTo>
                    <a:pt x="1564" y="1414"/>
                  </a:lnTo>
                  <a:lnTo>
                    <a:pt x="1581" y="1379"/>
                  </a:lnTo>
                  <a:lnTo>
                    <a:pt x="1596" y="1343"/>
                  </a:lnTo>
                  <a:lnTo>
                    <a:pt x="1610" y="1307"/>
                  </a:lnTo>
                  <a:lnTo>
                    <a:pt x="1623" y="1271"/>
                  </a:lnTo>
                  <a:lnTo>
                    <a:pt x="1636" y="1234"/>
                  </a:lnTo>
                  <a:lnTo>
                    <a:pt x="1649" y="1198"/>
                  </a:lnTo>
                  <a:lnTo>
                    <a:pt x="1660" y="1159"/>
                  </a:lnTo>
                  <a:lnTo>
                    <a:pt x="1672" y="1120"/>
                  </a:lnTo>
                  <a:lnTo>
                    <a:pt x="1682" y="1081"/>
                  </a:lnTo>
                  <a:lnTo>
                    <a:pt x="1691" y="1041"/>
                  </a:lnTo>
                  <a:lnTo>
                    <a:pt x="1699" y="1002"/>
                  </a:lnTo>
                  <a:lnTo>
                    <a:pt x="1707" y="961"/>
                  </a:lnTo>
                  <a:lnTo>
                    <a:pt x="1714" y="921"/>
                  </a:lnTo>
                  <a:lnTo>
                    <a:pt x="1719" y="881"/>
                  </a:lnTo>
                  <a:lnTo>
                    <a:pt x="1723" y="840"/>
                  </a:lnTo>
                  <a:lnTo>
                    <a:pt x="1728" y="800"/>
                  </a:lnTo>
                  <a:lnTo>
                    <a:pt x="1731" y="760"/>
                  </a:lnTo>
                  <a:lnTo>
                    <a:pt x="1733" y="719"/>
                  </a:lnTo>
                  <a:lnTo>
                    <a:pt x="1734" y="679"/>
                  </a:lnTo>
                  <a:lnTo>
                    <a:pt x="1734" y="639"/>
                  </a:lnTo>
                  <a:lnTo>
                    <a:pt x="1734" y="599"/>
                  </a:lnTo>
                  <a:lnTo>
                    <a:pt x="1733" y="559"/>
                  </a:lnTo>
                  <a:lnTo>
                    <a:pt x="1731" y="520"/>
                  </a:lnTo>
                  <a:lnTo>
                    <a:pt x="1728" y="481"/>
                  </a:lnTo>
                  <a:lnTo>
                    <a:pt x="1725" y="443"/>
                  </a:lnTo>
                  <a:lnTo>
                    <a:pt x="1720" y="404"/>
                  </a:lnTo>
                  <a:lnTo>
                    <a:pt x="1715" y="367"/>
                  </a:lnTo>
                  <a:lnTo>
                    <a:pt x="1708" y="330"/>
                  </a:lnTo>
                  <a:lnTo>
                    <a:pt x="1702" y="294"/>
                  </a:lnTo>
                  <a:lnTo>
                    <a:pt x="1694" y="258"/>
                  </a:lnTo>
                  <a:lnTo>
                    <a:pt x="1685" y="223"/>
                  </a:lnTo>
                  <a:lnTo>
                    <a:pt x="1677" y="189"/>
                  </a:lnTo>
                  <a:lnTo>
                    <a:pt x="1666" y="156"/>
                  </a:lnTo>
                  <a:lnTo>
                    <a:pt x="1655" y="123"/>
                  </a:lnTo>
                  <a:lnTo>
                    <a:pt x="1644" y="92"/>
                  </a:lnTo>
                  <a:lnTo>
                    <a:pt x="1631" y="60"/>
                  </a:lnTo>
                  <a:lnTo>
                    <a:pt x="1618" y="31"/>
                  </a:lnTo>
                  <a:lnTo>
                    <a:pt x="1604" y="2"/>
                  </a:lnTo>
                  <a:lnTo>
                    <a:pt x="1560" y="23"/>
                  </a:lnTo>
                  <a:lnTo>
                    <a:pt x="1516" y="44"/>
                  </a:lnTo>
                  <a:lnTo>
                    <a:pt x="1473" y="62"/>
                  </a:lnTo>
                  <a:lnTo>
                    <a:pt x="1429" y="80"/>
                  </a:lnTo>
                  <a:lnTo>
                    <a:pt x="1384" y="96"/>
                  </a:lnTo>
                  <a:lnTo>
                    <a:pt x="1341" y="110"/>
                  </a:lnTo>
                  <a:lnTo>
                    <a:pt x="1296" y="124"/>
                  </a:lnTo>
                  <a:lnTo>
                    <a:pt x="1250" y="136"/>
                  </a:lnTo>
                  <a:lnTo>
                    <a:pt x="1205" y="147"/>
                  </a:lnTo>
                  <a:lnTo>
                    <a:pt x="1159" y="156"/>
                  </a:lnTo>
                  <a:lnTo>
                    <a:pt x="1112" y="165"/>
                  </a:lnTo>
                  <a:lnTo>
                    <a:pt x="1065" y="171"/>
                  </a:lnTo>
                  <a:lnTo>
                    <a:pt x="1017" y="176"/>
                  </a:lnTo>
                  <a:lnTo>
                    <a:pt x="968" y="180"/>
                  </a:lnTo>
                  <a:lnTo>
                    <a:pt x="918" y="182"/>
                  </a:lnTo>
                  <a:lnTo>
                    <a:pt x="868" y="183"/>
                  </a:lnTo>
                  <a:lnTo>
                    <a:pt x="818" y="182"/>
                  </a:lnTo>
                  <a:lnTo>
                    <a:pt x="768" y="180"/>
                  </a:lnTo>
                  <a:lnTo>
                    <a:pt x="718" y="177"/>
                  </a:lnTo>
                  <a:lnTo>
                    <a:pt x="671" y="171"/>
                  </a:lnTo>
                  <a:lnTo>
                    <a:pt x="624" y="165"/>
                  </a:lnTo>
                  <a:lnTo>
                    <a:pt x="577" y="156"/>
                  </a:lnTo>
                  <a:lnTo>
                    <a:pt x="531" y="147"/>
                  </a:lnTo>
                  <a:lnTo>
                    <a:pt x="485" y="136"/>
                  </a:lnTo>
                  <a:lnTo>
                    <a:pt x="439" y="123"/>
                  </a:lnTo>
                  <a:lnTo>
                    <a:pt x="395" y="110"/>
                  </a:lnTo>
                  <a:lnTo>
                    <a:pt x="350" y="95"/>
                  </a:lnTo>
                  <a:lnTo>
                    <a:pt x="306" y="79"/>
                  </a:lnTo>
                  <a:lnTo>
                    <a:pt x="263" y="61"/>
                  </a:lnTo>
                  <a:lnTo>
                    <a:pt x="218" y="43"/>
                  </a:lnTo>
                  <a:lnTo>
                    <a:pt x="175" y="22"/>
                  </a:lnTo>
                  <a:lnTo>
                    <a:pt x="131" y="0"/>
                  </a:lnTo>
                  <a:lnTo>
                    <a:pt x="118" y="29"/>
                  </a:lnTo>
                  <a:lnTo>
                    <a:pt x="105" y="59"/>
                  </a:lnTo>
                  <a:lnTo>
                    <a:pt x="92" y="89"/>
                  </a:lnTo>
                  <a:lnTo>
                    <a:pt x="80" y="121"/>
                  </a:lnTo>
                  <a:lnTo>
                    <a:pt x="69" y="154"/>
                  </a:lnTo>
                  <a:lnTo>
                    <a:pt x="59" y="187"/>
                  </a:lnTo>
                  <a:lnTo>
                    <a:pt x="50" y="222"/>
                  </a:lnTo>
                  <a:lnTo>
                    <a:pt x="42" y="257"/>
                  </a:lnTo>
                  <a:lnTo>
                    <a:pt x="34" y="293"/>
                  </a:lnTo>
                  <a:lnTo>
                    <a:pt x="26" y="329"/>
                  </a:lnTo>
                  <a:lnTo>
                    <a:pt x="21" y="366"/>
                  </a:lnTo>
                  <a:lnTo>
                    <a:pt x="15" y="403"/>
                  </a:lnTo>
                  <a:lnTo>
                    <a:pt x="11" y="441"/>
                  </a:lnTo>
                  <a:lnTo>
                    <a:pt x="7" y="481"/>
                  </a:lnTo>
                  <a:lnTo>
                    <a:pt x="5" y="520"/>
                  </a:lnTo>
                  <a:lnTo>
                    <a:pt x="2" y="559"/>
                  </a:lnTo>
                  <a:lnTo>
                    <a:pt x="1" y="598"/>
                  </a:lnTo>
                  <a:lnTo>
                    <a:pt x="0" y="639"/>
                  </a:lnTo>
                  <a:lnTo>
                    <a:pt x="1" y="678"/>
                  </a:lnTo>
                  <a:lnTo>
                    <a:pt x="2" y="718"/>
                  </a:lnTo>
                  <a:lnTo>
                    <a:pt x="5" y="759"/>
                  </a:lnTo>
                  <a:lnTo>
                    <a:pt x="8" y="800"/>
                  </a:lnTo>
                  <a:lnTo>
                    <a:pt x="12" y="840"/>
                  </a:lnTo>
                  <a:lnTo>
                    <a:pt x="17" y="881"/>
                  </a:lnTo>
                  <a:lnTo>
                    <a:pt x="22" y="921"/>
                  </a:lnTo>
                  <a:lnTo>
                    <a:pt x="29" y="961"/>
                  </a:lnTo>
                  <a:lnTo>
                    <a:pt x="36" y="1002"/>
                  </a:lnTo>
                  <a:lnTo>
                    <a:pt x="45" y="1041"/>
                  </a:lnTo>
                  <a:lnTo>
                    <a:pt x="54" y="1081"/>
                  </a:lnTo>
                  <a:lnTo>
                    <a:pt x="63" y="1120"/>
                  </a:lnTo>
                  <a:lnTo>
                    <a:pt x="74" y="1159"/>
                  </a:lnTo>
                  <a:lnTo>
                    <a:pt x="86" y="1198"/>
                  </a:lnTo>
                  <a:lnTo>
                    <a:pt x="99" y="1234"/>
                  </a:lnTo>
                  <a:lnTo>
                    <a:pt x="112" y="1271"/>
                  </a:lnTo>
                  <a:lnTo>
                    <a:pt x="126" y="1307"/>
                  </a:lnTo>
                  <a:lnTo>
                    <a:pt x="140" y="1343"/>
                  </a:lnTo>
                  <a:lnTo>
                    <a:pt x="155" y="1379"/>
                  </a:lnTo>
                  <a:lnTo>
                    <a:pt x="171" y="1414"/>
                  </a:lnTo>
                  <a:lnTo>
                    <a:pt x="188" y="1450"/>
                  </a:lnTo>
                  <a:lnTo>
                    <a:pt x="205" y="1484"/>
                  </a:lnTo>
                  <a:lnTo>
                    <a:pt x="224" y="1518"/>
                  </a:lnTo>
                  <a:lnTo>
                    <a:pt x="242" y="1553"/>
                  </a:lnTo>
                  <a:lnTo>
                    <a:pt x="262" y="1586"/>
                  </a:lnTo>
                  <a:lnTo>
                    <a:pt x="282" y="1620"/>
                  </a:lnTo>
                  <a:lnTo>
                    <a:pt x="303" y="1652"/>
                  </a:lnTo>
                  <a:lnTo>
                    <a:pt x="326" y="1685"/>
                  </a:lnTo>
                  <a:lnTo>
                    <a:pt x="349" y="1717"/>
                  </a:lnTo>
                  <a:lnTo>
                    <a:pt x="372" y="1748"/>
                  </a:lnTo>
                  <a:lnTo>
                    <a:pt x="397" y="1780"/>
                  </a:lnTo>
                  <a:lnTo>
                    <a:pt x="422" y="1810"/>
                  </a:lnTo>
                  <a:lnTo>
                    <a:pt x="448" y="1840"/>
                  </a:lnTo>
                  <a:lnTo>
                    <a:pt x="475" y="1869"/>
                  </a:lnTo>
                  <a:lnTo>
                    <a:pt x="503" y="1899"/>
                  </a:lnTo>
                  <a:lnTo>
                    <a:pt x="532" y="1927"/>
                  </a:lnTo>
                  <a:lnTo>
                    <a:pt x="562" y="1954"/>
                  </a:lnTo>
                  <a:lnTo>
                    <a:pt x="592" y="1981"/>
                  </a:lnTo>
                  <a:lnTo>
                    <a:pt x="624" y="2008"/>
                  </a:lnTo>
                  <a:lnTo>
                    <a:pt x="655" y="2034"/>
                  </a:lnTo>
                  <a:lnTo>
                    <a:pt x="689" y="2059"/>
                  </a:lnTo>
                  <a:lnTo>
                    <a:pt x="723" y="2083"/>
                  </a:lnTo>
                  <a:lnTo>
                    <a:pt x="758" y="2107"/>
                  </a:lnTo>
                  <a:lnTo>
                    <a:pt x="794" y="2130"/>
                  </a:lnTo>
                  <a:lnTo>
                    <a:pt x="830" y="2153"/>
                  </a:lnTo>
                  <a:lnTo>
                    <a:pt x="868" y="2173"/>
                  </a:lnTo>
                  <a:close/>
                </a:path>
              </a:pathLst>
            </a:custGeom>
            <a:solidFill>
              <a:srgbClr val="22A7EA"/>
            </a:solidFill>
            <a:ln w="9525">
              <a:noFill/>
              <a:round/>
              <a:headEnd/>
              <a:tailEnd/>
            </a:ln>
          </p:spPr>
          <p:txBody>
            <a:bodyPr/>
            <a:lstStyle/>
            <a:p>
              <a:endParaRPr lang="en-US" dirty="0"/>
            </a:p>
          </p:txBody>
        </p:sp>
        <p:sp>
          <p:nvSpPr>
            <p:cNvPr id="23685" name="Freeform 731"/>
            <p:cNvSpPr>
              <a:spLocks/>
            </p:cNvSpPr>
            <p:nvPr/>
          </p:nvSpPr>
          <p:spPr bwMode="white">
            <a:xfrm>
              <a:off x="3234" y="1475"/>
              <a:ext cx="168" cy="220"/>
            </a:xfrm>
            <a:custGeom>
              <a:avLst/>
              <a:gdLst>
                <a:gd name="T0" fmla="*/ 0 w 1431"/>
                <a:gd name="T1" fmla="*/ 0 h 1760"/>
                <a:gd name="T2" fmla="*/ 0 w 1431"/>
                <a:gd name="T3" fmla="*/ 0 h 1760"/>
                <a:gd name="T4" fmla="*/ 0 w 1431"/>
                <a:gd name="T5" fmla="*/ 0 h 1760"/>
                <a:gd name="T6" fmla="*/ 0 w 1431"/>
                <a:gd name="T7" fmla="*/ 0 h 1760"/>
                <a:gd name="T8" fmla="*/ 0 w 1431"/>
                <a:gd name="T9" fmla="*/ 0 h 1760"/>
                <a:gd name="T10" fmla="*/ 0 w 1431"/>
                <a:gd name="T11" fmla="*/ 0 h 1760"/>
                <a:gd name="T12" fmla="*/ 0 w 1431"/>
                <a:gd name="T13" fmla="*/ 0 h 1760"/>
                <a:gd name="T14" fmla="*/ 0 w 1431"/>
                <a:gd name="T15" fmla="*/ 0 h 1760"/>
                <a:gd name="T16" fmla="*/ 0 w 1431"/>
                <a:gd name="T17" fmla="*/ 0 h 1760"/>
                <a:gd name="T18" fmla="*/ 0 w 1431"/>
                <a:gd name="T19" fmla="*/ 0 h 1760"/>
                <a:gd name="T20" fmla="*/ 0 w 1431"/>
                <a:gd name="T21" fmla="*/ 0 h 1760"/>
                <a:gd name="T22" fmla="*/ 0 w 1431"/>
                <a:gd name="T23" fmla="*/ 0 h 1760"/>
                <a:gd name="T24" fmla="*/ 0 w 1431"/>
                <a:gd name="T25" fmla="*/ 0 h 1760"/>
                <a:gd name="T26" fmla="*/ 0 w 1431"/>
                <a:gd name="T27" fmla="*/ 0 h 1760"/>
                <a:gd name="T28" fmla="*/ 0 w 1431"/>
                <a:gd name="T29" fmla="*/ 0 h 1760"/>
                <a:gd name="T30" fmla="*/ 0 w 1431"/>
                <a:gd name="T31" fmla="*/ 0 h 1760"/>
                <a:gd name="T32" fmla="*/ 0 w 1431"/>
                <a:gd name="T33" fmla="*/ 0 h 1760"/>
                <a:gd name="T34" fmla="*/ 0 w 1431"/>
                <a:gd name="T35" fmla="*/ 0 h 1760"/>
                <a:gd name="T36" fmla="*/ 0 w 1431"/>
                <a:gd name="T37" fmla="*/ 0 h 1760"/>
                <a:gd name="T38" fmla="*/ 0 w 1431"/>
                <a:gd name="T39" fmla="*/ 0 h 1760"/>
                <a:gd name="T40" fmla="*/ 0 w 1431"/>
                <a:gd name="T41" fmla="*/ 0 h 1760"/>
                <a:gd name="T42" fmla="*/ 0 w 1431"/>
                <a:gd name="T43" fmla="*/ 0 h 1760"/>
                <a:gd name="T44" fmla="*/ 0 w 1431"/>
                <a:gd name="T45" fmla="*/ 0 h 1760"/>
                <a:gd name="T46" fmla="*/ 0 w 1431"/>
                <a:gd name="T47" fmla="*/ 0 h 1760"/>
                <a:gd name="T48" fmla="*/ 0 w 1431"/>
                <a:gd name="T49" fmla="*/ 0 h 1760"/>
                <a:gd name="T50" fmla="*/ 0 w 1431"/>
                <a:gd name="T51" fmla="*/ 0 h 1760"/>
                <a:gd name="T52" fmla="*/ 0 w 1431"/>
                <a:gd name="T53" fmla="*/ 0 h 1760"/>
                <a:gd name="T54" fmla="*/ 0 w 1431"/>
                <a:gd name="T55" fmla="*/ 0 h 1760"/>
                <a:gd name="T56" fmla="*/ 0 w 1431"/>
                <a:gd name="T57" fmla="*/ 0 h 1760"/>
                <a:gd name="T58" fmla="*/ 0 w 1431"/>
                <a:gd name="T59" fmla="*/ 0 h 1760"/>
                <a:gd name="T60" fmla="*/ 0 w 1431"/>
                <a:gd name="T61" fmla="*/ 0 h 1760"/>
                <a:gd name="T62" fmla="*/ 0 w 1431"/>
                <a:gd name="T63" fmla="*/ 0 h 1760"/>
                <a:gd name="T64" fmla="*/ 0 w 1431"/>
                <a:gd name="T65" fmla="*/ 0 h 1760"/>
                <a:gd name="T66" fmla="*/ 0 w 1431"/>
                <a:gd name="T67" fmla="*/ 0 h 1760"/>
                <a:gd name="T68" fmla="*/ 0 w 1431"/>
                <a:gd name="T69" fmla="*/ 0 h 1760"/>
                <a:gd name="T70" fmla="*/ 0 w 1431"/>
                <a:gd name="T71" fmla="*/ 0 h 1760"/>
                <a:gd name="T72" fmla="*/ 0 w 1431"/>
                <a:gd name="T73" fmla="*/ 0 h 1760"/>
                <a:gd name="T74" fmla="*/ 0 w 1431"/>
                <a:gd name="T75" fmla="*/ 0 h 1760"/>
                <a:gd name="T76" fmla="*/ 0 w 1431"/>
                <a:gd name="T77" fmla="*/ 0 h 1760"/>
                <a:gd name="T78" fmla="*/ 0 w 1431"/>
                <a:gd name="T79" fmla="*/ 0 h 1760"/>
                <a:gd name="T80" fmla="*/ 0 w 1431"/>
                <a:gd name="T81" fmla="*/ 0 h 1760"/>
                <a:gd name="T82" fmla="*/ 0 w 1431"/>
                <a:gd name="T83" fmla="*/ 0 h 1760"/>
                <a:gd name="T84" fmla="*/ 0 w 1431"/>
                <a:gd name="T85" fmla="*/ 0 h 1760"/>
                <a:gd name="T86" fmla="*/ 0 w 1431"/>
                <a:gd name="T87" fmla="*/ 0 h 1760"/>
                <a:gd name="T88" fmla="*/ 0 w 1431"/>
                <a:gd name="T89" fmla="*/ 0 h 1760"/>
                <a:gd name="T90" fmla="*/ 0 w 1431"/>
                <a:gd name="T91" fmla="*/ 0 h 1760"/>
                <a:gd name="T92" fmla="*/ 0 w 1431"/>
                <a:gd name="T93" fmla="*/ 0 h 1760"/>
                <a:gd name="T94" fmla="*/ 0 w 1431"/>
                <a:gd name="T95" fmla="*/ 0 h 1760"/>
                <a:gd name="T96" fmla="*/ 0 w 1431"/>
                <a:gd name="T97" fmla="*/ 0 h 1760"/>
                <a:gd name="T98" fmla="*/ 0 w 1431"/>
                <a:gd name="T99" fmla="*/ 0 h 17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31"/>
                <a:gd name="T151" fmla="*/ 0 h 1760"/>
                <a:gd name="T152" fmla="*/ 1431 w 1431"/>
                <a:gd name="T153" fmla="*/ 1760 h 176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31" h="1760">
                  <a:moveTo>
                    <a:pt x="716" y="1760"/>
                  </a:moveTo>
                  <a:lnTo>
                    <a:pt x="746" y="1741"/>
                  </a:lnTo>
                  <a:lnTo>
                    <a:pt x="777" y="1720"/>
                  </a:lnTo>
                  <a:lnTo>
                    <a:pt x="805" y="1699"/>
                  </a:lnTo>
                  <a:lnTo>
                    <a:pt x="834" y="1678"/>
                  </a:lnTo>
                  <a:lnTo>
                    <a:pt x="861" y="1657"/>
                  </a:lnTo>
                  <a:lnTo>
                    <a:pt x="888" y="1635"/>
                  </a:lnTo>
                  <a:lnTo>
                    <a:pt x="914" y="1612"/>
                  </a:lnTo>
                  <a:lnTo>
                    <a:pt x="939" y="1589"/>
                  </a:lnTo>
                  <a:lnTo>
                    <a:pt x="963" y="1565"/>
                  </a:lnTo>
                  <a:lnTo>
                    <a:pt x="986" y="1541"/>
                  </a:lnTo>
                  <a:lnTo>
                    <a:pt x="1009" y="1516"/>
                  </a:lnTo>
                  <a:lnTo>
                    <a:pt x="1031" y="1492"/>
                  </a:lnTo>
                  <a:lnTo>
                    <a:pt x="1053" y="1466"/>
                  </a:lnTo>
                  <a:lnTo>
                    <a:pt x="1073" y="1441"/>
                  </a:lnTo>
                  <a:lnTo>
                    <a:pt x="1093" y="1415"/>
                  </a:lnTo>
                  <a:lnTo>
                    <a:pt x="1113" y="1389"/>
                  </a:lnTo>
                  <a:lnTo>
                    <a:pt x="1131" y="1361"/>
                  </a:lnTo>
                  <a:lnTo>
                    <a:pt x="1149" y="1334"/>
                  </a:lnTo>
                  <a:lnTo>
                    <a:pt x="1166" y="1307"/>
                  </a:lnTo>
                  <a:lnTo>
                    <a:pt x="1182" y="1278"/>
                  </a:lnTo>
                  <a:lnTo>
                    <a:pt x="1199" y="1250"/>
                  </a:lnTo>
                  <a:lnTo>
                    <a:pt x="1215" y="1222"/>
                  </a:lnTo>
                  <a:lnTo>
                    <a:pt x="1229" y="1192"/>
                  </a:lnTo>
                  <a:lnTo>
                    <a:pt x="1244" y="1163"/>
                  </a:lnTo>
                  <a:lnTo>
                    <a:pt x="1259" y="1134"/>
                  </a:lnTo>
                  <a:lnTo>
                    <a:pt x="1272" y="1104"/>
                  </a:lnTo>
                  <a:lnTo>
                    <a:pt x="1285" y="1074"/>
                  </a:lnTo>
                  <a:lnTo>
                    <a:pt x="1297" y="1044"/>
                  </a:lnTo>
                  <a:lnTo>
                    <a:pt x="1321" y="982"/>
                  </a:lnTo>
                  <a:lnTo>
                    <a:pt x="1344" y="920"/>
                  </a:lnTo>
                  <a:lnTo>
                    <a:pt x="1361" y="863"/>
                  </a:lnTo>
                  <a:lnTo>
                    <a:pt x="1377" y="805"/>
                  </a:lnTo>
                  <a:lnTo>
                    <a:pt x="1392" y="748"/>
                  </a:lnTo>
                  <a:lnTo>
                    <a:pt x="1404" y="689"/>
                  </a:lnTo>
                  <a:lnTo>
                    <a:pt x="1409" y="659"/>
                  </a:lnTo>
                  <a:lnTo>
                    <a:pt x="1414" y="629"/>
                  </a:lnTo>
                  <a:lnTo>
                    <a:pt x="1419" y="600"/>
                  </a:lnTo>
                  <a:lnTo>
                    <a:pt x="1422" y="570"/>
                  </a:lnTo>
                  <a:lnTo>
                    <a:pt x="1425" y="540"/>
                  </a:lnTo>
                  <a:lnTo>
                    <a:pt x="1428" y="510"/>
                  </a:lnTo>
                  <a:lnTo>
                    <a:pt x="1430" y="480"/>
                  </a:lnTo>
                  <a:lnTo>
                    <a:pt x="1431" y="450"/>
                  </a:lnTo>
                  <a:lnTo>
                    <a:pt x="1431" y="421"/>
                  </a:lnTo>
                  <a:lnTo>
                    <a:pt x="1431" y="391"/>
                  </a:lnTo>
                  <a:lnTo>
                    <a:pt x="1431" y="362"/>
                  </a:lnTo>
                  <a:lnTo>
                    <a:pt x="1429" y="332"/>
                  </a:lnTo>
                  <a:lnTo>
                    <a:pt x="1428" y="303"/>
                  </a:lnTo>
                  <a:lnTo>
                    <a:pt x="1424" y="275"/>
                  </a:lnTo>
                  <a:lnTo>
                    <a:pt x="1421" y="245"/>
                  </a:lnTo>
                  <a:lnTo>
                    <a:pt x="1417" y="217"/>
                  </a:lnTo>
                  <a:lnTo>
                    <a:pt x="1412" y="189"/>
                  </a:lnTo>
                  <a:lnTo>
                    <a:pt x="1407" y="161"/>
                  </a:lnTo>
                  <a:lnTo>
                    <a:pt x="1400" y="133"/>
                  </a:lnTo>
                  <a:lnTo>
                    <a:pt x="1394" y="106"/>
                  </a:lnTo>
                  <a:lnTo>
                    <a:pt x="1386" y="79"/>
                  </a:lnTo>
                  <a:lnTo>
                    <a:pt x="1377" y="52"/>
                  </a:lnTo>
                  <a:lnTo>
                    <a:pt x="1368" y="26"/>
                  </a:lnTo>
                  <a:lnTo>
                    <a:pt x="1358" y="0"/>
                  </a:lnTo>
                  <a:lnTo>
                    <a:pt x="1298" y="21"/>
                  </a:lnTo>
                  <a:lnTo>
                    <a:pt x="1244" y="37"/>
                  </a:lnTo>
                  <a:lnTo>
                    <a:pt x="1195" y="50"/>
                  </a:lnTo>
                  <a:lnTo>
                    <a:pt x="1151" y="61"/>
                  </a:lnTo>
                  <a:lnTo>
                    <a:pt x="1110" y="71"/>
                  </a:lnTo>
                  <a:lnTo>
                    <a:pt x="1072" y="79"/>
                  </a:lnTo>
                  <a:lnTo>
                    <a:pt x="1036" y="84"/>
                  </a:lnTo>
                  <a:lnTo>
                    <a:pt x="1001" y="91"/>
                  </a:lnTo>
                  <a:lnTo>
                    <a:pt x="970" y="95"/>
                  </a:lnTo>
                  <a:lnTo>
                    <a:pt x="938" y="99"/>
                  </a:lnTo>
                  <a:lnTo>
                    <a:pt x="907" y="103"/>
                  </a:lnTo>
                  <a:lnTo>
                    <a:pt x="874" y="106"/>
                  </a:lnTo>
                  <a:lnTo>
                    <a:pt x="839" y="108"/>
                  </a:lnTo>
                  <a:lnTo>
                    <a:pt x="801" y="110"/>
                  </a:lnTo>
                  <a:lnTo>
                    <a:pt x="760" y="112"/>
                  </a:lnTo>
                  <a:lnTo>
                    <a:pt x="716" y="113"/>
                  </a:lnTo>
                  <a:lnTo>
                    <a:pt x="671" y="112"/>
                  </a:lnTo>
                  <a:lnTo>
                    <a:pt x="630" y="110"/>
                  </a:lnTo>
                  <a:lnTo>
                    <a:pt x="593" y="108"/>
                  </a:lnTo>
                  <a:lnTo>
                    <a:pt x="558" y="106"/>
                  </a:lnTo>
                  <a:lnTo>
                    <a:pt x="525" y="103"/>
                  </a:lnTo>
                  <a:lnTo>
                    <a:pt x="493" y="99"/>
                  </a:lnTo>
                  <a:lnTo>
                    <a:pt x="462" y="95"/>
                  </a:lnTo>
                  <a:lnTo>
                    <a:pt x="430" y="91"/>
                  </a:lnTo>
                  <a:lnTo>
                    <a:pt x="395" y="84"/>
                  </a:lnTo>
                  <a:lnTo>
                    <a:pt x="359" y="79"/>
                  </a:lnTo>
                  <a:lnTo>
                    <a:pt x="321" y="71"/>
                  </a:lnTo>
                  <a:lnTo>
                    <a:pt x="281" y="61"/>
                  </a:lnTo>
                  <a:lnTo>
                    <a:pt x="236" y="50"/>
                  </a:lnTo>
                  <a:lnTo>
                    <a:pt x="187" y="37"/>
                  </a:lnTo>
                  <a:lnTo>
                    <a:pt x="133" y="21"/>
                  </a:lnTo>
                  <a:lnTo>
                    <a:pt x="74" y="0"/>
                  </a:lnTo>
                  <a:lnTo>
                    <a:pt x="63" y="26"/>
                  </a:lnTo>
                  <a:lnTo>
                    <a:pt x="54" y="52"/>
                  </a:lnTo>
                  <a:lnTo>
                    <a:pt x="45" y="79"/>
                  </a:lnTo>
                  <a:lnTo>
                    <a:pt x="38" y="106"/>
                  </a:lnTo>
                  <a:lnTo>
                    <a:pt x="31" y="133"/>
                  </a:lnTo>
                  <a:lnTo>
                    <a:pt x="25" y="161"/>
                  </a:lnTo>
                  <a:lnTo>
                    <a:pt x="19" y="189"/>
                  </a:lnTo>
                  <a:lnTo>
                    <a:pt x="14" y="217"/>
                  </a:lnTo>
                  <a:lnTo>
                    <a:pt x="11" y="245"/>
                  </a:lnTo>
                  <a:lnTo>
                    <a:pt x="7" y="275"/>
                  </a:lnTo>
                  <a:lnTo>
                    <a:pt x="4" y="303"/>
                  </a:lnTo>
                  <a:lnTo>
                    <a:pt x="2" y="332"/>
                  </a:lnTo>
                  <a:lnTo>
                    <a:pt x="1" y="362"/>
                  </a:lnTo>
                  <a:lnTo>
                    <a:pt x="1" y="391"/>
                  </a:lnTo>
                  <a:lnTo>
                    <a:pt x="0" y="421"/>
                  </a:lnTo>
                  <a:lnTo>
                    <a:pt x="1" y="450"/>
                  </a:lnTo>
                  <a:lnTo>
                    <a:pt x="2" y="480"/>
                  </a:lnTo>
                  <a:lnTo>
                    <a:pt x="4" y="510"/>
                  </a:lnTo>
                  <a:lnTo>
                    <a:pt x="6" y="540"/>
                  </a:lnTo>
                  <a:lnTo>
                    <a:pt x="9" y="570"/>
                  </a:lnTo>
                  <a:lnTo>
                    <a:pt x="13" y="600"/>
                  </a:lnTo>
                  <a:lnTo>
                    <a:pt x="17" y="629"/>
                  </a:lnTo>
                  <a:lnTo>
                    <a:pt x="21" y="659"/>
                  </a:lnTo>
                  <a:lnTo>
                    <a:pt x="27" y="689"/>
                  </a:lnTo>
                  <a:lnTo>
                    <a:pt x="40" y="748"/>
                  </a:lnTo>
                  <a:lnTo>
                    <a:pt x="54" y="805"/>
                  </a:lnTo>
                  <a:lnTo>
                    <a:pt x="71" y="863"/>
                  </a:lnTo>
                  <a:lnTo>
                    <a:pt x="88" y="920"/>
                  </a:lnTo>
                  <a:lnTo>
                    <a:pt x="111" y="982"/>
                  </a:lnTo>
                  <a:lnTo>
                    <a:pt x="134" y="1044"/>
                  </a:lnTo>
                  <a:lnTo>
                    <a:pt x="147" y="1074"/>
                  </a:lnTo>
                  <a:lnTo>
                    <a:pt x="160" y="1104"/>
                  </a:lnTo>
                  <a:lnTo>
                    <a:pt x="173" y="1134"/>
                  </a:lnTo>
                  <a:lnTo>
                    <a:pt x="187" y="1163"/>
                  </a:lnTo>
                  <a:lnTo>
                    <a:pt x="202" y="1192"/>
                  </a:lnTo>
                  <a:lnTo>
                    <a:pt x="217" y="1222"/>
                  </a:lnTo>
                  <a:lnTo>
                    <a:pt x="233" y="1250"/>
                  </a:lnTo>
                  <a:lnTo>
                    <a:pt x="249" y="1278"/>
                  </a:lnTo>
                  <a:lnTo>
                    <a:pt x="266" y="1307"/>
                  </a:lnTo>
                  <a:lnTo>
                    <a:pt x="283" y="1334"/>
                  </a:lnTo>
                  <a:lnTo>
                    <a:pt x="301" y="1361"/>
                  </a:lnTo>
                  <a:lnTo>
                    <a:pt x="319" y="1389"/>
                  </a:lnTo>
                  <a:lnTo>
                    <a:pt x="339" y="1415"/>
                  </a:lnTo>
                  <a:lnTo>
                    <a:pt x="358" y="1441"/>
                  </a:lnTo>
                  <a:lnTo>
                    <a:pt x="379" y="1466"/>
                  </a:lnTo>
                  <a:lnTo>
                    <a:pt x="401" y="1492"/>
                  </a:lnTo>
                  <a:lnTo>
                    <a:pt x="423" y="1516"/>
                  </a:lnTo>
                  <a:lnTo>
                    <a:pt x="445" y="1541"/>
                  </a:lnTo>
                  <a:lnTo>
                    <a:pt x="468" y="1565"/>
                  </a:lnTo>
                  <a:lnTo>
                    <a:pt x="492" y="1589"/>
                  </a:lnTo>
                  <a:lnTo>
                    <a:pt x="517" y="1612"/>
                  </a:lnTo>
                  <a:lnTo>
                    <a:pt x="544" y="1635"/>
                  </a:lnTo>
                  <a:lnTo>
                    <a:pt x="570" y="1657"/>
                  </a:lnTo>
                  <a:lnTo>
                    <a:pt x="598" y="1678"/>
                  </a:lnTo>
                  <a:lnTo>
                    <a:pt x="626" y="1699"/>
                  </a:lnTo>
                  <a:lnTo>
                    <a:pt x="655" y="1720"/>
                  </a:lnTo>
                  <a:lnTo>
                    <a:pt x="685" y="1741"/>
                  </a:lnTo>
                  <a:lnTo>
                    <a:pt x="716" y="1760"/>
                  </a:lnTo>
                  <a:close/>
                </a:path>
              </a:pathLst>
            </a:custGeom>
            <a:solidFill>
              <a:srgbClr val="FFFFFF"/>
            </a:solidFill>
            <a:ln w="9525">
              <a:noFill/>
              <a:round/>
              <a:headEnd/>
              <a:tailEnd/>
            </a:ln>
          </p:spPr>
          <p:txBody>
            <a:bodyPr/>
            <a:lstStyle/>
            <a:p>
              <a:endParaRPr lang="en-US" dirty="0"/>
            </a:p>
          </p:txBody>
        </p:sp>
        <p:sp>
          <p:nvSpPr>
            <p:cNvPr id="23686" name="Freeform 732"/>
            <p:cNvSpPr>
              <a:spLocks/>
            </p:cNvSpPr>
            <p:nvPr/>
          </p:nvSpPr>
          <p:spPr bwMode="auto">
            <a:xfrm>
              <a:off x="3243" y="1488"/>
              <a:ext cx="151" cy="196"/>
            </a:xfrm>
            <a:custGeom>
              <a:avLst/>
              <a:gdLst>
                <a:gd name="T0" fmla="*/ 0 w 1264"/>
                <a:gd name="T1" fmla="*/ 0 h 1571"/>
                <a:gd name="T2" fmla="*/ 0 w 1264"/>
                <a:gd name="T3" fmla="*/ 0 h 1571"/>
                <a:gd name="T4" fmla="*/ 0 w 1264"/>
                <a:gd name="T5" fmla="*/ 0 h 1571"/>
                <a:gd name="T6" fmla="*/ 0 w 1264"/>
                <a:gd name="T7" fmla="*/ 0 h 1571"/>
                <a:gd name="T8" fmla="*/ 0 w 1264"/>
                <a:gd name="T9" fmla="*/ 0 h 1571"/>
                <a:gd name="T10" fmla="*/ 0 w 1264"/>
                <a:gd name="T11" fmla="*/ 0 h 1571"/>
                <a:gd name="T12" fmla="*/ 0 w 1264"/>
                <a:gd name="T13" fmla="*/ 0 h 1571"/>
                <a:gd name="T14" fmla="*/ 0 w 1264"/>
                <a:gd name="T15" fmla="*/ 0 h 1571"/>
                <a:gd name="T16" fmla="*/ 0 w 1264"/>
                <a:gd name="T17" fmla="*/ 0 h 1571"/>
                <a:gd name="T18" fmla="*/ 0 w 1264"/>
                <a:gd name="T19" fmla="*/ 0 h 1571"/>
                <a:gd name="T20" fmla="*/ 0 w 1264"/>
                <a:gd name="T21" fmla="*/ 0 h 1571"/>
                <a:gd name="T22" fmla="*/ 0 w 1264"/>
                <a:gd name="T23" fmla="*/ 0 h 1571"/>
                <a:gd name="T24" fmla="*/ 0 w 1264"/>
                <a:gd name="T25" fmla="*/ 0 h 1571"/>
                <a:gd name="T26" fmla="*/ 0 w 1264"/>
                <a:gd name="T27" fmla="*/ 0 h 1571"/>
                <a:gd name="T28" fmla="*/ 0 w 1264"/>
                <a:gd name="T29" fmla="*/ 0 h 1571"/>
                <a:gd name="T30" fmla="*/ 0 w 1264"/>
                <a:gd name="T31" fmla="*/ 0 h 1571"/>
                <a:gd name="T32" fmla="*/ 0 w 1264"/>
                <a:gd name="T33" fmla="*/ 0 h 1571"/>
                <a:gd name="T34" fmla="*/ 0 w 1264"/>
                <a:gd name="T35" fmla="*/ 0 h 1571"/>
                <a:gd name="T36" fmla="*/ 0 w 1264"/>
                <a:gd name="T37" fmla="*/ 0 h 1571"/>
                <a:gd name="T38" fmla="*/ 0 w 1264"/>
                <a:gd name="T39" fmla="*/ 0 h 1571"/>
                <a:gd name="T40" fmla="*/ 0 w 1264"/>
                <a:gd name="T41" fmla="*/ 0 h 1571"/>
                <a:gd name="T42" fmla="*/ 0 w 1264"/>
                <a:gd name="T43" fmla="*/ 0 h 1571"/>
                <a:gd name="T44" fmla="*/ 0 w 1264"/>
                <a:gd name="T45" fmla="*/ 0 h 1571"/>
                <a:gd name="T46" fmla="*/ 0 w 1264"/>
                <a:gd name="T47" fmla="*/ 0 h 1571"/>
                <a:gd name="T48" fmla="*/ 0 w 1264"/>
                <a:gd name="T49" fmla="*/ 0 h 1571"/>
                <a:gd name="T50" fmla="*/ 0 w 1264"/>
                <a:gd name="T51" fmla="*/ 0 h 1571"/>
                <a:gd name="T52" fmla="*/ 0 w 1264"/>
                <a:gd name="T53" fmla="*/ 0 h 1571"/>
                <a:gd name="T54" fmla="*/ 0 w 1264"/>
                <a:gd name="T55" fmla="*/ 0 h 1571"/>
                <a:gd name="T56" fmla="*/ 0 w 1264"/>
                <a:gd name="T57" fmla="*/ 0 h 1571"/>
                <a:gd name="T58" fmla="*/ 0 w 1264"/>
                <a:gd name="T59" fmla="*/ 0 h 1571"/>
                <a:gd name="T60" fmla="*/ 0 w 1264"/>
                <a:gd name="T61" fmla="*/ 0 h 1571"/>
                <a:gd name="T62" fmla="*/ 0 w 1264"/>
                <a:gd name="T63" fmla="*/ 0 h 1571"/>
                <a:gd name="T64" fmla="*/ 0 w 1264"/>
                <a:gd name="T65" fmla="*/ 0 h 1571"/>
                <a:gd name="T66" fmla="*/ 0 w 1264"/>
                <a:gd name="T67" fmla="*/ 0 h 1571"/>
                <a:gd name="T68" fmla="*/ 0 w 1264"/>
                <a:gd name="T69" fmla="*/ 0 h 1571"/>
                <a:gd name="T70" fmla="*/ 0 w 1264"/>
                <a:gd name="T71" fmla="*/ 0 h 1571"/>
                <a:gd name="T72" fmla="*/ 0 w 1264"/>
                <a:gd name="T73" fmla="*/ 0 h 1571"/>
                <a:gd name="T74" fmla="*/ 0 w 1264"/>
                <a:gd name="T75" fmla="*/ 0 h 1571"/>
                <a:gd name="T76" fmla="*/ 0 w 1264"/>
                <a:gd name="T77" fmla="*/ 0 h 1571"/>
                <a:gd name="T78" fmla="*/ 0 w 1264"/>
                <a:gd name="T79" fmla="*/ 0 h 1571"/>
                <a:gd name="T80" fmla="*/ 0 w 1264"/>
                <a:gd name="T81" fmla="*/ 0 h 1571"/>
                <a:gd name="T82" fmla="*/ 0 w 1264"/>
                <a:gd name="T83" fmla="*/ 0 h 1571"/>
                <a:gd name="T84" fmla="*/ 0 w 1264"/>
                <a:gd name="T85" fmla="*/ 0 h 15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64"/>
                <a:gd name="T130" fmla="*/ 0 h 1571"/>
                <a:gd name="T131" fmla="*/ 1264 w 1264"/>
                <a:gd name="T132" fmla="*/ 1571 h 157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64" h="1571">
                  <a:moveTo>
                    <a:pt x="632" y="1571"/>
                  </a:moveTo>
                  <a:lnTo>
                    <a:pt x="653" y="1558"/>
                  </a:lnTo>
                  <a:lnTo>
                    <a:pt x="674" y="1543"/>
                  </a:lnTo>
                  <a:lnTo>
                    <a:pt x="696" y="1527"/>
                  </a:lnTo>
                  <a:lnTo>
                    <a:pt x="718" y="1510"/>
                  </a:lnTo>
                  <a:lnTo>
                    <a:pt x="740" y="1492"/>
                  </a:lnTo>
                  <a:lnTo>
                    <a:pt x="760" y="1473"/>
                  </a:lnTo>
                  <a:lnTo>
                    <a:pt x="782" y="1454"/>
                  </a:lnTo>
                  <a:lnTo>
                    <a:pt x="804" y="1432"/>
                  </a:lnTo>
                  <a:lnTo>
                    <a:pt x="826" y="1410"/>
                  </a:lnTo>
                  <a:lnTo>
                    <a:pt x="848" y="1387"/>
                  </a:lnTo>
                  <a:lnTo>
                    <a:pt x="868" y="1364"/>
                  </a:lnTo>
                  <a:lnTo>
                    <a:pt x="889" y="1339"/>
                  </a:lnTo>
                  <a:lnTo>
                    <a:pt x="911" y="1314"/>
                  </a:lnTo>
                  <a:lnTo>
                    <a:pt x="930" y="1288"/>
                  </a:lnTo>
                  <a:lnTo>
                    <a:pt x="951" y="1261"/>
                  </a:lnTo>
                  <a:lnTo>
                    <a:pt x="971" y="1232"/>
                  </a:lnTo>
                  <a:lnTo>
                    <a:pt x="990" y="1203"/>
                  </a:lnTo>
                  <a:lnTo>
                    <a:pt x="1010" y="1174"/>
                  </a:lnTo>
                  <a:lnTo>
                    <a:pt x="1029" y="1143"/>
                  </a:lnTo>
                  <a:lnTo>
                    <a:pt x="1047" y="1111"/>
                  </a:lnTo>
                  <a:lnTo>
                    <a:pt x="1065" y="1080"/>
                  </a:lnTo>
                  <a:lnTo>
                    <a:pt x="1082" y="1047"/>
                  </a:lnTo>
                  <a:lnTo>
                    <a:pt x="1098" y="1013"/>
                  </a:lnTo>
                  <a:lnTo>
                    <a:pt x="1115" y="980"/>
                  </a:lnTo>
                  <a:lnTo>
                    <a:pt x="1130" y="944"/>
                  </a:lnTo>
                  <a:lnTo>
                    <a:pt x="1145" y="909"/>
                  </a:lnTo>
                  <a:lnTo>
                    <a:pt x="1159" y="872"/>
                  </a:lnTo>
                  <a:lnTo>
                    <a:pt x="1172" y="835"/>
                  </a:lnTo>
                  <a:lnTo>
                    <a:pt x="1186" y="798"/>
                  </a:lnTo>
                  <a:lnTo>
                    <a:pt x="1196" y="759"/>
                  </a:lnTo>
                  <a:lnTo>
                    <a:pt x="1207" y="720"/>
                  </a:lnTo>
                  <a:lnTo>
                    <a:pt x="1218" y="680"/>
                  </a:lnTo>
                  <a:lnTo>
                    <a:pt x="1228" y="637"/>
                  </a:lnTo>
                  <a:lnTo>
                    <a:pt x="1237" y="595"/>
                  </a:lnTo>
                  <a:lnTo>
                    <a:pt x="1244" y="551"/>
                  </a:lnTo>
                  <a:lnTo>
                    <a:pt x="1251" y="507"/>
                  </a:lnTo>
                  <a:lnTo>
                    <a:pt x="1256" y="463"/>
                  </a:lnTo>
                  <a:lnTo>
                    <a:pt x="1260" y="418"/>
                  </a:lnTo>
                  <a:lnTo>
                    <a:pt x="1263" y="375"/>
                  </a:lnTo>
                  <a:lnTo>
                    <a:pt x="1264" y="331"/>
                  </a:lnTo>
                  <a:lnTo>
                    <a:pt x="1264" y="288"/>
                  </a:lnTo>
                  <a:lnTo>
                    <a:pt x="1263" y="244"/>
                  </a:lnTo>
                  <a:lnTo>
                    <a:pt x="1260" y="201"/>
                  </a:lnTo>
                  <a:lnTo>
                    <a:pt x="1254" y="159"/>
                  </a:lnTo>
                  <a:lnTo>
                    <a:pt x="1248" y="118"/>
                  </a:lnTo>
                  <a:lnTo>
                    <a:pt x="1239" y="77"/>
                  </a:lnTo>
                  <a:lnTo>
                    <a:pt x="1229" y="38"/>
                  </a:lnTo>
                  <a:lnTo>
                    <a:pt x="1216" y="0"/>
                  </a:lnTo>
                  <a:lnTo>
                    <a:pt x="1179" y="10"/>
                  </a:lnTo>
                  <a:lnTo>
                    <a:pt x="1142" y="18"/>
                  </a:lnTo>
                  <a:lnTo>
                    <a:pt x="1105" y="28"/>
                  </a:lnTo>
                  <a:lnTo>
                    <a:pt x="1068" y="36"/>
                  </a:lnTo>
                  <a:lnTo>
                    <a:pt x="1032" y="43"/>
                  </a:lnTo>
                  <a:lnTo>
                    <a:pt x="996" y="51"/>
                  </a:lnTo>
                  <a:lnTo>
                    <a:pt x="959" y="56"/>
                  </a:lnTo>
                  <a:lnTo>
                    <a:pt x="923" y="62"/>
                  </a:lnTo>
                  <a:lnTo>
                    <a:pt x="886" y="67"/>
                  </a:lnTo>
                  <a:lnTo>
                    <a:pt x="849" y="72"/>
                  </a:lnTo>
                  <a:lnTo>
                    <a:pt x="813" y="75"/>
                  </a:lnTo>
                  <a:lnTo>
                    <a:pt x="777" y="78"/>
                  </a:lnTo>
                  <a:lnTo>
                    <a:pt x="740" y="82"/>
                  </a:lnTo>
                  <a:lnTo>
                    <a:pt x="704" y="84"/>
                  </a:lnTo>
                  <a:lnTo>
                    <a:pt x="668" y="85"/>
                  </a:lnTo>
                  <a:lnTo>
                    <a:pt x="632" y="86"/>
                  </a:lnTo>
                  <a:lnTo>
                    <a:pt x="596" y="85"/>
                  </a:lnTo>
                  <a:lnTo>
                    <a:pt x="560" y="84"/>
                  </a:lnTo>
                  <a:lnTo>
                    <a:pt x="524" y="82"/>
                  </a:lnTo>
                  <a:lnTo>
                    <a:pt x="487" y="78"/>
                  </a:lnTo>
                  <a:lnTo>
                    <a:pt x="451" y="75"/>
                  </a:lnTo>
                  <a:lnTo>
                    <a:pt x="415" y="72"/>
                  </a:lnTo>
                  <a:lnTo>
                    <a:pt x="378" y="67"/>
                  </a:lnTo>
                  <a:lnTo>
                    <a:pt x="341" y="62"/>
                  </a:lnTo>
                  <a:lnTo>
                    <a:pt x="305" y="56"/>
                  </a:lnTo>
                  <a:lnTo>
                    <a:pt x="268" y="51"/>
                  </a:lnTo>
                  <a:lnTo>
                    <a:pt x="232" y="43"/>
                  </a:lnTo>
                  <a:lnTo>
                    <a:pt x="196" y="36"/>
                  </a:lnTo>
                  <a:lnTo>
                    <a:pt x="159" y="28"/>
                  </a:lnTo>
                  <a:lnTo>
                    <a:pt x="122" y="18"/>
                  </a:lnTo>
                  <a:lnTo>
                    <a:pt x="85" y="10"/>
                  </a:lnTo>
                  <a:lnTo>
                    <a:pt x="46" y="0"/>
                  </a:lnTo>
                  <a:lnTo>
                    <a:pt x="34" y="38"/>
                  </a:lnTo>
                  <a:lnTo>
                    <a:pt x="25" y="77"/>
                  </a:lnTo>
                  <a:lnTo>
                    <a:pt x="16" y="118"/>
                  </a:lnTo>
                  <a:lnTo>
                    <a:pt x="9" y="159"/>
                  </a:lnTo>
                  <a:lnTo>
                    <a:pt x="4" y="201"/>
                  </a:lnTo>
                  <a:lnTo>
                    <a:pt x="1" y="244"/>
                  </a:lnTo>
                  <a:lnTo>
                    <a:pt x="0" y="288"/>
                  </a:lnTo>
                  <a:lnTo>
                    <a:pt x="0" y="331"/>
                  </a:lnTo>
                  <a:lnTo>
                    <a:pt x="1" y="375"/>
                  </a:lnTo>
                  <a:lnTo>
                    <a:pt x="3" y="418"/>
                  </a:lnTo>
                  <a:lnTo>
                    <a:pt x="7" y="463"/>
                  </a:lnTo>
                  <a:lnTo>
                    <a:pt x="13" y="507"/>
                  </a:lnTo>
                  <a:lnTo>
                    <a:pt x="19" y="551"/>
                  </a:lnTo>
                  <a:lnTo>
                    <a:pt x="27" y="595"/>
                  </a:lnTo>
                  <a:lnTo>
                    <a:pt x="36" y="637"/>
                  </a:lnTo>
                  <a:lnTo>
                    <a:pt x="45" y="680"/>
                  </a:lnTo>
                  <a:lnTo>
                    <a:pt x="56" y="720"/>
                  </a:lnTo>
                  <a:lnTo>
                    <a:pt x="67" y="759"/>
                  </a:lnTo>
                  <a:lnTo>
                    <a:pt x="78" y="798"/>
                  </a:lnTo>
                  <a:lnTo>
                    <a:pt x="91" y="835"/>
                  </a:lnTo>
                  <a:lnTo>
                    <a:pt x="104" y="872"/>
                  </a:lnTo>
                  <a:lnTo>
                    <a:pt x="118" y="909"/>
                  </a:lnTo>
                  <a:lnTo>
                    <a:pt x="134" y="944"/>
                  </a:lnTo>
                  <a:lnTo>
                    <a:pt x="149" y="980"/>
                  </a:lnTo>
                  <a:lnTo>
                    <a:pt x="165" y="1013"/>
                  </a:lnTo>
                  <a:lnTo>
                    <a:pt x="182" y="1047"/>
                  </a:lnTo>
                  <a:lnTo>
                    <a:pt x="199" y="1080"/>
                  </a:lnTo>
                  <a:lnTo>
                    <a:pt x="217" y="1111"/>
                  </a:lnTo>
                  <a:lnTo>
                    <a:pt x="235" y="1143"/>
                  </a:lnTo>
                  <a:lnTo>
                    <a:pt x="254" y="1174"/>
                  </a:lnTo>
                  <a:lnTo>
                    <a:pt x="273" y="1203"/>
                  </a:lnTo>
                  <a:lnTo>
                    <a:pt x="293" y="1232"/>
                  </a:lnTo>
                  <a:lnTo>
                    <a:pt x="312" y="1261"/>
                  </a:lnTo>
                  <a:lnTo>
                    <a:pt x="332" y="1288"/>
                  </a:lnTo>
                  <a:lnTo>
                    <a:pt x="353" y="1314"/>
                  </a:lnTo>
                  <a:lnTo>
                    <a:pt x="373" y="1339"/>
                  </a:lnTo>
                  <a:lnTo>
                    <a:pt x="395" y="1364"/>
                  </a:lnTo>
                  <a:lnTo>
                    <a:pt x="416" y="1387"/>
                  </a:lnTo>
                  <a:lnTo>
                    <a:pt x="438" y="1410"/>
                  </a:lnTo>
                  <a:lnTo>
                    <a:pt x="460" y="1432"/>
                  </a:lnTo>
                  <a:lnTo>
                    <a:pt x="480" y="1454"/>
                  </a:lnTo>
                  <a:lnTo>
                    <a:pt x="502" y="1473"/>
                  </a:lnTo>
                  <a:lnTo>
                    <a:pt x="524" y="1492"/>
                  </a:lnTo>
                  <a:lnTo>
                    <a:pt x="546" y="1510"/>
                  </a:lnTo>
                  <a:lnTo>
                    <a:pt x="567" y="1527"/>
                  </a:lnTo>
                  <a:lnTo>
                    <a:pt x="589" y="1543"/>
                  </a:lnTo>
                  <a:lnTo>
                    <a:pt x="611" y="1558"/>
                  </a:lnTo>
                  <a:lnTo>
                    <a:pt x="632" y="1571"/>
                  </a:lnTo>
                  <a:close/>
                </a:path>
              </a:pathLst>
            </a:custGeom>
            <a:solidFill>
              <a:srgbClr val="22A7EA"/>
            </a:solidFill>
            <a:ln w="9525">
              <a:noFill/>
              <a:round/>
              <a:headEnd/>
              <a:tailEnd/>
            </a:ln>
          </p:spPr>
          <p:txBody>
            <a:bodyPr/>
            <a:lstStyle/>
            <a:p>
              <a:endParaRPr lang="en-US" dirty="0"/>
            </a:p>
          </p:txBody>
        </p:sp>
        <p:sp>
          <p:nvSpPr>
            <p:cNvPr id="23687" name="Freeform 733"/>
            <p:cNvSpPr>
              <a:spLocks/>
            </p:cNvSpPr>
            <p:nvPr/>
          </p:nvSpPr>
          <p:spPr bwMode="white">
            <a:xfrm>
              <a:off x="3279" y="1514"/>
              <a:ext cx="67" cy="72"/>
            </a:xfrm>
            <a:custGeom>
              <a:avLst/>
              <a:gdLst>
                <a:gd name="T0" fmla="*/ 0 w 564"/>
                <a:gd name="T1" fmla="*/ 0 h 565"/>
                <a:gd name="T2" fmla="*/ 0 w 564"/>
                <a:gd name="T3" fmla="*/ 0 h 565"/>
                <a:gd name="T4" fmla="*/ 0 w 564"/>
                <a:gd name="T5" fmla="*/ 0 h 565"/>
                <a:gd name="T6" fmla="*/ 0 w 564"/>
                <a:gd name="T7" fmla="*/ 0 h 565"/>
                <a:gd name="T8" fmla="*/ 0 w 564"/>
                <a:gd name="T9" fmla="*/ 0 h 565"/>
                <a:gd name="T10" fmla="*/ 0 w 564"/>
                <a:gd name="T11" fmla="*/ 0 h 565"/>
                <a:gd name="T12" fmla="*/ 0 w 564"/>
                <a:gd name="T13" fmla="*/ 0 h 565"/>
                <a:gd name="T14" fmla="*/ 0 w 564"/>
                <a:gd name="T15" fmla="*/ 0 h 565"/>
                <a:gd name="T16" fmla="*/ 0 w 564"/>
                <a:gd name="T17" fmla="*/ 0 h 565"/>
                <a:gd name="T18" fmla="*/ 0 w 564"/>
                <a:gd name="T19" fmla="*/ 0 h 565"/>
                <a:gd name="T20" fmla="*/ 0 w 564"/>
                <a:gd name="T21" fmla="*/ 0 h 565"/>
                <a:gd name="T22" fmla="*/ 0 w 564"/>
                <a:gd name="T23" fmla="*/ 0 h 565"/>
                <a:gd name="T24" fmla="*/ 0 w 564"/>
                <a:gd name="T25" fmla="*/ 0 h 565"/>
                <a:gd name="T26" fmla="*/ 0 w 564"/>
                <a:gd name="T27" fmla="*/ 0 h 565"/>
                <a:gd name="T28" fmla="*/ 0 w 564"/>
                <a:gd name="T29" fmla="*/ 0 h 565"/>
                <a:gd name="T30" fmla="*/ 0 w 564"/>
                <a:gd name="T31" fmla="*/ 0 h 565"/>
                <a:gd name="T32" fmla="*/ 0 w 564"/>
                <a:gd name="T33" fmla="*/ 0 h 565"/>
                <a:gd name="T34" fmla="*/ 0 w 564"/>
                <a:gd name="T35" fmla="*/ 0 h 565"/>
                <a:gd name="T36" fmla="*/ 0 w 564"/>
                <a:gd name="T37" fmla="*/ 0 h 565"/>
                <a:gd name="T38" fmla="*/ 0 w 564"/>
                <a:gd name="T39" fmla="*/ 0 h 565"/>
                <a:gd name="T40" fmla="*/ 0 w 564"/>
                <a:gd name="T41" fmla="*/ 0 h 565"/>
                <a:gd name="T42" fmla="*/ 0 w 564"/>
                <a:gd name="T43" fmla="*/ 0 h 565"/>
                <a:gd name="T44" fmla="*/ 0 w 564"/>
                <a:gd name="T45" fmla="*/ 0 h 565"/>
                <a:gd name="T46" fmla="*/ 0 w 564"/>
                <a:gd name="T47" fmla="*/ 0 h 565"/>
                <a:gd name="T48" fmla="*/ 0 w 564"/>
                <a:gd name="T49" fmla="*/ 0 h 565"/>
                <a:gd name="T50" fmla="*/ 0 w 564"/>
                <a:gd name="T51" fmla="*/ 0 h 565"/>
                <a:gd name="T52" fmla="*/ 0 w 564"/>
                <a:gd name="T53" fmla="*/ 0 h 565"/>
                <a:gd name="T54" fmla="*/ 0 w 564"/>
                <a:gd name="T55" fmla="*/ 0 h 565"/>
                <a:gd name="T56" fmla="*/ 0 w 564"/>
                <a:gd name="T57" fmla="*/ 0 h 565"/>
                <a:gd name="T58" fmla="*/ 0 w 564"/>
                <a:gd name="T59" fmla="*/ 0 h 565"/>
                <a:gd name="T60" fmla="*/ 0 w 564"/>
                <a:gd name="T61" fmla="*/ 0 h 565"/>
                <a:gd name="T62" fmla="*/ 0 w 564"/>
                <a:gd name="T63" fmla="*/ 0 h 565"/>
                <a:gd name="T64" fmla="*/ 0 w 564"/>
                <a:gd name="T65" fmla="*/ 0 h 565"/>
                <a:gd name="T66" fmla="*/ 0 w 564"/>
                <a:gd name="T67" fmla="*/ 0 h 565"/>
                <a:gd name="T68" fmla="*/ 0 w 564"/>
                <a:gd name="T69" fmla="*/ 0 h 565"/>
                <a:gd name="T70" fmla="*/ 0 w 564"/>
                <a:gd name="T71" fmla="*/ 0 h 565"/>
                <a:gd name="T72" fmla="*/ 0 w 564"/>
                <a:gd name="T73" fmla="*/ 0 h 565"/>
                <a:gd name="T74" fmla="*/ 0 w 564"/>
                <a:gd name="T75" fmla="*/ 0 h 565"/>
                <a:gd name="T76" fmla="*/ 0 w 564"/>
                <a:gd name="T77" fmla="*/ 0 h 565"/>
                <a:gd name="T78" fmla="*/ 0 w 564"/>
                <a:gd name="T79" fmla="*/ 0 h 565"/>
                <a:gd name="T80" fmla="*/ 0 w 564"/>
                <a:gd name="T81" fmla="*/ 0 h 565"/>
                <a:gd name="T82" fmla="*/ 0 w 564"/>
                <a:gd name="T83" fmla="*/ 0 h 565"/>
                <a:gd name="T84" fmla="*/ 0 w 564"/>
                <a:gd name="T85" fmla="*/ 0 h 565"/>
                <a:gd name="T86" fmla="*/ 0 w 564"/>
                <a:gd name="T87" fmla="*/ 0 h 565"/>
                <a:gd name="T88" fmla="*/ 0 w 564"/>
                <a:gd name="T89" fmla="*/ 0 h 565"/>
                <a:gd name="T90" fmla="*/ 0 w 564"/>
                <a:gd name="T91" fmla="*/ 0 h 565"/>
                <a:gd name="T92" fmla="*/ 0 w 564"/>
                <a:gd name="T93" fmla="*/ 0 h 565"/>
                <a:gd name="T94" fmla="*/ 0 w 564"/>
                <a:gd name="T95" fmla="*/ 0 h 565"/>
                <a:gd name="T96" fmla="*/ 0 w 564"/>
                <a:gd name="T97" fmla="*/ 0 h 565"/>
                <a:gd name="T98" fmla="*/ 0 w 564"/>
                <a:gd name="T99" fmla="*/ 0 h 565"/>
                <a:gd name="T100" fmla="*/ 0 w 564"/>
                <a:gd name="T101" fmla="*/ 0 h 565"/>
                <a:gd name="T102" fmla="*/ 0 w 564"/>
                <a:gd name="T103" fmla="*/ 0 h 565"/>
                <a:gd name="T104" fmla="*/ 0 w 564"/>
                <a:gd name="T105" fmla="*/ 0 h 565"/>
                <a:gd name="T106" fmla="*/ 0 w 564"/>
                <a:gd name="T107" fmla="*/ 0 h 565"/>
                <a:gd name="T108" fmla="*/ 0 w 564"/>
                <a:gd name="T109" fmla="*/ 0 h 565"/>
                <a:gd name="T110" fmla="*/ 0 w 564"/>
                <a:gd name="T111" fmla="*/ 0 h 565"/>
                <a:gd name="T112" fmla="*/ 0 w 564"/>
                <a:gd name="T113" fmla="*/ 0 h 565"/>
                <a:gd name="T114" fmla="*/ 0 w 564"/>
                <a:gd name="T115" fmla="*/ 0 h 565"/>
                <a:gd name="T116" fmla="*/ 0 w 564"/>
                <a:gd name="T117" fmla="*/ 0 h 5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4"/>
                <a:gd name="T178" fmla="*/ 0 h 565"/>
                <a:gd name="T179" fmla="*/ 564 w 564"/>
                <a:gd name="T180" fmla="*/ 565 h 56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4" h="565">
                  <a:moveTo>
                    <a:pt x="88" y="20"/>
                  </a:moveTo>
                  <a:lnTo>
                    <a:pt x="75" y="29"/>
                  </a:lnTo>
                  <a:lnTo>
                    <a:pt x="62" y="38"/>
                  </a:lnTo>
                  <a:lnTo>
                    <a:pt x="50" y="49"/>
                  </a:lnTo>
                  <a:lnTo>
                    <a:pt x="39" y="61"/>
                  </a:lnTo>
                  <a:lnTo>
                    <a:pt x="30" y="73"/>
                  </a:lnTo>
                  <a:lnTo>
                    <a:pt x="21" y="87"/>
                  </a:lnTo>
                  <a:lnTo>
                    <a:pt x="15" y="101"/>
                  </a:lnTo>
                  <a:lnTo>
                    <a:pt x="8" y="115"/>
                  </a:lnTo>
                  <a:lnTo>
                    <a:pt x="4" y="130"/>
                  </a:lnTo>
                  <a:lnTo>
                    <a:pt x="2" y="146"/>
                  </a:lnTo>
                  <a:lnTo>
                    <a:pt x="0" y="162"/>
                  </a:lnTo>
                  <a:lnTo>
                    <a:pt x="0" y="177"/>
                  </a:lnTo>
                  <a:lnTo>
                    <a:pt x="2" y="194"/>
                  </a:lnTo>
                  <a:lnTo>
                    <a:pt x="5" y="209"/>
                  </a:lnTo>
                  <a:lnTo>
                    <a:pt x="9" y="224"/>
                  </a:lnTo>
                  <a:lnTo>
                    <a:pt x="16" y="239"/>
                  </a:lnTo>
                  <a:lnTo>
                    <a:pt x="22" y="251"/>
                  </a:lnTo>
                  <a:lnTo>
                    <a:pt x="29" y="262"/>
                  </a:lnTo>
                  <a:lnTo>
                    <a:pt x="37" y="273"/>
                  </a:lnTo>
                  <a:lnTo>
                    <a:pt x="44" y="283"/>
                  </a:lnTo>
                  <a:lnTo>
                    <a:pt x="53" y="292"/>
                  </a:lnTo>
                  <a:lnTo>
                    <a:pt x="63" y="300"/>
                  </a:lnTo>
                  <a:lnTo>
                    <a:pt x="73" y="308"/>
                  </a:lnTo>
                  <a:lnTo>
                    <a:pt x="82" y="315"/>
                  </a:lnTo>
                  <a:lnTo>
                    <a:pt x="93" y="322"/>
                  </a:lnTo>
                  <a:lnTo>
                    <a:pt x="104" y="328"/>
                  </a:lnTo>
                  <a:lnTo>
                    <a:pt x="116" y="334"/>
                  </a:lnTo>
                  <a:lnTo>
                    <a:pt x="127" y="339"/>
                  </a:lnTo>
                  <a:lnTo>
                    <a:pt x="152" y="348"/>
                  </a:lnTo>
                  <a:lnTo>
                    <a:pt x="178" y="356"/>
                  </a:lnTo>
                  <a:lnTo>
                    <a:pt x="191" y="358"/>
                  </a:lnTo>
                  <a:lnTo>
                    <a:pt x="204" y="361"/>
                  </a:lnTo>
                  <a:lnTo>
                    <a:pt x="216" y="364"/>
                  </a:lnTo>
                  <a:lnTo>
                    <a:pt x="228" y="366"/>
                  </a:lnTo>
                  <a:lnTo>
                    <a:pt x="242" y="368"/>
                  </a:lnTo>
                  <a:lnTo>
                    <a:pt x="255" y="370"/>
                  </a:lnTo>
                  <a:lnTo>
                    <a:pt x="268" y="372"/>
                  </a:lnTo>
                  <a:lnTo>
                    <a:pt x="281" y="373"/>
                  </a:lnTo>
                  <a:lnTo>
                    <a:pt x="297" y="376"/>
                  </a:lnTo>
                  <a:lnTo>
                    <a:pt x="312" y="377"/>
                  </a:lnTo>
                  <a:lnTo>
                    <a:pt x="329" y="378"/>
                  </a:lnTo>
                  <a:lnTo>
                    <a:pt x="343" y="380"/>
                  </a:lnTo>
                  <a:lnTo>
                    <a:pt x="358" y="382"/>
                  </a:lnTo>
                  <a:lnTo>
                    <a:pt x="373" y="384"/>
                  </a:lnTo>
                  <a:lnTo>
                    <a:pt x="389" y="388"/>
                  </a:lnTo>
                  <a:lnTo>
                    <a:pt x="405" y="391"/>
                  </a:lnTo>
                  <a:lnTo>
                    <a:pt x="408" y="392"/>
                  </a:lnTo>
                  <a:lnTo>
                    <a:pt x="412" y="393"/>
                  </a:lnTo>
                  <a:lnTo>
                    <a:pt x="416" y="395"/>
                  </a:lnTo>
                  <a:lnTo>
                    <a:pt x="420" y="397"/>
                  </a:lnTo>
                  <a:lnTo>
                    <a:pt x="425" y="400"/>
                  </a:lnTo>
                  <a:lnTo>
                    <a:pt x="428" y="402"/>
                  </a:lnTo>
                  <a:lnTo>
                    <a:pt x="431" y="405"/>
                  </a:lnTo>
                  <a:lnTo>
                    <a:pt x="433" y="408"/>
                  </a:lnTo>
                  <a:lnTo>
                    <a:pt x="436" y="415"/>
                  </a:lnTo>
                  <a:lnTo>
                    <a:pt x="437" y="421"/>
                  </a:lnTo>
                  <a:lnTo>
                    <a:pt x="437" y="428"/>
                  </a:lnTo>
                  <a:lnTo>
                    <a:pt x="434" y="433"/>
                  </a:lnTo>
                  <a:lnTo>
                    <a:pt x="432" y="439"/>
                  </a:lnTo>
                  <a:lnTo>
                    <a:pt x="428" y="444"/>
                  </a:lnTo>
                  <a:lnTo>
                    <a:pt x="422" y="449"/>
                  </a:lnTo>
                  <a:lnTo>
                    <a:pt x="416" y="452"/>
                  </a:lnTo>
                  <a:lnTo>
                    <a:pt x="416" y="468"/>
                  </a:lnTo>
                  <a:lnTo>
                    <a:pt x="415" y="486"/>
                  </a:lnTo>
                  <a:lnTo>
                    <a:pt x="414" y="504"/>
                  </a:lnTo>
                  <a:lnTo>
                    <a:pt x="413" y="523"/>
                  </a:lnTo>
                  <a:lnTo>
                    <a:pt x="413" y="539"/>
                  </a:lnTo>
                  <a:lnTo>
                    <a:pt x="412" y="552"/>
                  </a:lnTo>
                  <a:lnTo>
                    <a:pt x="412" y="562"/>
                  </a:lnTo>
                  <a:lnTo>
                    <a:pt x="410" y="565"/>
                  </a:lnTo>
                  <a:lnTo>
                    <a:pt x="418" y="564"/>
                  </a:lnTo>
                  <a:lnTo>
                    <a:pt x="439" y="560"/>
                  </a:lnTo>
                  <a:lnTo>
                    <a:pt x="452" y="555"/>
                  </a:lnTo>
                  <a:lnTo>
                    <a:pt x="466" y="551"/>
                  </a:lnTo>
                  <a:lnTo>
                    <a:pt x="481" y="545"/>
                  </a:lnTo>
                  <a:lnTo>
                    <a:pt x="497" y="536"/>
                  </a:lnTo>
                  <a:lnTo>
                    <a:pt x="504" y="530"/>
                  </a:lnTo>
                  <a:lnTo>
                    <a:pt x="512" y="526"/>
                  </a:lnTo>
                  <a:lnTo>
                    <a:pt x="519" y="519"/>
                  </a:lnTo>
                  <a:lnTo>
                    <a:pt x="526" y="513"/>
                  </a:lnTo>
                  <a:lnTo>
                    <a:pt x="533" y="506"/>
                  </a:lnTo>
                  <a:lnTo>
                    <a:pt x="539" y="499"/>
                  </a:lnTo>
                  <a:lnTo>
                    <a:pt x="545" y="491"/>
                  </a:lnTo>
                  <a:lnTo>
                    <a:pt x="550" y="482"/>
                  </a:lnTo>
                  <a:lnTo>
                    <a:pt x="554" y="473"/>
                  </a:lnTo>
                  <a:lnTo>
                    <a:pt x="558" y="463"/>
                  </a:lnTo>
                  <a:lnTo>
                    <a:pt x="561" y="452"/>
                  </a:lnTo>
                  <a:lnTo>
                    <a:pt x="563" y="440"/>
                  </a:lnTo>
                  <a:lnTo>
                    <a:pt x="564" y="428"/>
                  </a:lnTo>
                  <a:lnTo>
                    <a:pt x="564" y="415"/>
                  </a:lnTo>
                  <a:lnTo>
                    <a:pt x="563" y="402"/>
                  </a:lnTo>
                  <a:lnTo>
                    <a:pt x="561" y="386"/>
                  </a:lnTo>
                  <a:lnTo>
                    <a:pt x="559" y="380"/>
                  </a:lnTo>
                  <a:lnTo>
                    <a:pt x="557" y="372"/>
                  </a:lnTo>
                  <a:lnTo>
                    <a:pt x="553" y="366"/>
                  </a:lnTo>
                  <a:lnTo>
                    <a:pt x="550" y="359"/>
                  </a:lnTo>
                  <a:lnTo>
                    <a:pt x="541" y="345"/>
                  </a:lnTo>
                  <a:lnTo>
                    <a:pt x="530" y="333"/>
                  </a:lnTo>
                  <a:lnTo>
                    <a:pt x="518" y="322"/>
                  </a:lnTo>
                  <a:lnTo>
                    <a:pt x="506" y="311"/>
                  </a:lnTo>
                  <a:lnTo>
                    <a:pt x="493" y="303"/>
                  </a:lnTo>
                  <a:lnTo>
                    <a:pt x="480" y="295"/>
                  </a:lnTo>
                  <a:lnTo>
                    <a:pt x="463" y="287"/>
                  </a:lnTo>
                  <a:lnTo>
                    <a:pt x="446" y="281"/>
                  </a:lnTo>
                  <a:lnTo>
                    <a:pt x="429" y="275"/>
                  </a:lnTo>
                  <a:lnTo>
                    <a:pt x="412" y="271"/>
                  </a:lnTo>
                  <a:lnTo>
                    <a:pt x="377" y="264"/>
                  </a:lnTo>
                  <a:lnTo>
                    <a:pt x="342" y="259"/>
                  </a:lnTo>
                  <a:lnTo>
                    <a:pt x="307" y="256"/>
                  </a:lnTo>
                  <a:lnTo>
                    <a:pt x="271" y="251"/>
                  </a:lnTo>
                  <a:lnTo>
                    <a:pt x="254" y="249"/>
                  </a:lnTo>
                  <a:lnTo>
                    <a:pt x="236" y="246"/>
                  </a:lnTo>
                  <a:lnTo>
                    <a:pt x="219" y="242"/>
                  </a:lnTo>
                  <a:lnTo>
                    <a:pt x="201" y="236"/>
                  </a:lnTo>
                  <a:lnTo>
                    <a:pt x="191" y="233"/>
                  </a:lnTo>
                  <a:lnTo>
                    <a:pt x="182" y="228"/>
                  </a:lnTo>
                  <a:lnTo>
                    <a:pt x="172" y="224"/>
                  </a:lnTo>
                  <a:lnTo>
                    <a:pt x="162" y="219"/>
                  </a:lnTo>
                  <a:lnTo>
                    <a:pt x="154" y="212"/>
                  </a:lnTo>
                  <a:lnTo>
                    <a:pt x="147" y="204"/>
                  </a:lnTo>
                  <a:lnTo>
                    <a:pt x="143" y="200"/>
                  </a:lnTo>
                  <a:lnTo>
                    <a:pt x="141" y="196"/>
                  </a:lnTo>
                  <a:lnTo>
                    <a:pt x="139" y="191"/>
                  </a:lnTo>
                  <a:lnTo>
                    <a:pt x="137" y="186"/>
                  </a:lnTo>
                  <a:lnTo>
                    <a:pt x="136" y="178"/>
                  </a:lnTo>
                  <a:lnTo>
                    <a:pt x="135" y="172"/>
                  </a:lnTo>
                  <a:lnTo>
                    <a:pt x="135" y="165"/>
                  </a:lnTo>
                  <a:lnTo>
                    <a:pt x="135" y="159"/>
                  </a:lnTo>
                  <a:lnTo>
                    <a:pt x="136" y="153"/>
                  </a:lnTo>
                  <a:lnTo>
                    <a:pt x="139" y="148"/>
                  </a:lnTo>
                  <a:lnTo>
                    <a:pt x="142" y="143"/>
                  </a:lnTo>
                  <a:lnTo>
                    <a:pt x="147" y="140"/>
                  </a:lnTo>
                  <a:lnTo>
                    <a:pt x="150" y="138"/>
                  </a:lnTo>
                  <a:lnTo>
                    <a:pt x="154" y="137"/>
                  </a:lnTo>
                  <a:lnTo>
                    <a:pt x="158" y="136"/>
                  </a:lnTo>
                  <a:lnTo>
                    <a:pt x="162" y="136"/>
                  </a:lnTo>
                  <a:lnTo>
                    <a:pt x="168" y="137"/>
                  </a:lnTo>
                  <a:lnTo>
                    <a:pt x="177" y="140"/>
                  </a:lnTo>
                  <a:lnTo>
                    <a:pt x="185" y="143"/>
                  </a:lnTo>
                  <a:lnTo>
                    <a:pt x="195" y="148"/>
                  </a:lnTo>
                  <a:lnTo>
                    <a:pt x="204" y="151"/>
                  </a:lnTo>
                  <a:lnTo>
                    <a:pt x="216" y="154"/>
                  </a:lnTo>
                  <a:lnTo>
                    <a:pt x="224" y="157"/>
                  </a:lnTo>
                  <a:lnTo>
                    <a:pt x="233" y="158"/>
                  </a:lnTo>
                  <a:lnTo>
                    <a:pt x="240" y="158"/>
                  </a:lnTo>
                  <a:lnTo>
                    <a:pt x="248" y="158"/>
                  </a:lnTo>
                  <a:lnTo>
                    <a:pt x="256" y="158"/>
                  </a:lnTo>
                  <a:lnTo>
                    <a:pt x="263" y="157"/>
                  </a:lnTo>
                  <a:lnTo>
                    <a:pt x="270" y="155"/>
                  </a:lnTo>
                  <a:lnTo>
                    <a:pt x="276" y="154"/>
                  </a:lnTo>
                  <a:lnTo>
                    <a:pt x="280" y="153"/>
                  </a:lnTo>
                  <a:lnTo>
                    <a:pt x="283" y="152"/>
                  </a:lnTo>
                  <a:lnTo>
                    <a:pt x="286" y="151"/>
                  </a:lnTo>
                  <a:lnTo>
                    <a:pt x="288" y="150"/>
                  </a:lnTo>
                  <a:lnTo>
                    <a:pt x="291" y="149"/>
                  </a:lnTo>
                  <a:lnTo>
                    <a:pt x="293" y="148"/>
                  </a:lnTo>
                  <a:lnTo>
                    <a:pt x="295" y="146"/>
                  </a:lnTo>
                  <a:lnTo>
                    <a:pt x="296" y="145"/>
                  </a:lnTo>
                  <a:lnTo>
                    <a:pt x="295" y="142"/>
                  </a:lnTo>
                  <a:lnTo>
                    <a:pt x="294" y="140"/>
                  </a:lnTo>
                  <a:lnTo>
                    <a:pt x="292" y="139"/>
                  </a:lnTo>
                  <a:lnTo>
                    <a:pt x="289" y="137"/>
                  </a:lnTo>
                  <a:lnTo>
                    <a:pt x="286" y="136"/>
                  </a:lnTo>
                  <a:lnTo>
                    <a:pt x="284" y="135"/>
                  </a:lnTo>
                  <a:lnTo>
                    <a:pt x="281" y="134"/>
                  </a:lnTo>
                  <a:lnTo>
                    <a:pt x="280" y="133"/>
                  </a:lnTo>
                  <a:lnTo>
                    <a:pt x="275" y="131"/>
                  </a:lnTo>
                  <a:lnTo>
                    <a:pt x="272" y="129"/>
                  </a:lnTo>
                  <a:lnTo>
                    <a:pt x="269" y="128"/>
                  </a:lnTo>
                  <a:lnTo>
                    <a:pt x="264" y="127"/>
                  </a:lnTo>
                  <a:lnTo>
                    <a:pt x="261" y="127"/>
                  </a:lnTo>
                  <a:lnTo>
                    <a:pt x="257" y="126"/>
                  </a:lnTo>
                  <a:lnTo>
                    <a:pt x="254" y="125"/>
                  </a:lnTo>
                  <a:lnTo>
                    <a:pt x="249" y="123"/>
                  </a:lnTo>
                  <a:lnTo>
                    <a:pt x="243" y="121"/>
                  </a:lnTo>
                  <a:lnTo>
                    <a:pt x="235" y="117"/>
                  </a:lnTo>
                  <a:lnTo>
                    <a:pt x="228" y="113"/>
                  </a:lnTo>
                  <a:lnTo>
                    <a:pt x="221" y="110"/>
                  </a:lnTo>
                  <a:lnTo>
                    <a:pt x="213" y="105"/>
                  </a:lnTo>
                  <a:lnTo>
                    <a:pt x="207" y="101"/>
                  </a:lnTo>
                  <a:lnTo>
                    <a:pt x="200" y="97"/>
                  </a:lnTo>
                  <a:lnTo>
                    <a:pt x="192" y="93"/>
                  </a:lnTo>
                  <a:lnTo>
                    <a:pt x="200" y="92"/>
                  </a:lnTo>
                  <a:lnTo>
                    <a:pt x="208" y="91"/>
                  </a:lnTo>
                  <a:lnTo>
                    <a:pt x="216" y="90"/>
                  </a:lnTo>
                  <a:lnTo>
                    <a:pt x="225" y="90"/>
                  </a:lnTo>
                  <a:lnTo>
                    <a:pt x="234" y="90"/>
                  </a:lnTo>
                  <a:lnTo>
                    <a:pt x="242" y="90"/>
                  </a:lnTo>
                  <a:lnTo>
                    <a:pt x="250" y="90"/>
                  </a:lnTo>
                  <a:lnTo>
                    <a:pt x="257" y="90"/>
                  </a:lnTo>
                  <a:lnTo>
                    <a:pt x="263" y="91"/>
                  </a:lnTo>
                  <a:lnTo>
                    <a:pt x="272" y="91"/>
                  </a:lnTo>
                  <a:lnTo>
                    <a:pt x="282" y="91"/>
                  </a:lnTo>
                  <a:lnTo>
                    <a:pt x="293" y="91"/>
                  </a:lnTo>
                  <a:lnTo>
                    <a:pt x="303" y="91"/>
                  </a:lnTo>
                  <a:lnTo>
                    <a:pt x="312" y="90"/>
                  </a:lnTo>
                  <a:lnTo>
                    <a:pt x="321" y="89"/>
                  </a:lnTo>
                  <a:lnTo>
                    <a:pt x="327" y="88"/>
                  </a:lnTo>
                  <a:lnTo>
                    <a:pt x="328" y="88"/>
                  </a:lnTo>
                  <a:lnTo>
                    <a:pt x="330" y="88"/>
                  </a:lnTo>
                  <a:lnTo>
                    <a:pt x="331" y="87"/>
                  </a:lnTo>
                  <a:lnTo>
                    <a:pt x="332" y="86"/>
                  </a:lnTo>
                  <a:lnTo>
                    <a:pt x="333" y="85"/>
                  </a:lnTo>
                  <a:lnTo>
                    <a:pt x="334" y="84"/>
                  </a:lnTo>
                  <a:lnTo>
                    <a:pt x="334" y="82"/>
                  </a:lnTo>
                  <a:lnTo>
                    <a:pt x="333" y="80"/>
                  </a:lnTo>
                  <a:lnTo>
                    <a:pt x="331" y="77"/>
                  </a:lnTo>
                  <a:lnTo>
                    <a:pt x="329" y="75"/>
                  </a:lnTo>
                  <a:lnTo>
                    <a:pt x="327" y="73"/>
                  </a:lnTo>
                  <a:lnTo>
                    <a:pt x="324" y="70"/>
                  </a:lnTo>
                  <a:lnTo>
                    <a:pt x="321" y="68"/>
                  </a:lnTo>
                  <a:lnTo>
                    <a:pt x="319" y="66"/>
                  </a:lnTo>
                  <a:lnTo>
                    <a:pt x="316" y="64"/>
                  </a:lnTo>
                  <a:lnTo>
                    <a:pt x="313" y="61"/>
                  </a:lnTo>
                  <a:lnTo>
                    <a:pt x="309" y="55"/>
                  </a:lnTo>
                  <a:lnTo>
                    <a:pt x="305" y="49"/>
                  </a:lnTo>
                  <a:lnTo>
                    <a:pt x="300" y="42"/>
                  </a:lnTo>
                  <a:lnTo>
                    <a:pt x="295" y="37"/>
                  </a:lnTo>
                  <a:lnTo>
                    <a:pt x="289" y="31"/>
                  </a:lnTo>
                  <a:lnTo>
                    <a:pt x="284" y="26"/>
                  </a:lnTo>
                  <a:lnTo>
                    <a:pt x="277" y="21"/>
                  </a:lnTo>
                  <a:lnTo>
                    <a:pt x="270" y="18"/>
                  </a:lnTo>
                  <a:lnTo>
                    <a:pt x="248" y="10"/>
                  </a:lnTo>
                  <a:lnTo>
                    <a:pt x="225" y="5"/>
                  </a:lnTo>
                  <a:lnTo>
                    <a:pt x="214" y="3"/>
                  </a:lnTo>
                  <a:lnTo>
                    <a:pt x="202" y="2"/>
                  </a:lnTo>
                  <a:lnTo>
                    <a:pt x="190" y="1"/>
                  </a:lnTo>
                  <a:lnTo>
                    <a:pt x="179" y="0"/>
                  </a:lnTo>
                  <a:lnTo>
                    <a:pt x="167" y="0"/>
                  </a:lnTo>
                  <a:lnTo>
                    <a:pt x="156" y="1"/>
                  </a:lnTo>
                  <a:lnTo>
                    <a:pt x="145" y="2"/>
                  </a:lnTo>
                  <a:lnTo>
                    <a:pt x="133" y="4"/>
                  </a:lnTo>
                  <a:lnTo>
                    <a:pt x="122" y="7"/>
                  </a:lnTo>
                  <a:lnTo>
                    <a:pt x="111" y="10"/>
                  </a:lnTo>
                  <a:lnTo>
                    <a:pt x="99" y="16"/>
                  </a:lnTo>
                  <a:lnTo>
                    <a:pt x="88" y="20"/>
                  </a:lnTo>
                  <a:close/>
                </a:path>
              </a:pathLst>
            </a:custGeom>
            <a:solidFill>
              <a:srgbClr val="FFFFFF"/>
            </a:solidFill>
            <a:ln w="9525">
              <a:noFill/>
              <a:round/>
              <a:headEnd/>
              <a:tailEnd/>
            </a:ln>
          </p:spPr>
          <p:txBody>
            <a:bodyPr/>
            <a:lstStyle/>
            <a:p>
              <a:endParaRPr lang="en-US" dirty="0"/>
            </a:p>
          </p:txBody>
        </p:sp>
        <p:sp>
          <p:nvSpPr>
            <p:cNvPr id="23688" name="Freeform 734"/>
            <p:cNvSpPr>
              <a:spLocks/>
            </p:cNvSpPr>
            <p:nvPr/>
          </p:nvSpPr>
          <p:spPr bwMode="white">
            <a:xfrm>
              <a:off x="3308" y="1566"/>
              <a:ext cx="16" cy="23"/>
            </a:xfrm>
            <a:custGeom>
              <a:avLst/>
              <a:gdLst>
                <a:gd name="T0" fmla="*/ 0 w 148"/>
                <a:gd name="T1" fmla="*/ 0 h 177"/>
                <a:gd name="T2" fmla="*/ 0 w 148"/>
                <a:gd name="T3" fmla="*/ 0 h 177"/>
                <a:gd name="T4" fmla="*/ 0 w 148"/>
                <a:gd name="T5" fmla="*/ 0 h 177"/>
                <a:gd name="T6" fmla="*/ 0 w 148"/>
                <a:gd name="T7" fmla="*/ 0 h 177"/>
                <a:gd name="T8" fmla="*/ 0 w 148"/>
                <a:gd name="T9" fmla="*/ 0 h 177"/>
                <a:gd name="T10" fmla="*/ 0 w 148"/>
                <a:gd name="T11" fmla="*/ 0 h 177"/>
                <a:gd name="T12" fmla="*/ 0 w 148"/>
                <a:gd name="T13" fmla="*/ 0 h 177"/>
                <a:gd name="T14" fmla="*/ 0 w 148"/>
                <a:gd name="T15" fmla="*/ 0 h 177"/>
                <a:gd name="T16" fmla="*/ 0 w 148"/>
                <a:gd name="T17" fmla="*/ 0 h 177"/>
                <a:gd name="T18" fmla="*/ 0 w 148"/>
                <a:gd name="T19" fmla="*/ 0 h 177"/>
                <a:gd name="T20" fmla="*/ 0 w 148"/>
                <a:gd name="T21" fmla="*/ 0 h 177"/>
                <a:gd name="T22" fmla="*/ 0 w 148"/>
                <a:gd name="T23" fmla="*/ 0 h 177"/>
                <a:gd name="T24" fmla="*/ 0 w 148"/>
                <a:gd name="T25" fmla="*/ 0 h 177"/>
                <a:gd name="T26" fmla="*/ 0 w 148"/>
                <a:gd name="T27" fmla="*/ 0 h 177"/>
                <a:gd name="T28" fmla="*/ 0 w 148"/>
                <a:gd name="T29" fmla="*/ 0 h 177"/>
                <a:gd name="T30" fmla="*/ 0 w 148"/>
                <a:gd name="T31" fmla="*/ 0 h 177"/>
                <a:gd name="T32" fmla="*/ 0 w 148"/>
                <a:gd name="T33" fmla="*/ 0 h 177"/>
                <a:gd name="T34" fmla="*/ 0 w 148"/>
                <a:gd name="T35" fmla="*/ 0 h 177"/>
                <a:gd name="T36" fmla="*/ 0 w 148"/>
                <a:gd name="T37" fmla="*/ 0 h 177"/>
                <a:gd name="T38" fmla="*/ 0 w 148"/>
                <a:gd name="T39" fmla="*/ 0 h 177"/>
                <a:gd name="T40" fmla="*/ 0 w 148"/>
                <a:gd name="T41" fmla="*/ 0 h 177"/>
                <a:gd name="T42" fmla="*/ 0 w 148"/>
                <a:gd name="T43" fmla="*/ 0 h 177"/>
                <a:gd name="T44" fmla="*/ 0 w 148"/>
                <a:gd name="T45" fmla="*/ 0 h 177"/>
                <a:gd name="T46" fmla="*/ 0 w 148"/>
                <a:gd name="T47" fmla="*/ 0 h 177"/>
                <a:gd name="T48" fmla="*/ 0 w 148"/>
                <a:gd name="T49" fmla="*/ 0 h 177"/>
                <a:gd name="T50" fmla="*/ 0 w 148"/>
                <a:gd name="T51" fmla="*/ 0 h 177"/>
                <a:gd name="T52" fmla="*/ 0 w 148"/>
                <a:gd name="T53" fmla="*/ 0 h 177"/>
                <a:gd name="T54" fmla="*/ 0 w 148"/>
                <a:gd name="T55" fmla="*/ 0 h 177"/>
                <a:gd name="T56" fmla="*/ 0 w 148"/>
                <a:gd name="T57" fmla="*/ 0 h 177"/>
                <a:gd name="T58" fmla="*/ 0 w 148"/>
                <a:gd name="T59" fmla="*/ 0 h 177"/>
                <a:gd name="T60" fmla="*/ 0 w 148"/>
                <a:gd name="T61" fmla="*/ 0 h 177"/>
                <a:gd name="T62" fmla="*/ 0 w 148"/>
                <a:gd name="T63" fmla="*/ 0 h 177"/>
                <a:gd name="T64" fmla="*/ 0 w 148"/>
                <a:gd name="T65" fmla="*/ 0 h 177"/>
                <a:gd name="T66" fmla="*/ 0 w 148"/>
                <a:gd name="T67" fmla="*/ 0 h 177"/>
                <a:gd name="T68" fmla="*/ 0 w 148"/>
                <a:gd name="T69" fmla="*/ 0 h 177"/>
                <a:gd name="T70" fmla="*/ 0 w 148"/>
                <a:gd name="T71" fmla="*/ 0 h 177"/>
                <a:gd name="T72" fmla="*/ 0 w 148"/>
                <a:gd name="T73" fmla="*/ 0 h 177"/>
                <a:gd name="T74" fmla="*/ 0 w 148"/>
                <a:gd name="T75" fmla="*/ 0 h 177"/>
                <a:gd name="T76" fmla="*/ 0 w 148"/>
                <a:gd name="T77" fmla="*/ 0 h 177"/>
                <a:gd name="T78" fmla="*/ 0 w 148"/>
                <a:gd name="T79" fmla="*/ 0 h 177"/>
                <a:gd name="T80" fmla="*/ 0 w 148"/>
                <a:gd name="T81" fmla="*/ 0 h 177"/>
                <a:gd name="T82" fmla="*/ 0 w 148"/>
                <a:gd name="T83" fmla="*/ 0 h 177"/>
                <a:gd name="T84" fmla="*/ 0 w 148"/>
                <a:gd name="T85" fmla="*/ 0 h 177"/>
                <a:gd name="T86" fmla="*/ 0 w 148"/>
                <a:gd name="T87" fmla="*/ 0 h 177"/>
                <a:gd name="T88" fmla="*/ 0 w 148"/>
                <a:gd name="T89" fmla="*/ 0 h 177"/>
                <a:gd name="T90" fmla="*/ 0 w 148"/>
                <a:gd name="T91" fmla="*/ 0 h 177"/>
                <a:gd name="T92" fmla="*/ 0 w 148"/>
                <a:gd name="T93" fmla="*/ 0 h 177"/>
                <a:gd name="T94" fmla="*/ 0 w 148"/>
                <a:gd name="T95" fmla="*/ 0 h 177"/>
                <a:gd name="T96" fmla="*/ 0 w 148"/>
                <a:gd name="T97" fmla="*/ 0 h 177"/>
                <a:gd name="T98" fmla="*/ 0 w 148"/>
                <a:gd name="T99" fmla="*/ 0 h 177"/>
                <a:gd name="T100" fmla="*/ 0 w 148"/>
                <a:gd name="T101" fmla="*/ 0 h 17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48"/>
                <a:gd name="T154" fmla="*/ 0 h 177"/>
                <a:gd name="T155" fmla="*/ 148 w 148"/>
                <a:gd name="T156" fmla="*/ 177 h 17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48" h="177">
                  <a:moveTo>
                    <a:pt x="143" y="177"/>
                  </a:moveTo>
                  <a:lnTo>
                    <a:pt x="148" y="16"/>
                  </a:lnTo>
                  <a:lnTo>
                    <a:pt x="147" y="16"/>
                  </a:lnTo>
                  <a:lnTo>
                    <a:pt x="144" y="15"/>
                  </a:lnTo>
                  <a:lnTo>
                    <a:pt x="139" y="13"/>
                  </a:lnTo>
                  <a:lnTo>
                    <a:pt x="132" y="11"/>
                  </a:lnTo>
                  <a:lnTo>
                    <a:pt x="124" y="10"/>
                  </a:lnTo>
                  <a:lnTo>
                    <a:pt x="115" y="8"/>
                  </a:lnTo>
                  <a:lnTo>
                    <a:pt x="104" y="6"/>
                  </a:lnTo>
                  <a:lnTo>
                    <a:pt x="92" y="4"/>
                  </a:lnTo>
                  <a:lnTo>
                    <a:pt x="76" y="3"/>
                  </a:lnTo>
                  <a:lnTo>
                    <a:pt x="63" y="2"/>
                  </a:lnTo>
                  <a:lnTo>
                    <a:pt x="52" y="2"/>
                  </a:lnTo>
                  <a:lnTo>
                    <a:pt x="44" y="1"/>
                  </a:lnTo>
                  <a:lnTo>
                    <a:pt x="37" y="0"/>
                  </a:lnTo>
                  <a:lnTo>
                    <a:pt x="33" y="0"/>
                  </a:lnTo>
                  <a:lnTo>
                    <a:pt x="31" y="0"/>
                  </a:lnTo>
                  <a:lnTo>
                    <a:pt x="30" y="0"/>
                  </a:lnTo>
                  <a:lnTo>
                    <a:pt x="31" y="14"/>
                  </a:lnTo>
                  <a:lnTo>
                    <a:pt x="30" y="14"/>
                  </a:lnTo>
                  <a:lnTo>
                    <a:pt x="26" y="14"/>
                  </a:lnTo>
                  <a:lnTo>
                    <a:pt x="23" y="15"/>
                  </a:lnTo>
                  <a:lnTo>
                    <a:pt x="19" y="18"/>
                  </a:lnTo>
                  <a:lnTo>
                    <a:pt x="13" y="19"/>
                  </a:lnTo>
                  <a:lnTo>
                    <a:pt x="9" y="21"/>
                  </a:lnTo>
                  <a:lnTo>
                    <a:pt x="6" y="23"/>
                  </a:lnTo>
                  <a:lnTo>
                    <a:pt x="3" y="25"/>
                  </a:lnTo>
                  <a:lnTo>
                    <a:pt x="3" y="26"/>
                  </a:lnTo>
                  <a:lnTo>
                    <a:pt x="2" y="27"/>
                  </a:lnTo>
                  <a:lnTo>
                    <a:pt x="1" y="28"/>
                  </a:lnTo>
                  <a:lnTo>
                    <a:pt x="0" y="31"/>
                  </a:lnTo>
                  <a:lnTo>
                    <a:pt x="0" y="33"/>
                  </a:lnTo>
                  <a:lnTo>
                    <a:pt x="0" y="35"/>
                  </a:lnTo>
                  <a:lnTo>
                    <a:pt x="1" y="37"/>
                  </a:lnTo>
                  <a:lnTo>
                    <a:pt x="3" y="40"/>
                  </a:lnTo>
                  <a:lnTo>
                    <a:pt x="11" y="56"/>
                  </a:lnTo>
                  <a:lnTo>
                    <a:pt x="19" y="70"/>
                  </a:lnTo>
                  <a:lnTo>
                    <a:pt x="25" y="83"/>
                  </a:lnTo>
                  <a:lnTo>
                    <a:pt x="32" y="96"/>
                  </a:lnTo>
                  <a:lnTo>
                    <a:pt x="37" y="109"/>
                  </a:lnTo>
                  <a:lnTo>
                    <a:pt x="43" y="124"/>
                  </a:lnTo>
                  <a:lnTo>
                    <a:pt x="47" y="142"/>
                  </a:lnTo>
                  <a:lnTo>
                    <a:pt x="51" y="161"/>
                  </a:lnTo>
                  <a:lnTo>
                    <a:pt x="63" y="164"/>
                  </a:lnTo>
                  <a:lnTo>
                    <a:pt x="74" y="165"/>
                  </a:lnTo>
                  <a:lnTo>
                    <a:pt x="85" y="167"/>
                  </a:lnTo>
                  <a:lnTo>
                    <a:pt x="96" y="168"/>
                  </a:lnTo>
                  <a:lnTo>
                    <a:pt x="107" y="170"/>
                  </a:lnTo>
                  <a:lnTo>
                    <a:pt x="119" y="172"/>
                  </a:lnTo>
                  <a:lnTo>
                    <a:pt x="131" y="174"/>
                  </a:lnTo>
                  <a:lnTo>
                    <a:pt x="143" y="177"/>
                  </a:lnTo>
                  <a:close/>
                </a:path>
              </a:pathLst>
            </a:custGeom>
            <a:solidFill>
              <a:srgbClr val="FFFFFF"/>
            </a:solidFill>
            <a:ln w="9525">
              <a:noFill/>
              <a:round/>
              <a:headEnd/>
              <a:tailEnd/>
            </a:ln>
          </p:spPr>
          <p:txBody>
            <a:bodyPr/>
            <a:lstStyle/>
            <a:p>
              <a:endParaRPr lang="en-US" dirty="0"/>
            </a:p>
          </p:txBody>
        </p:sp>
        <p:sp>
          <p:nvSpPr>
            <p:cNvPr id="23689" name="Freeform 735"/>
            <p:cNvSpPr>
              <a:spLocks/>
            </p:cNvSpPr>
            <p:nvPr/>
          </p:nvSpPr>
          <p:spPr bwMode="white">
            <a:xfrm>
              <a:off x="3294" y="1574"/>
              <a:ext cx="47" cy="46"/>
            </a:xfrm>
            <a:custGeom>
              <a:avLst/>
              <a:gdLst>
                <a:gd name="T0" fmla="*/ 0 w 387"/>
                <a:gd name="T1" fmla="*/ 0 h 361"/>
                <a:gd name="T2" fmla="*/ 0 w 387"/>
                <a:gd name="T3" fmla="*/ 0 h 361"/>
                <a:gd name="T4" fmla="*/ 0 w 387"/>
                <a:gd name="T5" fmla="*/ 0 h 361"/>
                <a:gd name="T6" fmla="*/ 0 w 387"/>
                <a:gd name="T7" fmla="*/ 0 h 361"/>
                <a:gd name="T8" fmla="*/ 0 w 387"/>
                <a:gd name="T9" fmla="*/ 0 h 361"/>
                <a:gd name="T10" fmla="*/ 0 w 387"/>
                <a:gd name="T11" fmla="*/ 0 h 361"/>
                <a:gd name="T12" fmla="*/ 0 w 387"/>
                <a:gd name="T13" fmla="*/ 0 h 361"/>
                <a:gd name="T14" fmla="*/ 0 w 387"/>
                <a:gd name="T15" fmla="*/ 0 h 361"/>
                <a:gd name="T16" fmla="*/ 0 w 387"/>
                <a:gd name="T17" fmla="*/ 0 h 361"/>
                <a:gd name="T18" fmla="*/ 0 w 387"/>
                <a:gd name="T19" fmla="*/ 0 h 361"/>
                <a:gd name="T20" fmla="*/ 0 w 387"/>
                <a:gd name="T21" fmla="*/ 0 h 361"/>
                <a:gd name="T22" fmla="*/ 0 w 387"/>
                <a:gd name="T23" fmla="*/ 0 h 361"/>
                <a:gd name="T24" fmla="*/ 0 w 387"/>
                <a:gd name="T25" fmla="*/ 0 h 361"/>
                <a:gd name="T26" fmla="*/ 0 w 387"/>
                <a:gd name="T27" fmla="*/ 0 h 361"/>
                <a:gd name="T28" fmla="*/ 0 w 387"/>
                <a:gd name="T29" fmla="*/ 0 h 361"/>
                <a:gd name="T30" fmla="*/ 0 w 387"/>
                <a:gd name="T31" fmla="*/ 0 h 361"/>
                <a:gd name="T32" fmla="*/ 0 w 387"/>
                <a:gd name="T33" fmla="*/ 0 h 361"/>
                <a:gd name="T34" fmla="*/ 0 w 387"/>
                <a:gd name="T35" fmla="*/ 0 h 361"/>
                <a:gd name="T36" fmla="*/ 0 w 387"/>
                <a:gd name="T37" fmla="*/ 0 h 361"/>
                <a:gd name="T38" fmla="*/ 0 w 387"/>
                <a:gd name="T39" fmla="*/ 0 h 361"/>
                <a:gd name="T40" fmla="*/ 0 w 387"/>
                <a:gd name="T41" fmla="*/ 0 h 361"/>
                <a:gd name="T42" fmla="*/ 0 w 387"/>
                <a:gd name="T43" fmla="*/ 0 h 361"/>
                <a:gd name="T44" fmla="*/ 0 w 387"/>
                <a:gd name="T45" fmla="*/ 0 h 361"/>
                <a:gd name="T46" fmla="*/ 0 w 387"/>
                <a:gd name="T47" fmla="*/ 0 h 361"/>
                <a:gd name="T48" fmla="*/ 0 w 387"/>
                <a:gd name="T49" fmla="*/ 0 h 361"/>
                <a:gd name="T50" fmla="*/ 0 w 387"/>
                <a:gd name="T51" fmla="*/ 0 h 361"/>
                <a:gd name="T52" fmla="*/ 0 w 387"/>
                <a:gd name="T53" fmla="*/ 0 h 361"/>
                <a:gd name="T54" fmla="*/ 0 w 387"/>
                <a:gd name="T55" fmla="*/ 0 h 361"/>
                <a:gd name="T56" fmla="*/ 0 w 387"/>
                <a:gd name="T57" fmla="*/ 0 h 361"/>
                <a:gd name="T58" fmla="*/ 0 w 387"/>
                <a:gd name="T59" fmla="*/ 0 h 361"/>
                <a:gd name="T60" fmla="*/ 0 w 387"/>
                <a:gd name="T61" fmla="*/ 0 h 361"/>
                <a:gd name="T62" fmla="*/ 0 w 387"/>
                <a:gd name="T63" fmla="*/ 0 h 361"/>
                <a:gd name="T64" fmla="*/ 0 w 387"/>
                <a:gd name="T65" fmla="*/ 0 h 361"/>
                <a:gd name="T66" fmla="*/ 0 w 387"/>
                <a:gd name="T67" fmla="*/ 0 h 361"/>
                <a:gd name="T68" fmla="*/ 0 w 387"/>
                <a:gd name="T69" fmla="*/ 0 h 361"/>
                <a:gd name="T70" fmla="*/ 0 w 387"/>
                <a:gd name="T71" fmla="*/ 0 h 361"/>
                <a:gd name="T72" fmla="*/ 0 w 387"/>
                <a:gd name="T73" fmla="*/ 0 h 361"/>
                <a:gd name="T74" fmla="*/ 0 w 387"/>
                <a:gd name="T75" fmla="*/ 0 h 361"/>
                <a:gd name="T76" fmla="*/ 0 w 387"/>
                <a:gd name="T77" fmla="*/ 0 h 361"/>
                <a:gd name="T78" fmla="*/ 0 w 387"/>
                <a:gd name="T79" fmla="*/ 0 h 361"/>
                <a:gd name="T80" fmla="*/ 0 w 387"/>
                <a:gd name="T81" fmla="*/ 0 h 361"/>
                <a:gd name="T82" fmla="*/ 0 w 387"/>
                <a:gd name="T83" fmla="*/ 0 h 361"/>
                <a:gd name="T84" fmla="*/ 0 w 387"/>
                <a:gd name="T85" fmla="*/ 0 h 361"/>
                <a:gd name="T86" fmla="*/ 0 w 387"/>
                <a:gd name="T87" fmla="*/ 0 h 361"/>
                <a:gd name="T88" fmla="*/ 0 w 387"/>
                <a:gd name="T89" fmla="*/ 0 h 361"/>
                <a:gd name="T90" fmla="*/ 0 w 387"/>
                <a:gd name="T91" fmla="*/ 0 h 361"/>
                <a:gd name="T92" fmla="*/ 0 w 387"/>
                <a:gd name="T93" fmla="*/ 0 h 3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87"/>
                <a:gd name="T142" fmla="*/ 0 h 361"/>
                <a:gd name="T143" fmla="*/ 387 w 387"/>
                <a:gd name="T144" fmla="*/ 361 h 3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87" h="361">
                  <a:moveTo>
                    <a:pt x="1" y="80"/>
                  </a:moveTo>
                  <a:lnTo>
                    <a:pt x="0" y="94"/>
                  </a:lnTo>
                  <a:lnTo>
                    <a:pt x="1" y="106"/>
                  </a:lnTo>
                  <a:lnTo>
                    <a:pt x="4" y="118"/>
                  </a:lnTo>
                  <a:lnTo>
                    <a:pt x="8" y="130"/>
                  </a:lnTo>
                  <a:lnTo>
                    <a:pt x="12" y="141"/>
                  </a:lnTo>
                  <a:lnTo>
                    <a:pt x="19" y="150"/>
                  </a:lnTo>
                  <a:lnTo>
                    <a:pt x="25" y="159"/>
                  </a:lnTo>
                  <a:lnTo>
                    <a:pt x="34" y="168"/>
                  </a:lnTo>
                  <a:lnTo>
                    <a:pt x="43" y="175"/>
                  </a:lnTo>
                  <a:lnTo>
                    <a:pt x="52" y="183"/>
                  </a:lnTo>
                  <a:lnTo>
                    <a:pt x="63" y="190"/>
                  </a:lnTo>
                  <a:lnTo>
                    <a:pt x="74" y="195"/>
                  </a:lnTo>
                  <a:lnTo>
                    <a:pt x="86" y="199"/>
                  </a:lnTo>
                  <a:lnTo>
                    <a:pt x="99" y="204"/>
                  </a:lnTo>
                  <a:lnTo>
                    <a:pt x="113" y="207"/>
                  </a:lnTo>
                  <a:lnTo>
                    <a:pt x="128" y="210"/>
                  </a:lnTo>
                  <a:lnTo>
                    <a:pt x="143" y="212"/>
                  </a:lnTo>
                  <a:lnTo>
                    <a:pt x="158" y="215"/>
                  </a:lnTo>
                  <a:lnTo>
                    <a:pt x="174" y="217"/>
                  </a:lnTo>
                  <a:lnTo>
                    <a:pt x="190" y="219"/>
                  </a:lnTo>
                  <a:lnTo>
                    <a:pt x="205" y="221"/>
                  </a:lnTo>
                  <a:lnTo>
                    <a:pt x="221" y="223"/>
                  </a:lnTo>
                  <a:lnTo>
                    <a:pt x="237" y="226"/>
                  </a:lnTo>
                  <a:lnTo>
                    <a:pt x="253" y="227"/>
                  </a:lnTo>
                  <a:lnTo>
                    <a:pt x="255" y="228"/>
                  </a:lnTo>
                  <a:lnTo>
                    <a:pt x="258" y="228"/>
                  </a:lnTo>
                  <a:lnTo>
                    <a:pt x="262" y="228"/>
                  </a:lnTo>
                  <a:lnTo>
                    <a:pt x="266" y="229"/>
                  </a:lnTo>
                  <a:lnTo>
                    <a:pt x="269" y="230"/>
                  </a:lnTo>
                  <a:lnTo>
                    <a:pt x="274" y="230"/>
                  </a:lnTo>
                  <a:lnTo>
                    <a:pt x="277" y="231"/>
                  </a:lnTo>
                  <a:lnTo>
                    <a:pt x="280" y="233"/>
                  </a:lnTo>
                  <a:lnTo>
                    <a:pt x="283" y="234"/>
                  </a:lnTo>
                  <a:lnTo>
                    <a:pt x="286" y="236"/>
                  </a:lnTo>
                  <a:lnTo>
                    <a:pt x="288" y="238"/>
                  </a:lnTo>
                  <a:lnTo>
                    <a:pt x="290" y="240"/>
                  </a:lnTo>
                  <a:lnTo>
                    <a:pt x="291" y="242"/>
                  </a:lnTo>
                  <a:lnTo>
                    <a:pt x="292" y="244"/>
                  </a:lnTo>
                  <a:lnTo>
                    <a:pt x="293" y="246"/>
                  </a:lnTo>
                  <a:lnTo>
                    <a:pt x="293" y="247"/>
                  </a:lnTo>
                  <a:lnTo>
                    <a:pt x="293" y="251"/>
                  </a:lnTo>
                  <a:lnTo>
                    <a:pt x="293" y="253"/>
                  </a:lnTo>
                  <a:lnTo>
                    <a:pt x="293" y="255"/>
                  </a:lnTo>
                  <a:lnTo>
                    <a:pt x="293" y="257"/>
                  </a:lnTo>
                  <a:lnTo>
                    <a:pt x="292" y="259"/>
                  </a:lnTo>
                  <a:lnTo>
                    <a:pt x="291" y="262"/>
                  </a:lnTo>
                  <a:lnTo>
                    <a:pt x="290" y="263"/>
                  </a:lnTo>
                  <a:lnTo>
                    <a:pt x="289" y="265"/>
                  </a:lnTo>
                  <a:lnTo>
                    <a:pt x="287" y="267"/>
                  </a:lnTo>
                  <a:lnTo>
                    <a:pt x="286" y="268"/>
                  </a:lnTo>
                  <a:lnTo>
                    <a:pt x="283" y="270"/>
                  </a:lnTo>
                  <a:lnTo>
                    <a:pt x="281" y="270"/>
                  </a:lnTo>
                  <a:lnTo>
                    <a:pt x="280" y="271"/>
                  </a:lnTo>
                  <a:lnTo>
                    <a:pt x="279" y="272"/>
                  </a:lnTo>
                  <a:lnTo>
                    <a:pt x="278" y="272"/>
                  </a:lnTo>
                  <a:lnTo>
                    <a:pt x="275" y="361"/>
                  </a:lnTo>
                  <a:lnTo>
                    <a:pt x="277" y="361"/>
                  </a:lnTo>
                  <a:lnTo>
                    <a:pt x="280" y="360"/>
                  </a:lnTo>
                  <a:lnTo>
                    <a:pt x="286" y="359"/>
                  </a:lnTo>
                  <a:lnTo>
                    <a:pt x="293" y="357"/>
                  </a:lnTo>
                  <a:lnTo>
                    <a:pt x="302" y="355"/>
                  </a:lnTo>
                  <a:lnTo>
                    <a:pt x="313" y="352"/>
                  </a:lnTo>
                  <a:lnTo>
                    <a:pt x="323" y="348"/>
                  </a:lnTo>
                  <a:lnTo>
                    <a:pt x="334" y="341"/>
                  </a:lnTo>
                  <a:lnTo>
                    <a:pt x="343" y="336"/>
                  </a:lnTo>
                  <a:lnTo>
                    <a:pt x="352" y="328"/>
                  </a:lnTo>
                  <a:lnTo>
                    <a:pt x="360" y="321"/>
                  </a:lnTo>
                  <a:lnTo>
                    <a:pt x="366" y="314"/>
                  </a:lnTo>
                  <a:lnTo>
                    <a:pt x="373" y="305"/>
                  </a:lnTo>
                  <a:lnTo>
                    <a:pt x="377" y="296"/>
                  </a:lnTo>
                  <a:lnTo>
                    <a:pt x="380" y="288"/>
                  </a:lnTo>
                  <a:lnTo>
                    <a:pt x="384" y="278"/>
                  </a:lnTo>
                  <a:lnTo>
                    <a:pt x="386" y="267"/>
                  </a:lnTo>
                  <a:lnTo>
                    <a:pt x="387" y="256"/>
                  </a:lnTo>
                  <a:lnTo>
                    <a:pt x="386" y="246"/>
                  </a:lnTo>
                  <a:lnTo>
                    <a:pt x="385" y="236"/>
                  </a:lnTo>
                  <a:lnTo>
                    <a:pt x="382" y="226"/>
                  </a:lnTo>
                  <a:lnTo>
                    <a:pt x="377" y="216"/>
                  </a:lnTo>
                  <a:lnTo>
                    <a:pt x="372" y="205"/>
                  </a:lnTo>
                  <a:lnTo>
                    <a:pt x="364" y="194"/>
                  </a:lnTo>
                  <a:lnTo>
                    <a:pt x="359" y="187"/>
                  </a:lnTo>
                  <a:lnTo>
                    <a:pt x="352" y="181"/>
                  </a:lnTo>
                  <a:lnTo>
                    <a:pt x="345" y="174"/>
                  </a:lnTo>
                  <a:lnTo>
                    <a:pt x="337" y="169"/>
                  </a:lnTo>
                  <a:lnTo>
                    <a:pt x="328" y="165"/>
                  </a:lnTo>
                  <a:lnTo>
                    <a:pt x="319" y="159"/>
                  </a:lnTo>
                  <a:lnTo>
                    <a:pt x="310" y="156"/>
                  </a:lnTo>
                  <a:lnTo>
                    <a:pt x="300" y="151"/>
                  </a:lnTo>
                  <a:lnTo>
                    <a:pt x="285" y="147"/>
                  </a:lnTo>
                  <a:lnTo>
                    <a:pt x="266" y="143"/>
                  </a:lnTo>
                  <a:lnTo>
                    <a:pt x="246" y="139"/>
                  </a:lnTo>
                  <a:lnTo>
                    <a:pt x="225" y="135"/>
                  </a:lnTo>
                  <a:lnTo>
                    <a:pt x="203" y="132"/>
                  </a:lnTo>
                  <a:lnTo>
                    <a:pt x="180" y="129"/>
                  </a:lnTo>
                  <a:lnTo>
                    <a:pt x="158" y="125"/>
                  </a:lnTo>
                  <a:lnTo>
                    <a:pt x="137" y="123"/>
                  </a:lnTo>
                  <a:lnTo>
                    <a:pt x="134" y="122"/>
                  </a:lnTo>
                  <a:lnTo>
                    <a:pt x="131" y="121"/>
                  </a:lnTo>
                  <a:lnTo>
                    <a:pt x="127" y="120"/>
                  </a:lnTo>
                  <a:lnTo>
                    <a:pt x="123" y="118"/>
                  </a:lnTo>
                  <a:lnTo>
                    <a:pt x="120" y="115"/>
                  </a:lnTo>
                  <a:lnTo>
                    <a:pt x="118" y="112"/>
                  </a:lnTo>
                  <a:lnTo>
                    <a:pt x="116" y="109"/>
                  </a:lnTo>
                  <a:lnTo>
                    <a:pt x="115" y="105"/>
                  </a:lnTo>
                  <a:lnTo>
                    <a:pt x="115" y="100"/>
                  </a:lnTo>
                  <a:lnTo>
                    <a:pt x="117" y="96"/>
                  </a:lnTo>
                  <a:lnTo>
                    <a:pt x="119" y="94"/>
                  </a:lnTo>
                  <a:lnTo>
                    <a:pt x="121" y="92"/>
                  </a:lnTo>
                  <a:lnTo>
                    <a:pt x="124" y="89"/>
                  </a:lnTo>
                  <a:lnTo>
                    <a:pt x="128" y="88"/>
                  </a:lnTo>
                  <a:lnTo>
                    <a:pt x="129" y="88"/>
                  </a:lnTo>
                  <a:lnTo>
                    <a:pt x="130" y="88"/>
                  </a:lnTo>
                  <a:lnTo>
                    <a:pt x="130" y="87"/>
                  </a:lnTo>
                  <a:lnTo>
                    <a:pt x="129" y="86"/>
                  </a:lnTo>
                  <a:lnTo>
                    <a:pt x="128" y="83"/>
                  </a:lnTo>
                  <a:lnTo>
                    <a:pt x="127" y="80"/>
                  </a:lnTo>
                  <a:lnTo>
                    <a:pt x="125" y="74"/>
                  </a:lnTo>
                  <a:lnTo>
                    <a:pt x="123" y="69"/>
                  </a:lnTo>
                  <a:lnTo>
                    <a:pt x="121" y="62"/>
                  </a:lnTo>
                  <a:lnTo>
                    <a:pt x="119" y="56"/>
                  </a:lnTo>
                  <a:lnTo>
                    <a:pt x="117" y="51"/>
                  </a:lnTo>
                  <a:lnTo>
                    <a:pt x="115" y="45"/>
                  </a:lnTo>
                  <a:lnTo>
                    <a:pt x="111" y="38"/>
                  </a:lnTo>
                  <a:lnTo>
                    <a:pt x="108" y="32"/>
                  </a:lnTo>
                  <a:lnTo>
                    <a:pt x="105" y="24"/>
                  </a:lnTo>
                  <a:lnTo>
                    <a:pt x="100" y="16"/>
                  </a:lnTo>
                  <a:lnTo>
                    <a:pt x="96" y="8"/>
                  </a:lnTo>
                  <a:lnTo>
                    <a:pt x="92" y="0"/>
                  </a:lnTo>
                  <a:lnTo>
                    <a:pt x="77" y="5"/>
                  </a:lnTo>
                  <a:lnTo>
                    <a:pt x="62" y="12"/>
                  </a:lnTo>
                  <a:lnTo>
                    <a:pt x="48" y="20"/>
                  </a:lnTo>
                  <a:lnTo>
                    <a:pt x="34" y="27"/>
                  </a:lnTo>
                  <a:lnTo>
                    <a:pt x="27" y="32"/>
                  </a:lnTo>
                  <a:lnTo>
                    <a:pt x="21" y="37"/>
                  </a:lnTo>
                  <a:lnTo>
                    <a:pt x="16" y="42"/>
                  </a:lnTo>
                  <a:lnTo>
                    <a:pt x="11" y="49"/>
                  </a:lnTo>
                  <a:lnTo>
                    <a:pt x="8" y="56"/>
                  </a:lnTo>
                  <a:lnTo>
                    <a:pt x="4" y="63"/>
                  </a:lnTo>
                  <a:lnTo>
                    <a:pt x="2" y="71"/>
                  </a:lnTo>
                  <a:lnTo>
                    <a:pt x="1" y="80"/>
                  </a:lnTo>
                  <a:close/>
                </a:path>
              </a:pathLst>
            </a:custGeom>
            <a:solidFill>
              <a:srgbClr val="FFFFFF"/>
            </a:solidFill>
            <a:ln w="9525">
              <a:noFill/>
              <a:round/>
              <a:headEnd/>
              <a:tailEnd/>
            </a:ln>
          </p:spPr>
          <p:txBody>
            <a:bodyPr/>
            <a:lstStyle/>
            <a:p>
              <a:endParaRPr lang="en-US" dirty="0"/>
            </a:p>
          </p:txBody>
        </p:sp>
        <p:sp>
          <p:nvSpPr>
            <p:cNvPr id="23690" name="Freeform 736"/>
            <p:cNvSpPr>
              <a:spLocks/>
            </p:cNvSpPr>
            <p:nvPr/>
          </p:nvSpPr>
          <p:spPr bwMode="white">
            <a:xfrm>
              <a:off x="3315" y="1605"/>
              <a:ext cx="8" cy="20"/>
            </a:xfrm>
            <a:custGeom>
              <a:avLst/>
              <a:gdLst>
                <a:gd name="T0" fmla="*/ 0 w 79"/>
                <a:gd name="T1" fmla="*/ 0 h 155"/>
                <a:gd name="T2" fmla="*/ 0 w 79"/>
                <a:gd name="T3" fmla="*/ 0 h 155"/>
                <a:gd name="T4" fmla="*/ 0 w 79"/>
                <a:gd name="T5" fmla="*/ 0 h 155"/>
                <a:gd name="T6" fmla="*/ 0 w 79"/>
                <a:gd name="T7" fmla="*/ 0 h 155"/>
                <a:gd name="T8" fmla="*/ 0 w 79"/>
                <a:gd name="T9" fmla="*/ 0 h 155"/>
                <a:gd name="T10" fmla="*/ 0 w 79"/>
                <a:gd name="T11" fmla="*/ 0 h 155"/>
                <a:gd name="T12" fmla="*/ 0 w 79"/>
                <a:gd name="T13" fmla="*/ 0 h 155"/>
                <a:gd name="T14" fmla="*/ 0 w 79"/>
                <a:gd name="T15" fmla="*/ 0 h 155"/>
                <a:gd name="T16" fmla="*/ 0 w 79"/>
                <a:gd name="T17" fmla="*/ 0 h 155"/>
                <a:gd name="T18" fmla="*/ 0 w 79"/>
                <a:gd name="T19" fmla="*/ 0 h 155"/>
                <a:gd name="T20" fmla="*/ 0 w 79"/>
                <a:gd name="T21" fmla="*/ 0 h 155"/>
                <a:gd name="T22" fmla="*/ 0 w 79"/>
                <a:gd name="T23" fmla="*/ 0 h 155"/>
                <a:gd name="T24" fmla="*/ 0 w 79"/>
                <a:gd name="T25" fmla="*/ 0 h 1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9"/>
                <a:gd name="T40" fmla="*/ 0 h 155"/>
                <a:gd name="T41" fmla="*/ 79 w 79"/>
                <a:gd name="T42" fmla="*/ 155 h 1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9" h="155">
                  <a:moveTo>
                    <a:pt x="79" y="9"/>
                  </a:moveTo>
                  <a:lnTo>
                    <a:pt x="75" y="155"/>
                  </a:lnTo>
                  <a:lnTo>
                    <a:pt x="42" y="136"/>
                  </a:lnTo>
                  <a:lnTo>
                    <a:pt x="8" y="120"/>
                  </a:lnTo>
                  <a:lnTo>
                    <a:pt x="0" y="0"/>
                  </a:lnTo>
                  <a:lnTo>
                    <a:pt x="13" y="2"/>
                  </a:lnTo>
                  <a:lnTo>
                    <a:pt x="23" y="4"/>
                  </a:lnTo>
                  <a:lnTo>
                    <a:pt x="33" y="5"/>
                  </a:lnTo>
                  <a:lnTo>
                    <a:pt x="42" y="6"/>
                  </a:lnTo>
                  <a:lnTo>
                    <a:pt x="50" y="6"/>
                  </a:lnTo>
                  <a:lnTo>
                    <a:pt x="58" y="7"/>
                  </a:lnTo>
                  <a:lnTo>
                    <a:pt x="68" y="8"/>
                  </a:lnTo>
                  <a:lnTo>
                    <a:pt x="79" y="9"/>
                  </a:lnTo>
                  <a:close/>
                </a:path>
              </a:pathLst>
            </a:custGeom>
            <a:solidFill>
              <a:srgbClr val="FFFFFF"/>
            </a:solidFill>
            <a:ln w="9525">
              <a:noFill/>
              <a:round/>
              <a:headEnd/>
              <a:tailEnd/>
            </a:ln>
          </p:spPr>
          <p:txBody>
            <a:bodyPr/>
            <a:lstStyle/>
            <a:p>
              <a:endParaRPr lang="en-US" dirty="0"/>
            </a:p>
          </p:txBody>
        </p:sp>
        <p:sp>
          <p:nvSpPr>
            <p:cNvPr id="23691" name="Freeform 737"/>
            <p:cNvSpPr>
              <a:spLocks/>
            </p:cNvSpPr>
            <p:nvPr/>
          </p:nvSpPr>
          <p:spPr bwMode="white">
            <a:xfrm>
              <a:off x="3302" y="1609"/>
              <a:ext cx="32" cy="42"/>
            </a:xfrm>
            <a:custGeom>
              <a:avLst/>
              <a:gdLst>
                <a:gd name="T0" fmla="*/ 0 w 276"/>
                <a:gd name="T1" fmla="*/ 0 h 329"/>
                <a:gd name="T2" fmla="*/ 0 w 276"/>
                <a:gd name="T3" fmla="*/ 0 h 329"/>
                <a:gd name="T4" fmla="*/ 0 w 276"/>
                <a:gd name="T5" fmla="*/ 0 h 329"/>
                <a:gd name="T6" fmla="*/ 0 w 276"/>
                <a:gd name="T7" fmla="*/ 0 h 329"/>
                <a:gd name="T8" fmla="*/ 0 w 276"/>
                <a:gd name="T9" fmla="*/ 0 h 329"/>
                <a:gd name="T10" fmla="*/ 0 w 276"/>
                <a:gd name="T11" fmla="*/ 0 h 329"/>
                <a:gd name="T12" fmla="*/ 0 w 276"/>
                <a:gd name="T13" fmla="*/ 0 h 329"/>
                <a:gd name="T14" fmla="*/ 0 w 276"/>
                <a:gd name="T15" fmla="*/ 0 h 329"/>
                <a:gd name="T16" fmla="*/ 0 w 276"/>
                <a:gd name="T17" fmla="*/ 0 h 329"/>
                <a:gd name="T18" fmla="*/ 0 w 276"/>
                <a:gd name="T19" fmla="*/ 0 h 329"/>
                <a:gd name="T20" fmla="*/ 0 w 276"/>
                <a:gd name="T21" fmla="*/ 0 h 329"/>
                <a:gd name="T22" fmla="*/ 0 w 276"/>
                <a:gd name="T23" fmla="*/ 0 h 329"/>
                <a:gd name="T24" fmla="*/ 0 w 276"/>
                <a:gd name="T25" fmla="*/ 0 h 329"/>
                <a:gd name="T26" fmla="*/ 0 w 276"/>
                <a:gd name="T27" fmla="*/ 0 h 329"/>
                <a:gd name="T28" fmla="*/ 0 w 276"/>
                <a:gd name="T29" fmla="*/ 0 h 329"/>
                <a:gd name="T30" fmla="*/ 0 w 276"/>
                <a:gd name="T31" fmla="*/ 0 h 329"/>
                <a:gd name="T32" fmla="*/ 0 w 276"/>
                <a:gd name="T33" fmla="*/ 0 h 329"/>
                <a:gd name="T34" fmla="*/ 0 w 276"/>
                <a:gd name="T35" fmla="*/ 0 h 329"/>
                <a:gd name="T36" fmla="*/ 0 w 276"/>
                <a:gd name="T37" fmla="*/ 0 h 329"/>
                <a:gd name="T38" fmla="*/ 0 w 276"/>
                <a:gd name="T39" fmla="*/ 0 h 329"/>
                <a:gd name="T40" fmla="*/ 0 w 276"/>
                <a:gd name="T41" fmla="*/ 0 h 329"/>
                <a:gd name="T42" fmla="*/ 0 w 276"/>
                <a:gd name="T43" fmla="*/ 0 h 329"/>
                <a:gd name="T44" fmla="*/ 0 w 276"/>
                <a:gd name="T45" fmla="*/ 0 h 329"/>
                <a:gd name="T46" fmla="*/ 0 w 276"/>
                <a:gd name="T47" fmla="*/ 0 h 329"/>
                <a:gd name="T48" fmla="*/ 0 w 276"/>
                <a:gd name="T49" fmla="*/ 0 h 329"/>
                <a:gd name="T50" fmla="*/ 0 w 276"/>
                <a:gd name="T51" fmla="*/ 0 h 329"/>
                <a:gd name="T52" fmla="*/ 0 w 276"/>
                <a:gd name="T53" fmla="*/ 0 h 329"/>
                <a:gd name="T54" fmla="*/ 0 w 276"/>
                <a:gd name="T55" fmla="*/ 0 h 329"/>
                <a:gd name="T56" fmla="*/ 0 w 276"/>
                <a:gd name="T57" fmla="*/ 0 h 329"/>
                <a:gd name="T58" fmla="*/ 0 w 276"/>
                <a:gd name="T59" fmla="*/ 0 h 329"/>
                <a:gd name="T60" fmla="*/ 0 w 276"/>
                <a:gd name="T61" fmla="*/ 0 h 329"/>
                <a:gd name="T62" fmla="*/ 0 w 276"/>
                <a:gd name="T63" fmla="*/ 0 h 329"/>
                <a:gd name="T64" fmla="*/ 0 w 276"/>
                <a:gd name="T65" fmla="*/ 0 h 329"/>
                <a:gd name="T66" fmla="*/ 0 w 276"/>
                <a:gd name="T67" fmla="*/ 0 h 329"/>
                <a:gd name="T68" fmla="*/ 0 w 276"/>
                <a:gd name="T69" fmla="*/ 0 h 329"/>
                <a:gd name="T70" fmla="*/ 0 w 276"/>
                <a:gd name="T71" fmla="*/ 0 h 329"/>
                <a:gd name="T72" fmla="*/ 0 w 276"/>
                <a:gd name="T73" fmla="*/ 0 h 329"/>
                <a:gd name="T74" fmla="*/ 0 w 276"/>
                <a:gd name="T75" fmla="*/ 0 h 329"/>
                <a:gd name="T76" fmla="*/ 0 w 276"/>
                <a:gd name="T77" fmla="*/ 0 h 329"/>
                <a:gd name="T78" fmla="*/ 0 w 276"/>
                <a:gd name="T79" fmla="*/ 0 h 329"/>
                <a:gd name="T80" fmla="*/ 0 w 276"/>
                <a:gd name="T81" fmla="*/ 0 h 329"/>
                <a:gd name="T82" fmla="*/ 0 w 276"/>
                <a:gd name="T83" fmla="*/ 0 h 329"/>
                <a:gd name="T84" fmla="*/ 0 w 276"/>
                <a:gd name="T85" fmla="*/ 0 h 329"/>
                <a:gd name="T86" fmla="*/ 0 w 276"/>
                <a:gd name="T87" fmla="*/ 0 h 329"/>
                <a:gd name="T88" fmla="*/ 0 w 276"/>
                <a:gd name="T89" fmla="*/ 0 h 329"/>
                <a:gd name="T90" fmla="*/ 0 w 276"/>
                <a:gd name="T91" fmla="*/ 0 h 329"/>
                <a:gd name="T92" fmla="*/ 0 w 276"/>
                <a:gd name="T93" fmla="*/ 0 h 329"/>
                <a:gd name="T94" fmla="*/ 0 w 276"/>
                <a:gd name="T95" fmla="*/ 0 h 329"/>
                <a:gd name="T96" fmla="*/ 0 w 276"/>
                <a:gd name="T97" fmla="*/ 0 h 329"/>
                <a:gd name="T98" fmla="*/ 0 w 276"/>
                <a:gd name="T99" fmla="*/ 0 h 329"/>
                <a:gd name="T100" fmla="*/ 0 w 276"/>
                <a:gd name="T101" fmla="*/ 0 h 329"/>
                <a:gd name="T102" fmla="*/ 0 w 276"/>
                <a:gd name="T103" fmla="*/ 0 h 329"/>
                <a:gd name="T104" fmla="*/ 0 w 276"/>
                <a:gd name="T105" fmla="*/ 0 h 3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76"/>
                <a:gd name="T160" fmla="*/ 0 h 329"/>
                <a:gd name="T161" fmla="*/ 276 w 276"/>
                <a:gd name="T162" fmla="*/ 329 h 32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76" h="329">
                  <a:moveTo>
                    <a:pt x="9" y="53"/>
                  </a:moveTo>
                  <a:lnTo>
                    <a:pt x="6" y="62"/>
                  </a:lnTo>
                  <a:lnTo>
                    <a:pt x="2" y="71"/>
                  </a:lnTo>
                  <a:lnTo>
                    <a:pt x="1" y="81"/>
                  </a:lnTo>
                  <a:lnTo>
                    <a:pt x="0" y="90"/>
                  </a:lnTo>
                  <a:lnTo>
                    <a:pt x="0" y="98"/>
                  </a:lnTo>
                  <a:lnTo>
                    <a:pt x="1" y="107"/>
                  </a:lnTo>
                  <a:lnTo>
                    <a:pt x="3" y="116"/>
                  </a:lnTo>
                  <a:lnTo>
                    <a:pt x="7" y="123"/>
                  </a:lnTo>
                  <a:lnTo>
                    <a:pt x="10" y="131"/>
                  </a:lnTo>
                  <a:lnTo>
                    <a:pt x="14" y="139"/>
                  </a:lnTo>
                  <a:lnTo>
                    <a:pt x="20" y="145"/>
                  </a:lnTo>
                  <a:lnTo>
                    <a:pt x="26" y="152"/>
                  </a:lnTo>
                  <a:lnTo>
                    <a:pt x="34" y="158"/>
                  </a:lnTo>
                  <a:lnTo>
                    <a:pt x="42" y="164"/>
                  </a:lnTo>
                  <a:lnTo>
                    <a:pt x="50" y="169"/>
                  </a:lnTo>
                  <a:lnTo>
                    <a:pt x="60" y="174"/>
                  </a:lnTo>
                  <a:lnTo>
                    <a:pt x="69" y="178"/>
                  </a:lnTo>
                  <a:lnTo>
                    <a:pt x="79" y="181"/>
                  </a:lnTo>
                  <a:lnTo>
                    <a:pt x="88" y="185"/>
                  </a:lnTo>
                  <a:lnTo>
                    <a:pt x="99" y="189"/>
                  </a:lnTo>
                  <a:lnTo>
                    <a:pt x="109" y="192"/>
                  </a:lnTo>
                  <a:lnTo>
                    <a:pt x="120" y="195"/>
                  </a:lnTo>
                  <a:lnTo>
                    <a:pt x="130" y="199"/>
                  </a:lnTo>
                  <a:lnTo>
                    <a:pt x="140" y="203"/>
                  </a:lnTo>
                  <a:lnTo>
                    <a:pt x="150" y="207"/>
                  </a:lnTo>
                  <a:lnTo>
                    <a:pt x="160" y="213"/>
                  </a:lnTo>
                  <a:lnTo>
                    <a:pt x="171" y="219"/>
                  </a:lnTo>
                  <a:lnTo>
                    <a:pt x="182" y="227"/>
                  </a:lnTo>
                  <a:lnTo>
                    <a:pt x="193" y="235"/>
                  </a:lnTo>
                  <a:lnTo>
                    <a:pt x="202" y="242"/>
                  </a:lnTo>
                  <a:lnTo>
                    <a:pt x="207" y="249"/>
                  </a:lnTo>
                  <a:lnTo>
                    <a:pt x="211" y="254"/>
                  </a:lnTo>
                  <a:lnTo>
                    <a:pt x="211" y="256"/>
                  </a:lnTo>
                  <a:lnTo>
                    <a:pt x="211" y="260"/>
                  </a:lnTo>
                  <a:lnTo>
                    <a:pt x="209" y="262"/>
                  </a:lnTo>
                  <a:lnTo>
                    <a:pt x="208" y="264"/>
                  </a:lnTo>
                  <a:lnTo>
                    <a:pt x="207" y="265"/>
                  </a:lnTo>
                  <a:lnTo>
                    <a:pt x="206" y="266"/>
                  </a:lnTo>
                  <a:lnTo>
                    <a:pt x="206" y="267"/>
                  </a:lnTo>
                  <a:lnTo>
                    <a:pt x="205" y="267"/>
                  </a:lnTo>
                  <a:lnTo>
                    <a:pt x="203" y="329"/>
                  </a:lnTo>
                  <a:lnTo>
                    <a:pt x="204" y="329"/>
                  </a:lnTo>
                  <a:lnTo>
                    <a:pt x="207" y="328"/>
                  </a:lnTo>
                  <a:lnTo>
                    <a:pt x="212" y="327"/>
                  </a:lnTo>
                  <a:lnTo>
                    <a:pt x="217" y="325"/>
                  </a:lnTo>
                  <a:lnTo>
                    <a:pt x="224" y="322"/>
                  </a:lnTo>
                  <a:lnTo>
                    <a:pt x="230" y="319"/>
                  </a:lnTo>
                  <a:lnTo>
                    <a:pt x="238" y="314"/>
                  </a:lnTo>
                  <a:lnTo>
                    <a:pt x="244" y="309"/>
                  </a:lnTo>
                  <a:lnTo>
                    <a:pt x="251" y="303"/>
                  </a:lnTo>
                  <a:lnTo>
                    <a:pt x="257" y="297"/>
                  </a:lnTo>
                  <a:lnTo>
                    <a:pt x="263" y="290"/>
                  </a:lnTo>
                  <a:lnTo>
                    <a:pt x="267" y="283"/>
                  </a:lnTo>
                  <a:lnTo>
                    <a:pt x="271" y="274"/>
                  </a:lnTo>
                  <a:lnTo>
                    <a:pt x="274" y="265"/>
                  </a:lnTo>
                  <a:lnTo>
                    <a:pt x="275" y="255"/>
                  </a:lnTo>
                  <a:lnTo>
                    <a:pt x="276" y="244"/>
                  </a:lnTo>
                  <a:lnTo>
                    <a:pt x="275" y="231"/>
                  </a:lnTo>
                  <a:lnTo>
                    <a:pt x="273" y="220"/>
                  </a:lnTo>
                  <a:lnTo>
                    <a:pt x="268" y="211"/>
                  </a:lnTo>
                  <a:lnTo>
                    <a:pt x="262" y="201"/>
                  </a:lnTo>
                  <a:lnTo>
                    <a:pt x="253" y="191"/>
                  </a:lnTo>
                  <a:lnTo>
                    <a:pt x="242" y="181"/>
                  </a:lnTo>
                  <a:lnTo>
                    <a:pt x="228" y="171"/>
                  </a:lnTo>
                  <a:lnTo>
                    <a:pt x="212" y="162"/>
                  </a:lnTo>
                  <a:lnTo>
                    <a:pt x="197" y="153"/>
                  </a:lnTo>
                  <a:lnTo>
                    <a:pt x="182" y="145"/>
                  </a:lnTo>
                  <a:lnTo>
                    <a:pt x="166" y="138"/>
                  </a:lnTo>
                  <a:lnTo>
                    <a:pt x="150" y="130"/>
                  </a:lnTo>
                  <a:lnTo>
                    <a:pt x="133" y="123"/>
                  </a:lnTo>
                  <a:lnTo>
                    <a:pt x="118" y="116"/>
                  </a:lnTo>
                  <a:lnTo>
                    <a:pt x="103" y="109"/>
                  </a:lnTo>
                  <a:lnTo>
                    <a:pt x="88" y="104"/>
                  </a:lnTo>
                  <a:lnTo>
                    <a:pt x="87" y="103"/>
                  </a:lnTo>
                  <a:lnTo>
                    <a:pt x="85" y="102"/>
                  </a:lnTo>
                  <a:lnTo>
                    <a:pt x="83" y="99"/>
                  </a:lnTo>
                  <a:lnTo>
                    <a:pt x="81" y="97"/>
                  </a:lnTo>
                  <a:lnTo>
                    <a:pt x="79" y="94"/>
                  </a:lnTo>
                  <a:lnTo>
                    <a:pt x="78" y="91"/>
                  </a:lnTo>
                  <a:lnTo>
                    <a:pt x="78" y="88"/>
                  </a:lnTo>
                  <a:lnTo>
                    <a:pt x="78" y="82"/>
                  </a:lnTo>
                  <a:lnTo>
                    <a:pt x="79" y="80"/>
                  </a:lnTo>
                  <a:lnTo>
                    <a:pt x="80" y="79"/>
                  </a:lnTo>
                  <a:lnTo>
                    <a:pt x="82" y="77"/>
                  </a:lnTo>
                  <a:lnTo>
                    <a:pt x="83" y="76"/>
                  </a:lnTo>
                  <a:lnTo>
                    <a:pt x="85" y="74"/>
                  </a:lnTo>
                  <a:lnTo>
                    <a:pt x="86" y="74"/>
                  </a:lnTo>
                  <a:lnTo>
                    <a:pt x="86" y="73"/>
                  </a:lnTo>
                  <a:lnTo>
                    <a:pt x="87" y="73"/>
                  </a:lnTo>
                  <a:lnTo>
                    <a:pt x="82" y="0"/>
                  </a:lnTo>
                  <a:lnTo>
                    <a:pt x="81" y="1"/>
                  </a:lnTo>
                  <a:lnTo>
                    <a:pt x="79" y="1"/>
                  </a:lnTo>
                  <a:lnTo>
                    <a:pt x="75" y="2"/>
                  </a:lnTo>
                  <a:lnTo>
                    <a:pt x="71" y="5"/>
                  </a:lnTo>
                  <a:lnTo>
                    <a:pt x="66" y="7"/>
                  </a:lnTo>
                  <a:lnTo>
                    <a:pt x="60" y="9"/>
                  </a:lnTo>
                  <a:lnTo>
                    <a:pt x="55" y="11"/>
                  </a:lnTo>
                  <a:lnTo>
                    <a:pt x="50" y="14"/>
                  </a:lnTo>
                  <a:lnTo>
                    <a:pt x="45" y="17"/>
                  </a:lnTo>
                  <a:lnTo>
                    <a:pt x="39" y="20"/>
                  </a:lnTo>
                  <a:lnTo>
                    <a:pt x="34" y="24"/>
                  </a:lnTo>
                  <a:lnTo>
                    <a:pt x="29" y="29"/>
                  </a:lnTo>
                  <a:lnTo>
                    <a:pt x="22" y="34"/>
                  </a:lnTo>
                  <a:lnTo>
                    <a:pt x="17" y="40"/>
                  </a:lnTo>
                  <a:lnTo>
                    <a:pt x="12" y="46"/>
                  </a:lnTo>
                  <a:lnTo>
                    <a:pt x="9" y="53"/>
                  </a:lnTo>
                  <a:close/>
                </a:path>
              </a:pathLst>
            </a:custGeom>
            <a:solidFill>
              <a:srgbClr val="FFFFFF"/>
            </a:solidFill>
            <a:ln w="9525">
              <a:noFill/>
              <a:round/>
              <a:headEnd/>
              <a:tailEnd/>
            </a:ln>
          </p:spPr>
          <p:txBody>
            <a:bodyPr/>
            <a:lstStyle/>
            <a:p>
              <a:endParaRPr lang="en-US" dirty="0"/>
            </a:p>
          </p:txBody>
        </p:sp>
        <p:sp>
          <p:nvSpPr>
            <p:cNvPr id="23692" name="Freeform 738"/>
            <p:cNvSpPr>
              <a:spLocks/>
            </p:cNvSpPr>
            <p:nvPr/>
          </p:nvSpPr>
          <p:spPr bwMode="white">
            <a:xfrm>
              <a:off x="3316" y="1636"/>
              <a:ext cx="7" cy="34"/>
            </a:xfrm>
            <a:custGeom>
              <a:avLst/>
              <a:gdLst>
                <a:gd name="T0" fmla="*/ 0 w 64"/>
                <a:gd name="T1" fmla="*/ 0 h 265"/>
                <a:gd name="T2" fmla="*/ 0 w 64"/>
                <a:gd name="T3" fmla="*/ 0 h 265"/>
                <a:gd name="T4" fmla="*/ 0 w 64"/>
                <a:gd name="T5" fmla="*/ 0 h 265"/>
                <a:gd name="T6" fmla="*/ 0 w 64"/>
                <a:gd name="T7" fmla="*/ 0 h 265"/>
                <a:gd name="T8" fmla="*/ 0 w 64"/>
                <a:gd name="T9" fmla="*/ 0 h 265"/>
                <a:gd name="T10" fmla="*/ 0 w 64"/>
                <a:gd name="T11" fmla="*/ 0 h 265"/>
                <a:gd name="T12" fmla="*/ 0 w 64"/>
                <a:gd name="T13" fmla="*/ 0 h 265"/>
                <a:gd name="T14" fmla="*/ 0 w 64"/>
                <a:gd name="T15" fmla="*/ 0 h 265"/>
                <a:gd name="T16" fmla="*/ 0 w 64"/>
                <a:gd name="T17" fmla="*/ 0 h 265"/>
                <a:gd name="T18" fmla="*/ 0 w 64"/>
                <a:gd name="T19" fmla="*/ 0 h 265"/>
                <a:gd name="T20" fmla="*/ 0 w 64"/>
                <a:gd name="T21" fmla="*/ 0 h 265"/>
                <a:gd name="T22" fmla="*/ 0 w 64"/>
                <a:gd name="T23" fmla="*/ 0 h 265"/>
                <a:gd name="T24" fmla="*/ 0 w 64"/>
                <a:gd name="T25" fmla="*/ 0 h 265"/>
                <a:gd name="T26" fmla="*/ 0 w 64"/>
                <a:gd name="T27" fmla="*/ 0 h 265"/>
                <a:gd name="T28" fmla="*/ 0 w 64"/>
                <a:gd name="T29" fmla="*/ 0 h 265"/>
                <a:gd name="T30" fmla="*/ 0 w 64"/>
                <a:gd name="T31" fmla="*/ 0 h 265"/>
                <a:gd name="T32" fmla="*/ 0 w 64"/>
                <a:gd name="T33" fmla="*/ 0 h 265"/>
                <a:gd name="T34" fmla="*/ 0 w 64"/>
                <a:gd name="T35" fmla="*/ 0 h 265"/>
                <a:gd name="T36" fmla="*/ 0 w 64"/>
                <a:gd name="T37" fmla="*/ 0 h 265"/>
                <a:gd name="T38" fmla="*/ 0 w 64"/>
                <a:gd name="T39" fmla="*/ 0 h 265"/>
                <a:gd name="T40" fmla="*/ 0 w 64"/>
                <a:gd name="T41" fmla="*/ 0 h 265"/>
                <a:gd name="T42" fmla="*/ 0 w 64"/>
                <a:gd name="T43" fmla="*/ 0 h 265"/>
                <a:gd name="T44" fmla="*/ 0 w 64"/>
                <a:gd name="T45" fmla="*/ 0 h 265"/>
                <a:gd name="T46" fmla="*/ 0 w 64"/>
                <a:gd name="T47" fmla="*/ 0 h 265"/>
                <a:gd name="T48" fmla="*/ 0 w 64"/>
                <a:gd name="T49" fmla="*/ 0 h 265"/>
                <a:gd name="T50" fmla="*/ 0 w 64"/>
                <a:gd name="T51" fmla="*/ 0 h 265"/>
                <a:gd name="T52" fmla="*/ 0 w 64"/>
                <a:gd name="T53" fmla="*/ 0 h 265"/>
                <a:gd name="T54" fmla="*/ 0 w 64"/>
                <a:gd name="T55" fmla="*/ 0 h 265"/>
                <a:gd name="T56" fmla="*/ 0 w 64"/>
                <a:gd name="T57" fmla="*/ 0 h 265"/>
                <a:gd name="T58" fmla="*/ 0 w 64"/>
                <a:gd name="T59" fmla="*/ 0 h 265"/>
                <a:gd name="T60" fmla="*/ 0 w 64"/>
                <a:gd name="T61" fmla="*/ 0 h 265"/>
                <a:gd name="T62" fmla="*/ 0 w 64"/>
                <a:gd name="T63" fmla="*/ 0 h 265"/>
                <a:gd name="T64" fmla="*/ 0 w 64"/>
                <a:gd name="T65" fmla="*/ 0 h 265"/>
                <a:gd name="T66" fmla="*/ 0 w 64"/>
                <a:gd name="T67" fmla="*/ 0 h 265"/>
                <a:gd name="T68" fmla="*/ 0 w 64"/>
                <a:gd name="T69" fmla="*/ 0 h 265"/>
                <a:gd name="T70" fmla="*/ 0 w 64"/>
                <a:gd name="T71" fmla="*/ 0 h 265"/>
                <a:gd name="T72" fmla="*/ 0 w 64"/>
                <a:gd name="T73" fmla="*/ 0 h 265"/>
                <a:gd name="T74" fmla="*/ 0 w 64"/>
                <a:gd name="T75" fmla="*/ 0 h 265"/>
                <a:gd name="T76" fmla="*/ 0 w 64"/>
                <a:gd name="T77" fmla="*/ 0 h 265"/>
                <a:gd name="T78" fmla="*/ 0 w 64"/>
                <a:gd name="T79" fmla="*/ 0 h 265"/>
                <a:gd name="T80" fmla="*/ 0 w 64"/>
                <a:gd name="T81" fmla="*/ 0 h 265"/>
                <a:gd name="T82" fmla="*/ 0 w 64"/>
                <a:gd name="T83" fmla="*/ 0 h 265"/>
                <a:gd name="T84" fmla="*/ 0 w 64"/>
                <a:gd name="T85" fmla="*/ 0 h 265"/>
                <a:gd name="T86" fmla="*/ 0 w 64"/>
                <a:gd name="T87" fmla="*/ 0 h 265"/>
                <a:gd name="T88" fmla="*/ 0 w 64"/>
                <a:gd name="T89" fmla="*/ 0 h 265"/>
                <a:gd name="T90" fmla="*/ 0 w 64"/>
                <a:gd name="T91" fmla="*/ 0 h 265"/>
                <a:gd name="T92" fmla="*/ 0 w 64"/>
                <a:gd name="T93" fmla="*/ 0 h 265"/>
                <a:gd name="T94" fmla="*/ 0 w 64"/>
                <a:gd name="T95" fmla="*/ 0 h 265"/>
                <a:gd name="T96" fmla="*/ 0 w 64"/>
                <a:gd name="T97" fmla="*/ 0 h 265"/>
                <a:gd name="T98" fmla="*/ 0 w 64"/>
                <a:gd name="T99" fmla="*/ 0 h 265"/>
                <a:gd name="T100" fmla="*/ 0 w 64"/>
                <a:gd name="T101" fmla="*/ 0 h 265"/>
                <a:gd name="T102" fmla="*/ 0 w 64"/>
                <a:gd name="T103" fmla="*/ 0 h 265"/>
                <a:gd name="T104" fmla="*/ 0 w 64"/>
                <a:gd name="T105" fmla="*/ 0 h 265"/>
                <a:gd name="T106" fmla="*/ 0 w 64"/>
                <a:gd name="T107" fmla="*/ 0 h 265"/>
                <a:gd name="T108" fmla="*/ 0 w 64"/>
                <a:gd name="T109" fmla="*/ 0 h 265"/>
                <a:gd name="T110" fmla="*/ 0 w 64"/>
                <a:gd name="T111" fmla="*/ 0 h 265"/>
                <a:gd name="T112" fmla="*/ 0 w 64"/>
                <a:gd name="T113" fmla="*/ 0 h 2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4"/>
                <a:gd name="T172" fmla="*/ 0 h 265"/>
                <a:gd name="T173" fmla="*/ 64 w 64"/>
                <a:gd name="T174" fmla="*/ 265 h 26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4" h="265">
                  <a:moveTo>
                    <a:pt x="64" y="43"/>
                  </a:moveTo>
                  <a:lnTo>
                    <a:pt x="64" y="42"/>
                  </a:lnTo>
                  <a:lnTo>
                    <a:pt x="64" y="40"/>
                  </a:lnTo>
                  <a:lnTo>
                    <a:pt x="64" y="39"/>
                  </a:lnTo>
                  <a:lnTo>
                    <a:pt x="63" y="39"/>
                  </a:lnTo>
                  <a:lnTo>
                    <a:pt x="63" y="38"/>
                  </a:lnTo>
                  <a:lnTo>
                    <a:pt x="62" y="37"/>
                  </a:lnTo>
                  <a:lnTo>
                    <a:pt x="61" y="36"/>
                  </a:lnTo>
                  <a:lnTo>
                    <a:pt x="60" y="34"/>
                  </a:lnTo>
                  <a:lnTo>
                    <a:pt x="57" y="30"/>
                  </a:lnTo>
                  <a:lnTo>
                    <a:pt x="52" y="27"/>
                  </a:lnTo>
                  <a:lnTo>
                    <a:pt x="48" y="24"/>
                  </a:lnTo>
                  <a:lnTo>
                    <a:pt x="45" y="20"/>
                  </a:lnTo>
                  <a:lnTo>
                    <a:pt x="41" y="18"/>
                  </a:lnTo>
                  <a:lnTo>
                    <a:pt x="38" y="16"/>
                  </a:lnTo>
                  <a:lnTo>
                    <a:pt x="36" y="15"/>
                  </a:lnTo>
                  <a:lnTo>
                    <a:pt x="34" y="14"/>
                  </a:lnTo>
                  <a:lnTo>
                    <a:pt x="29" y="10"/>
                  </a:lnTo>
                  <a:lnTo>
                    <a:pt x="24" y="8"/>
                  </a:lnTo>
                  <a:lnTo>
                    <a:pt x="18" y="6"/>
                  </a:lnTo>
                  <a:lnTo>
                    <a:pt x="13" y="4"/>
                  </a:lnTo>
                  <a:lnTo>
                    <a:pt x="8" y="2"/>
                  </a:lnTo>
                  <a:lnTo>
                    <a:pt x="3" y="1"/>
                  </a:lnTo>
                  <a:lnTo>
                    <a:pt x="0" y="0"/>
                  </a:lnTo>
                  <a:lnTo>
                    <a:pt x="0" y="6"/>
                  </a:lnTo>
                  <a:lnTo>
                    <a:pt x="0" y="26"/>
                  </a:lnTo>
                  <a:lnTo>
                    <a:pt x="1" y="54"/>
                  </a:lnTo>
                  <a:lnTo>
                    <a:pt x="2" y="89"/>
                  </a:lnTo>
                  <a:lnTo>
                    <a:pt x="2" y="127"/>
                  </a:lnTo>
                  <a:lnTo>
                    <a:pt x="3" y="167"/>
                  </a:lnTo>
                  <a:lnTo>
                    <a:pt x="4" y="206"/>
                  </a:lnTo>
                  <a:lnTo>
                    <a:pt x="6" y="240"/>
                  </a:lnTo>
                  <a:lnTo>
                    <a:pt x="6" y="247"/>
                  </a:lnTo>
                  <a:lnTo>
                    <a:pt x="8" y="252"/>
                  </a:lnTo>
                  <a:lnTo>
                    <a:pt x="10" y="257"/>
                  </a:lnTo>
                  <a:lnTo>
                    <a:pt x="13" y="260"/>
                  </a:lnTo>
                  <a:lnTo>
                    <a:pt x="16" y="262"/>
                  </a:lnTo>
                  <a:lnTo>
                    <a:pt x="21" y="264"/>
                  </a:lnTo>
                  <a:lnTo>
                    <a:pt x="26" y="264"/>
                  </a:lnTo>
                  <a:lnTo>
                    <a:pt x="33" y="265"/>
                  </a:lnTo>
                  <a:lnTo>
                    <a:pt x="40" y="264"/>
                  </a:lnTo>
                  <a:lnTo>
                    <a:pt x="46" y="263"/>
                  </a:lnTo>
                  <a:lnTo>
                    <a:pt x="50" y="261"/>
                  </a:lnTo>
                  <a:lnTo>
                    <a:pt x="53" y="259"/>
                  </a:lnTo>
                  <a:lnTo>
                    <a:pt x="57" y="256"/>
                  </a:lnTo>
                  <a:lnTo>
                    <a:pt x="58" y="252"/>
                  </a:lnTo>
                  <a:lnTo>
                    <a:pt x="59" y="248"/>
                  </a:lnTo>
                  <a:lnTo>
                    <a:pt x="59" y="244"/>
                  </a:lnTo>
                  <a:lnTo>
                    <a:pt x="59" y="231"/>
                  </a:lnTo>
                  <a:lnTo>
                    <a:pt x="60" y="210"/>
                  </a:lnTo>
                  <a:lnTo>
                    <a:pt x="60" y="185"/>
                  </a:lnTo>
                  <a:lnTo>
                    <a:pt x="61" y="156"/>
                  </a:lnTo>
                  <a:lnTo>
                    <a:pt x="62" y="127"/>
                  </a:lnTo>
                  <a:lnTo>
                    <a:pt x="63" y="97"/>
                  </a:lnTo>
                  <a:lnTo>
                    <a:pt x="63" y="68"/>
                  </a:lnTo>
                  <a:lnTo>
                    <a:pt x="64" y="43"/>
                  </a:lnTo>
                  <a:close/>
                </a:path>
              </a:pathLst>
            </a:custGeom>
            <a:solidFill>
              <a:srgbClr val="FFFFFF"/>
            </a:solidFill>
            <a:ln w="9525">
              <a:noFill/>
              <a:round/>
              <a:headEnd/>
              <a:tailEnd/>
            </a:ln>
          </p:spPr>
          <p:txBody>
            <a:bodyPr/>
            <a:lstStyle/>
            <a:p>
              <a:endParaRPr lang="en-US" dirty="0"/>
            </a:p>
          </p:txBody>
        </p:sp>
        <p:sp>
          <p:nvSpPr>
            <p:cNvPr id="23693" name="Freeform 739"/>
            <p:cNvSpPr>
              <a:spLocks/>
            </p:cNvSpPr>
            <p:nvPr/>
          </p:nvSpPr>
          <p:spPr bwMode="white">
            <a:xfrm>
              <a:off x="3310" y="1508"/>
              <a:ext cx="37" cy="36"/>
            </a:xfrm>
            <a:custGeom>
              <a:avLst/>
              <a:gdLst>
                <a:gd name="T0" fmla="*/ 0 w 312"/>
                <a:gd name="T1" fmla="*/ 0 h 296"/>
                <a:gd name="T2" fmla="*/ 0 w 312"/>
                <a:gd name="T3" fmla="*/ 0 h 296"/>
                <a:gd name="T4" fmla="*/ 0 w 312"/>
                <a:gd name="T5" fmla="*/ 0 h 296"/>
                <a:gd name="T6" fmla="*/ 0 w 312"/>
                <a:gd name="T7" fmla="*/ 0 h 296"/>
                <a:gd name="T8" fmla="*/ 0 w 312"/>
                <a:gd name="T9" fmla="*/ 0 h 296"/>
                <a:gd name="T10" fmla="*/ 0 w 312"/>
                <a:gd name="T11" fmla="*/ 0 h 296"/>
                <a:gd name="T12" fmla="*/ 0 w 312"/>
                <a:gd name="T13" fmla="*/ 0 h 296"/>
                <a:gd name="T14" fmla="*/ 0 w 312"/>
                <a:gd name="T15" fmla="*/ 0 h 296"/>
                <a:gd name="T16" fmla="*/ 0 w 312"/>
                <a:gd name="T17" fmla="*/ 0 h 296"/>
                <a:gd name="T18" fmla="*/ 0 w 312"/>
                <a:gd name="T19" fmla="*/ 0 h 296"/>
                <a:gd name="T20" fmla="*/ 0 w 312"/>
                <a:gd name="T21" fmla="*/ 0 h 296"/>
                <a:gd name="T22" fmla="*/ 0 w 312"/>
                <a:gd name="T23" fmla="*/ 0 h 296"/>
                <a:gd name="T24" fmla="*/ 0 w 312"/>
                <a:gd name="T25" fmla="*/ 0 h 296"/>
                <a:gd name="T26" fmla="*/ 0 w 312"/>
                <a:gd name="T27" fmla="*/ 0 h 296"/>
                <a:gd name="T28" fmla="*/ 0 w 312"/>
                <a:gd name="T29" fmla="*/ 0 h 296"/>
                <a:gd name="T30" fmla="*/ 0 w 312"/>
                <a:gd name="T31" fmla="*/ 0 h 296"/>
                <a:gd name="T32" fmla="*/ 0 w 312"/>
                <a:gd name="T33" fmla="*/ 0 h 296"/>
                <a:gd name="T34" fmla="*/ 0 w 312"/>
                <a:gd name="T35" fmla="*/ 0 h 296"/>
                <a:gd name="T36" fmla="*/ 0 w 312"/>
                <a:gd name="T37" fmla="*/ 0 h 296"/>
                <a:gd name="T38" fmla="*/ 0 w 312"/>
                <a:gd name="T39" fmla="*/ 0 h 296"/>
                <a:gd name="T40" fmla="*/ 0 w 312"/>
                <a:gd name="T41" fmla="*/ 0 h 296"/>
                <a:gd name="T42" fmla="*/ 0 w 312"/>
                <a:gd name="T43" fmla="*/ 0 h 296"/>
                <a:gd name="T44" fmla="*/ 0 w 312"/>
                <a:gd name="T45" fmla="*/ 0 h 296"/>
                <a:gd name="T46" fmla="*/ 0 w 312"/>
                <a:gd name="T47" fmla="*/ 0 h 296"/>
                <a:gd name="T48" fmla="*/ 0 w 312"/>
                <a:gd name="T49" fmla="*/ 0 h 296"/>
                <a:gd name="T50" fmla="*/ 0 w 312"/>
                <a:gd name="T51" fmla="*/ 0 h 296"/>
                <a:gd name="T52" fmla="*/ 0 w 312"/>
                <a:gd name="T53" fmla="*/ 0 h 296"/>
                <a:gd name="T54" fmla="*/ 0 w 312"/>
                <a:gd name="T55" fmla="*/ 0 h 296"/>
                <a:gd name="T56" fmla="*/ 0 w 312"/>
                <a:gd name="T57" fmla="*/ 0 h 296"/>
                <a:gd name="T58" fmla="*/ 0 w 312"/>
                <a:gd name="T59" fmla="*/ 0 h 296"/>
                <a:gd name="T60" fmla="*/ 0 w 312"/>
                <a:gd name="T61" fmla="*/ 0 h 296"/>
                <a:gd name="T62" fmla="*/ 0 w 312"/>
                <a:gd name="T63" fmla="*/ 0 h 296"/>
                <a:gd name="T64" fmla="*/ 0 w 312"/>
                <a:gd name="T65" fmla="*/ 0 h 296"/>
                <a:gd name="T66" fmla="*/ 0 w 312"/>
                <a:gd name="T67" fmla="*/ 0 h 296"/>
                <a:gd name="T68" fmla="*/ 0 w 312"/>
                <a:gd name="T69" fmla="*/ 0 h 296"/>
                <a:gd name="T70" fmla="*/ 0 w 312"/>
                <a:gd name="T71" fmla="*/ 0 h 296"/>
                <a:gd name="T72" fmla="*/ 0 w 312"/>
                <a:gd name="T73" fmla="*/ 0 h 296"/>
                <a:gd name="T74" fmla="*/ 0 w 312"/>
                <a:gd name="T75" fmla="*/ 0 h 296"/>
                <a:gd name="T76" fmla="*/ 0 w 312"/>
                <a:gd name="T77" fmla="*/ 0 h 296"/>
                <a:gd name="T78" fmla="*/ 0 w 312"/>
                <a:gd name="T79" fmla="*/ 0 h 296"/>
                <a:gd name="T80" fmla="*/ 0 w 312"/>
                <a:gd name="T81" fmla="*/ 0 h 296"/>
                <a:gd name="T82" fmla="*/ 0 w 312"/>
                <a:gd name="T83" fmla="*/ 0 h 296"/>
                <a:gd name="T84" fmla="*/ 0 w 312"/>
                <a:gd name="T85" fmla="*/ 0 h 296"/>
                <a:gd name="T86" fmla="*/ 0 w 312"/>
                <a:gd name="T87" fmla="*/ 0 h 296"/>
                <a:gd name="T88" fmla="*/ 0 w 312"/>
                <a:gd name="T89" fmla="*/ 0 h 296"/>
                <a:gd name="T90" fmla="*/ 0 w 312"/>
                <a:gd name="T91" fmla="*/ 0 h 296"/>
                <a:gd name="T92" fmla="*/ 0 w 312"/>
                <a:gd name="T93" fmla="*/ 0 h 296"/>
                <a:gd name="T94" fmla="*/ 0 w 312"/>
                <a:gd name="T95" fmla="*/ 0 h 296"/>
                <a:gd name="T96" fmla="*/ 0 w 312"/>
                <a:gd name="T97" fmla="*/ 0 h 296"/>
                <a:gd name="T98" fmla="*/ 0 w 312"/>
                <a:gd name="T99" fmla="*/ 0 h 296"/>
                <a:gd name="T100" fmla="*/ 0 w 312"/>
                <a:gd name="T101" fmla="*/ 0 h 296"/>
                <a:gd name="T102" fmla="*/ 0 w 312"/>
                <a:gd name="T103" fmla="*/ 0 h 296"/>
                <a:gd name="T104" fmla="*/ 0 w 312"/>
                <a:gd name="T105" fmla="*/ 0 h 296"/>
                <a:gd name="T106" fmla="*/ 0 w 312"/>
                <a:gd name="T107" fmla="*/ 0 h 29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12"/>
                <a:gd name="T163" fmla="*/ 0 h 296"/>
                <a:gd name="T164" fmla="*/ 312 w 312"/>
                <a:gd name="T165" fmla="*/ 296 h 29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12" h="296">
                  <a:moveTo>
                    <a:pt x="135" y="42"/>
                  </a:moveTo>
                  <a:lnTo>
                    <a:pt x="137" y="45"/>
                  </a:lnTo>
                  <a:lnTo>
                    <a:pt x="140" y="46"/>
                  </a:lnTo>
                  <a:lnTo>
                    <a:pt x="142" y="48"/>
                  </a:lnTo>
                  <a:lnTo>
                    <a:pt x="143" y="50"/>
                  </a:lnTo>
                  <a:lnTo>
                    <a:pt x="144" y="52"/>
                  </a:lnTo>
                  <a:lnTo>
                    <a:pt x="144" y="54"/>
                  </a:lnTo>
                  <a:lnTo>
                    <a:pt x="145" y="58"/>
                  </a:lnTo>
                  <a:lnTo>
                    <a:pt x="146" y="62"/>
                  </a:lnTo>
                  <a:lnTo>
                    <a:pt x="147" y="72"/>
                  </a:lnTo>
                  <a:lnTo>
                    <a:pt x="147" y="83"/>
                  </a:lnTo>
                  <a:lnTo>
                    <a:pt x="147" y="95"/>
                  </a:lnTo>
                  <a:lnTo>
                    <a:pt x="146" y="106"/>
                  </a:lnTo>
                  <a:lnTo>
                    <a:pt x="145" y="116"/>
                  </a:lnTo>
                  <a:lnTo>
                    <a:pt x="145" y="126"/>
                  </a:lnTo>
                  <a:lnTo>
                    <a:pt x="145" y="136"/>
                  </a:lnTo>
                  <a:lnTo>
                    <a:pt x="146" y="144"/>
                  </a:lnTo>
                  <a:lnTo>
                    <a:pt x="147" y="145"/>
                  </a:lnTo>
                  <a:lnTo>
                    <a:pt x="149" y="147"/>
                  </a:lnTo>
                  <a:lnTo>
                    <a:pt x="150" y="147"/>
                  </a:lnTo>
                  <a:lnTo>
                    <a:pt x="153" y="148"/>
                  </a:lnTo>
                  <a:lnTo>
                    <a:pt x="154" y="148"/>
                  </a:lnTo>
                  <a:lnTo>
                    <a:pt x="156" y="148"/>
                  </a:lnTo>
                  <a:lnTo>
                    <a:pt x="157" y="147"/>
                  </a:lnTo>
                  <a:lnTo>
                    <a:pt x="159" y="146"/>
                  </a:lnTo>
                  <a:lnTo>
                    <a:pt x="172" y="138"/>
                  </a:lnTo>
                  <a:lnTo>
                    <a:pt x="184" y="130"/>
                  </a:lnTo>
                  <a:lnTo>
                    <a:pt x="196" y="121"/>
                  </a:lnTo>
                  <a:lnTo>
                    <a:pt x="207" y="111"/>
                  </a:lnTo>
                  <a:lnTo>
                    <a:pt x="218" y="101"/>
                  </a:lnTo>
                  <a:lnTo>
                    <a:pt x="230" y="92"/>
                  </a:lnTo>
                  <a:lnTo>
                    <a:pt x="242" y="85"/>
                  </a:lnTo>
                  <a:lnTo>
                    <a:pt x="255" y="78"/>
                  </a:lnTo>
                  <a:lnTo>
                    <a:pt x="259" y="77"/>
                  </a:lnTo>
                  <a:lnTo>
                    <a:pt x="263" y="77"/>
                  </a:lnTo>
                  <a:lnTo>
                    <a:pt x="268" y="77"/>
                  </a:lnTo>
                  <a:lnTo>
                    <a:pt x="273" y="78"/>
                  </a:lnTo>
                  <a:lnTo>
                    <a:pt x="283" y="83"/>
                  </a:lnTo>
                  <a:lnTo>
                    <a:pt x="293" y="89"/>
                  </a:lnTo>
                  <a:lnTo>
                    <a:pt x="298" y="92"/>
                  </a:lnTo>
                  <a:lnTo>
                    <a:pt x="302" y="97"/>
                  </a:lnTo>
                  <a:lnTo>
                    <a:pt x="305" y="101"/>
                  </a:lnTo>
                  <a:lnTo>
                    <a:pt x="309" y="107"/>
                  </a:lnTo>
                  <a:lnTo>
                    <a:pt x="311" y="112"/>
                  </a:lnTo>
                  <a:lnTo>
                    <a:pt x="312" y="119"/>
                  </a:lnTo>
                  <a:lnTo>
                    <a:pt x="312" y="124"/>
                  </a:lnTo>
                  <a:lnTo>
                    <a:pt x="310" y="131"/>
                  </a:lnTo>
                  <a:lnTo>
                    <a:pt x="309" y="136"/>
                  </a:lnTo>
                  <a:lnTo>
                    <a:pt x="306" y="140"/>
                  </a:lnTo>
                  <a:lnTo>
                    <a:pt x="304" y="144"/>
                  </a:lnTo>
                  <a:lnTo>
                    <a:pt x="302" y="147"/>
                  </a:lnTo>
                  <a:lnTo>
                    <a:pt x="300" y="149"/>
                  </a:lnTo>
                  <a:lnTo>
                    <a:pt x="297" y="151"/>
                  </a:lnTo>
                  <a:lnTo>
                    <a:pt x="293" y="155"/>
                  </a:lnTo>
                  <a:lnTo>
                    <a:pt x="290" y="158"/>
                  </a:lnTo>
                  <a:lnTo>
                    <a:pt x="281" y="165"/>
                  </a:lnTo>
                  <a:lnTo>
                    <a:pt x="271" y="173"/>
                  </a:lnTo>
                  <a:lnTo>
                    <a:pt x="262" y="182"/>
                  </a:lnTo>
                  <a:lnTo>
                    <a:pt x="252" y="189"/>
                  </a:lnTo>
                  <a:lnTo>
                    <a:pt x="241" y="198"/>
                  </a:lnTo>
                  <a:lnTo>
                    <a:pt x="230" y="208"/>
                  </a:lnTo>
                  <a:lnTo>
                    <a:pt x="219" y="218"/>
                  </a:lnTo>
                  <a:lnTo>
                    <a:pt x="207" y="228"/>
                  </a:lnTo>
                  <a:lnTo>
                    <a:pt x="201" y="234"/>
                  </a:lnTo>
                  <a:lnTo>
                    <a:pt x="194" y="241"/>
                  </a:lnTo>
                  <a:lnTo>
                    <a:pt x="186" y="246"/>
                  </a:lnTo>
                  <a:lnTo>
                    <a:pt x="180" y="252"/>
                  </a:lnTo>
                  <a:lnTo>
                    <a:pt x="174" y="257"/>
                  </a:lnTo>
                  <a:lnTo>
                    <a:pt x="168" y="264"/>
                  </a:lnTo>
                  <a:lnTo>
                    <a:pt x="162" y="270"/>
                  </a:lnTo>
                  <a:lnTo>
                    <a:pt x="157" y="278"/>
                  </a:lnTo>
                  <a:lnTo>
                    <a:pt x="156" y="280"/>
                  </a:lnTo>
                  <a:lnTo>
                    <a:pt x="154" y="283"/>
                  </a:lnTo>
                  <a:lnTo>
                    <a:pt x="153" y="286"/>
                  </a:lnTo>
                  <a:lnTo>
                    <a:pt x="150" y="290"/>
                  </a:lnTo>
                  <a:lnTo>
                    <a:pt x="149" y="292"/>
                  </a:lnTo>
                  <a:lnTo>
                    <a:pt x="148" y="294"/>
                  </a:lnTo>
                  <a:lnTo>
                    <a:pt x="147" y="296"/>
                  </a:lnTo>
                  <a:lnTo>
                    <a:pt x="128" y="293"/>
                  </a:lnTo>
                  <a:lnTo>
                    <a:pt x="109" y="291"/>
                  </a:lnTo>
                  <a:lnTo>
                    <a:pt x="91" y="289"/>
                  </a:lnTo>
                  <a:lnTo>
                    <a:pt x="72" y="286"/>
                  </a:lnTo>
                  <a:lnTo>
                    <a:pt x="55" y="284"/>
                  </a:lnTo>
                  <a:lnTo>
                    <a:pt x="37" y="282"/>
                  </a:lnTo>
                  <a:lnTo>
                    <a:pt x="21" y="280"/>
                  </a:lnTo>
                  <a:lnTo>
                    <a:pt x="5" y="278"/>
                  </a:lnTo>
                  <a:lnTo>
                    <a:pt x="4" y="235"/>
                  </a:lnTo>
                  <a:lnTo>
                    <a:pt x="7" y="235"/>
                  </a:lnTo>
                  <a:lnTo>
                    <a:pt x="12" y="234"/>
                  </a:lnTo>
                  <a:lnTo>
                    <a:pt x="21" y="233"/>
                  </a:lnTo>
                  <a:lnTo>
                    <a:pt x="31" y="231"/>
                  </a:lnTo>
                  <a:lnTo>
                    <a:pt x="40" y="227"/>
                  </a:lnTo>
                  <a:lnTo>
                    <a:pt x="49" y="221"/>
                  </a:lnTo>
                  <a:lnTo>
                    <a:pt x="52" y="218"/>
                  </a:lnTo>
                  <a:lnTo>
                    <a:pt x="56" y="213"/>
                  </a:lnTo>
                  <a:lnTo>
                    <a:pt x="58" y="209"/>
                  </a:lnTo>
                  <a:lnTo>
                    <a:pt x="60" y="204"/>
                  </a:lnTo>
                  <a:lnTo>
                    <a:pt x="60" y="203"/>
                  </a:lnTo>
                  <a:lnTo>
                    <a:pt x="60" y="201"/>
                  </a:lnTo>
                  <a:lnTo>
                    <a:pt x="59" y="199"/>
                  </a:lnTo>
                  <a:lnTo>
                    <a:pt x="59" y="197"/>
                  </a:lnTo>
                  <a:lnTo>
                    <a:pt x="58" y="195"/>
                  </a:lnTo>
                  <a:lnTo>
                    <a:pt x="57" y="193"/>
                  </a:lnTo>
                  <a:lnTo>
                    <a:pt x="55" y="191"/>
                  </a:lnTo>
                  <a:lnTo>
                    <a:pt x="53" y="188"/>
                  </a:lnTo>
                  <a:lnTo>
                    <a:pt x="50" y="187"/>
                  </a:lnTo>
                  <a:lnTo>
                    <a:pt x="47" y="185"/>
                  </a:lnTo>
                  <a:lnTo>
                    <a:pt x="43" y="183"/>
                  </a:lnTo>
                  <a:lnTo>
                    <a:pt x="39" y="182"/>
                  </a:lnTo>
                  <a:lnTo>
                    <a:pt x="35" y="180"/>
                  </a:lnTo>
                  <a:lnTo>
                    <a:pt x="32" y="179"/>
                  </a:lnTo>
                  <a:lnTo>
                    <a:pt x="29" y="177"/>
                  </a:lnTo>
                  <a:lnTo>
                    <a:pt x="27" y="176"/>
                  </a:lnTo>
                  <a:lnTo>
                    <a:pt x="41" y="180"/>
                  </a:lnTo>
                  <a:lnTo>
                    <a:pt x="56" y="183"/>
                  </a:lnTo>
                  <a:lnTo>
                    <a:pt x="69" y="187"/>
                  </a:lnTo>
                  <a:lnTo>
                    <a:pt x="83" y="192"/>
                  </a:lnTo>
                  <a:lnTo>
                    <a:pt x="96" y="196"/>
                  </a:lnTo>
                  <a:lnTo>
                    <a:pt x="110" y="201"/>
                  </a:lnTo>
                  <a:lnTo>
                    <a:pt x="124" y="208"/>
                  </a:lnTo>
                  <a:lnTo>
                    <a:pt x="138" y="215"/>
                  </a:lnTo>
                  <a:lnTo>
                    <a:pt x="138" y="212"/>
                  </a:lnTo>
                  <a:lnTo>
                    <a:pt x="138" y="209"/>
                  </a:lnTo>
                  <a:lnTo>
                    <a:pt x="138" y="206"/>
                  </a:lnTo>
                  <a:lnTo>
                    <a:pt x="137" y="203"/>
                  </a:lnTo>
                  <a:lnTo>
                    <a:pt x="135" y="199"/>
                  </a:lnTo>
                  <a:lnTo>
                    <a:pt x="134" y="196"/>
                  </a:lnTo>
                  <a:lnTo>
                    <a:pt x="133" y="194"/>
                  </a:lnTo>
                  <a:lnTo>
                    <a:pt x="132" y="192"/>
                  </a:lnTo>
                  <a:lnTo>
                    <a:pt x="130" y="189"/>
                  </a:lnTo>
                  <a:lnTo>
                    <a:pt x="128" y="187"/>
                  </a:lnTo>
                  <a:lnTo>
                    <a:pt x="124" y="186"/>
                  </a:lnTo>
                  <a:lnTo>
                    <a:pt x="122" y="184"/>
                  </a:lnTo>
                  <a:lnTo>
                    <a:pt x="119" y="183"/>
                  </a:lnTo>
                  <a:lnTo>
                    <a:pt x="116" y="181"/>
                  </a:lnTo>
                  <a:lnTo>
                    <a:pt x="111" y="180"/>
                  </a:lnTo>
                  <a:lnTo>
                    <a:pt x="106" y="179"/>
                  </a:lnTo>
                  <a:lnTo>
                    <a:pt x="96" y="175"/>
                  </a:lnTo>
                  <a:lnTo>
                    <a:pt x="84" y="173"/>
                  </a:lnTo>
                  <a:lnTo>
                    <a:pt x="70" y="171"/>
                  </a:lnTo>
                  <a:lnTo>
                    <a:pt x="57" y="169"/>
                  </a:lnTo>
                  <a:lnTo>
                    <a:pt x="45" y="168"/>
                  </a:lnTo>
                  <a:lnTo>
                    <a:pt x="35" y="167"/>
                  </a:lnTo>
                  <a:lnTo>
                    <a:pt x="27" y="165"/>
                  </a:lnTo>
                  <a:lnTo>
                    <a:pt x="25" y="164"/>
                  </a:lnTo>
                  <a:lnTo>
                    <a:pt x="26" y="164"/>
                  </a:lnTo>
                  <a:lnTo>
                    <a:pt x="28" y="164"/>
                  </a:lnTo>
                  <a:lnTo>
                    <a:pt x="33" y="164"/>
                  </a:lnTo>
                  <a:lnTo>
                    <a:pt x="39" y="164"/>
                  </a:lnTo>
                  <a:lnTo>
                    <a:pt x="46" y="164"/>
                  </a:lnTo>
                  <a:lnTo>
                    <a:pt x="55" y="164"/>
                  </a:lnTo>
                  <a:lnTo>
                    <a:pt x="63" y="163"/>
                  </a:lnTo>
                  <a:lnTo>
                    <a:pt x="73" y="163"/>
                  </a:lnTo>
                  <a:lnTo>
                    <a:pt x="77" y="162"/>
                  </a:lnTo>
                  <a:lnTo>
                    <a:pt x="82" y="161"/>
                  </a:lnTo>
                  <a:lnTo>
                    <a:pt x="86" y="160"/>
                  </a:lnTo>
                  <a:lnTo>
                    <a:pt x="91" y="159"/>
                  </a:lnTo>
                  <a:lnTo>
                    <a:pt x="94" y="157"/>
                  </a:lnTo>
                  <a:lnTo>
                    <a:pt x="97" y="156"/>
                  </a:lnTo>
                  <a:lnTo>
                    <a:pt x="99" y="154"/>
                  </a:lnTo>
                  <a:lnTo>
                    <a:pt x="100" y="152"/>
                  </a:lnTo>
                  <a:lnTo>
                    <a:pt x="101" y="150"/>
                  </a:lnTo>
                  <a:lnTo>
                    <a:pt x="101" y="147"/>
                  </a:lnTo>
                  <a:lnTo>
                    <a:pt x="101" y="144"/>
                  </a:lnTo>
                  <a:lnTo>
                    <a:pt x="100" y="140"/>
                  </a:lnTo>
                  <a:lnTo>
                    <a:pt x="99" y="138"/>
                  </a:lnTo>
                  <a:lnTo>
                    <a:pt x="97" y="134"/>
                  </a:lnTo>
                  <a:lnTo>
                    <a:pt x="94" y="131"/>
                  </a:lnTo>
                  <a:lnTo>
                    <a:pt x="92" y="127"/>
                  </a:lnTo>
                  <a:lnTo>
                    <a:pt x="89" y="125"/>
                  </a:lnTo>
                  <a:lnTo>
                    <a:pt x="87" y="123"/>
                  </a:lnTo>
                  <a:lnTo>
                    <a:pt x="85" y="121"/>
                  </a:lnTo>
                  <a:lnTo>
                    <a:pt x="83" y="119"/>
                  </a:lnTo>
                  <a:lnTo>
                    <a:pt x="81" y="116"/>
                  </a:lnTo>
                  <a:lnTo>
                    <a:pt x="79" y="114"/>
                  </a:lnTo>
                  <a:lnTo>
                    <a:pt x="77" y="112"/>
                  </a:lnTo>
                  <a:lnTo>
                    <a:pt x="75" y="110"/>
                  </a:lnTo>
                  <a:lnTo>
                    <a:pt x="73" y="107"/>
                  </a:lnTo>
                  <a:lnTo>
                    <a:pt x="71" y="102"/>
                  </a:lnTo>
                  <a:lnTo>
                    <a:pt x="68" y="98"/>
                  </a:lnTo>
                  <a:lnTo>
                    <a:pt x="65" y="94"/>
                  </a:lnTo>
                  <a:lnTo>
                    <a:pt x="62" y="89"/>
                  </a:lnTo>
                  <a:lnTo>
                    <a:pt x="59" y="85"/>
                  </a:lnTo>
                  <a:lnTo>
                    <a:pt x="56" y="80"/>
                  </a:lnTo>
                  <a:lnTo>
                    <a:pt x="51" y="77"/>
                  </a:lnTo>
                  <a:lnTo>
                    <a:pt x="46" y="72"/>
                  </a:lnTo>
                  <a:lnTo>
                    <a:pt x="38" y="66"/>
                  </a:lnTo>
                  <a:lnTo>
                    <a:pt x="29" y="61"/>
                  </a:lnTo>
                  <a:lnTo>
                    <a:pt x="21" y="57"/>
                  </a:lnTo>
                  <a:lnTo>
                    <a:pt x="13" y="53"/>
                  </a:lnTo>
                  <a:lnTo>
                    <a:pt x="7" y="50"/>
                  </a:lnTo>
                  <a:lnTo>
                    <a:pt x="2" y="48"/>
                  </a:lnTo>
                  <a:lnTo>
                    <a:pt x="0" y="48"/>
                  </a:lnTo>
                  <a:lnTo>
                    <a:pt x="0" y="47"/>
                  </a:lnTo>
                  <a:lnTo>
                    <a:pt x="0" y="43"/>
                  </a:lnTo>
                  <a:lnTo>
                    <a:pt x="0" y="39"/>
                  </a:lnTo>
                  <a:lnTo>
                    <a:pt x="0" y="33"/>
                  </a:lnTo>
                  <a:lnTo>
                    <a:pt x="0" y="27"/>
                  </a:lnTo>
                  <a:lnTo>
                    <a:pt x="0" y="21"/>
                  </a:lnTo>
                  <a:lnTo>
                    <a:pt x="2" y="14"/>
                  </a:lnTo>
                  <a:lnTo>
                    <a:pt x="3" y="9"/>
                  </a:lnTo>
                  <a:lnTo>
                    <a:pt x="7" y="6"/>
                  </a:lnTo>
                  <a:lnTo>
                    <a:pt x="10" y="3"/>
                  </a:lnTo>
                  <a:lnTo>
                    <a:pt x="14" y="2"/>
                  </a:lnTo>
                  <a:lnTo>
                    <a:pt x="19" y="1"/>
                  </a:lnTo>
                  <a:lnTo>
                    <a:pt x="24" y="0"/>
                  </a:lnTo>
                  <a:lnTo>
                    <a:pt x="28" y="0"/>
                  </a:lnTo>
                  <a:lnTo>
                    <a:pt x="33" y="1"/>
                  </a:lnTo>
                  <a:lnTo>
                    <a:pt x="35" y="2"/>
                  </a:lnTo>
                  <a:lnTo>
                    <a:pt x="46" y="7"/>
                  </a:lnTo>
                  <a:lnTo>
                    <a:pt x="58" y="14"/>
                  </a:lnTo>
                  <a:lnTo>
                    <a:pt x="70" y="19"/>
                  </a:lnTo>
                  <a:lnTo>
                    <a:pt x="82" y="26"/>
                  </a:lnTo>
                  <a:lnTo>
                    <a:pt x="94" y="30"/>
                  </a:lnTo>
                  <a:lnTo>
                    <a:pt x="107" y="36"/>
                  </a:lnTo>
                  <a:lnTo>
                    <a:pt x="121" y="39"/>
                  </a:lnTo>
                  <a:lnTo>
                    <a:pt x="135" y="42"/>
                  </a:lnTo>
                  <a:close/>
                </a:path>
              </a:pathLst>
            </a:custGeom>
            <a:solidFill>
              <a:srgbClr val="FFFFFF"/>
            </a:solidFill>
            <a:ln w="9525">
              <a:noFill/>
              <a:round/>
              <a:headEnd/>
              <a:tailEnd/>
            </a:ln>
          </p:spPr>
          <p:txBody>
            <a:bodyPr/>
            <a:lstStyle/>
            <a:p>
              <a:endParaRPr lang="en-US" dirty="0"/>
            </a:p>
          </p:txBody>
        </p:sp>
        <p:sp>
          <p:nvSpPr>
            <p:cNvPr id="23694" name="Freeform 740"/>
            <p:cNvSpPr>
              <a:spLocks/>
            </p:cNvSpPr>
            <p:nvPr/>
          </p:nvSpPr>
          <p:spPr bwMode="auto">
            <a:xfrm>
              <a:off x="3303" y="1518"/>
              <a:ext cx="9" cy="3"/>
            </a:xfrm>
            <a:custGeom>
              <a:avLst/>
              <a:gdLst>
                <a:gd name="T0" fmla="*/ 0 w 78"/>
                <a:gd name="T1" fmla="*/ 0 h 29"/>
                <a:gd name="T2" fmla="*/ 0 w 78"/>
                <a:gd name="T3" fmla="*/ 0 h 29"/>
                <a:gd name="T4" fmla="*/ 0 w 78"/>
                <a:gd name="T5" fmla="*/ 0 h 29"/>
                <a:gd name="T6" fmla="*/ 0 w 78"/>
                <a:gd name="T7" fmla="*/ 0 h 29"/>
                <a:gd name="T8" fmla="*/ 0 w 78"/>
                <a:gd name="T9" fmla="*/ 0 h 29"/>
                <a:gd name="T10" fmla="*/ 0 w 78"/>
                <a:gd name="T11" fmla="*/ 0 h 29"/>
                <a:gd name="T12" fmla="*/ 0 w 78"/>
                <a:gd name="T13" fmla="*/ 0 h 29"/>
                <a:gd name="T14" fmla="*/ 0 w 78"/>
                <a:gd name="T15" fmla="*/ 0 h 29"/>
                <a:gd name="T16" fmla="*/ 0 w 78"/>
                <a:gd name="T17" fmla="*/ 0 h 29"/>
                <a:gd name="T18" fmla="*/ 0 w 78"/>
                <a:gd name="T19" fmla="*/ 0 h 29"/>
                <a:gd name="T20" fmla="*/ 0 w 78"/>
                <a:gd name="T21" fmla="*/ 0 h 29"/>
                <a:gd name="T22" fmla="*/ 0 w 78"/>
                <a:gd name="T23" fmla="*/ 0 h 29"/>
                <a:gd name="T24" fmla="*/ 0 w 78"/>
                <a:gd name="T25" fmla="*/ 0 h 29"/>
                <a:gd name="T26" fmla="*/ 0 w 78"/>
                <a:gd name="T27" fmla="*/ 0 h 29"/>
                <a:gd name="T28" fmla="*/ 0 w 78"/>
                <a:gd name="T29" fmla="*/ 0 h 29"/>
                <a:gd name="T30" fmla="*/ 0 w 78"/>
                <a:gd name="T31" fmla="*/ 0 h 29"/>
                <a:gd name="T32" fmla="*/ 0 w 78"/>
                <a:gd name="T33" fmla="*/ 0 h 29"/>
                <a:gd name="T34" fmla="*/ 0 w 78"/>
                <a:gd name="T35" fmla="*/ 0 h 29"/>
                <a:gd name="T36" fmla="*/ 0 w 78"/>
                <a:gd name="T37" fmla="*/ 0 h 29"/>
                <a:gd name="T38" fmla="*/ 0 w 78"/>
                <a:gd name="T39" fmla="*/ 0 h 29"/>
                <a:gd name="T40" fmla="*/ 0 w 78"/>
                <a:gd name="T41" fmla="*/ 0 h 29"/>
                <a:gd name="T42" fmla="*/ 0 w 78"/>
                <a:gd name="T43" fmla="*/ 0 h 29"/>
                <a:gd name="T44" fmla="*/ 0 w 78"/>
                <a:gd name="T45" fmla="*/ 0 h 29"/>
                <a:gd name="T46" fmla="*/ 0 w 78"/>
                <a:gd name="T47" fmla="*/ 0 h 29"/>
                <a:gd name="T48" fmla="*/ 0 w 78"/>
                <a:gd name="T49" fmla="*/ 0 h 29"/>
                <a:gd name="T50" fmla="*/ 0 w 78"/>
                <a:gd name="T51" fmla="*/ 0 h 29"/>
                <a:gd name="T52" fmla="*/ 0 w 78"/>
                <a:gd name="T53" fmla="*/ 0 h 29"/>
                <a:gd name="T54" fmla="*/ 0 w 78"/>
                <a:gd name="T55" fmla="*/ 0 h 29"/>
                <a:gd name="T56" fmla="*/ 0 w 78"/>
                <a:gd name="T57" fmla="*/ 0 h 29"/>
                <a:gd name="T58" fmla="*/ 0 w 78"/>
                <a:gd name="T59" fmla="*/ 0 h 29"/>
                <a:gd name="T60" fmla="*/ 0 w 78"/>
                <a:gd name="T61" fmla="*/ 0 h 29"/>
                <a:gd name="T62" fmla="*/ 0 w 78"/>
                <a:gd name="T63" fmla="*/ 0 h 29"/>
                <a:gd name="T64" fmla="*/ 0 w 78"/>
                <a:gd name="T65" fmla="*/ 0 h 29"/>
                <a:gd name="T66" fmla="*/ 0 w 78"/>
                <a:gd name="T67" fmla="*/ 0 h 29"/>
                <a:gd name="T68" fmla="*/ 0 w 78"/>
                <a:gd name="T69" fmla="*/ 0 h 29"/>
                <a:gd name="T70" fmla="*/ 0 w 78"/>
                <a:gd name="T71" fmla="*/ 0 h 29"/>
                <a:gd name="T72" fmla="*/ 0 w 78"/>
                <a:gd name="T73" fmla="*/ 0 h 29"/>
                <a:gd name="T74" fmla="*/ 0 w 78"/>
                <a:gd name="T75" fmla="*/ 0 h 29"/>
                <a:gd name="T76" fmla="*/ 0 w 78"/>
                <a:gd name="T77" fmla="*/ 0 h 29"/>
                <a:gd name="T78" fmla="*/ 0 w 78"/>
                <a:gd name="T79" fmla="*/ 0 h 29"/>
                <a:gd name="T80" fmla="*/ 0 w 78"/>
                <a:gd name="T81" fmla="*/ 0 h 2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29"/>
                <a:gd name="T125" fmla="*/ 78 w 78"/>
                <a:gd name="T126" fmla="*/ 29 h 2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29">
                  <a:moveTo>
                    <a:pt x="66" y="17"/>
                  </a:moveTo>
                  <a:lnTo>
                    <a:pt x="63" y="19"/>
                  </a:lnTo>
                  <a:lnTo>
                    <a:pt x="61" y="22"/>
                  </a:lnTo>
                  <a:lnTo>
                    <a:pt x="59" y="23"/>
                  </a:lnTo>
                  <a:lnTo>
                    <a:pt x="57" y="25"/>
                  </a:lnTo>
                  <a:lnTo>
                    <a:pt x="53" y="26"/>
                  </a:lnTo>
                  <a:lnTo>
                    <a:pt x="51" y="27"/>
                  </a:lnTo>
                  <a:lnTo>
                    <a:pt x="49" y="28"/>
                  </a:lnTo>
                  <a:lnTo>
                    <a:pt x="46" y="29"/>
                  </a:lnTo>
                  <a:lnTo>
                    <a:pt x="40" y="29"/>
                  </a:lnTo>
                  <a:lnTo>
                    <a:pt x="36" y="28"/>
                  </a:lnTo>
                  <a:lnTo>
                    <a:pt x="33" y="26"/>
                  </a:lnTo>
                  <a:lnTo>
                    <a:pt x="30" y="24"/>
                  </a:lnTo>
                  <a:lnTo>
                    <a:pt x="28" y="20"/>
                  </a:lnTo>
                  <a:lnTo>
                    <a:pt x="26" y="16"/>
                  </a:lnTo>
                  <a:lnTo>
                    <a:pt x="24" y="13"/>
                  </a:lnTo>
                  <a:lnTo>
                    <a:pt x="20" y="10"/>
                  </a:lnTo>
                  <a:lnTo>
                    <a:pt x="17" y="8"/>
                  </a:lnTo>
                  <a:lnTo>
                    <a:pt x="15" y="7"/>
                  </a:lnTo>
                  <a:lnTo>
                    <a:pt x="12" y="7"/>
                  </a:lnTo>
                  <a:lnTo>
                    <a:pt x="10" y="7"/>
                  </a:lnTo>
                  <a:lnTo>
                    <a:pt x="8" y="6"/>
                  </a:lnTo>
                  <a:lnTo>
                    <a:pt x="5" y="5"/>
                  </a:lnTo>
                  <a:lnTo>
                    <a:pt x="2" y="3"/>
                  </a:lnTo>
                  <a:lnTo>
                    <a:pt x="0" y="0"/>
                  </a:lnTo>
                  <a:lnTo>
                    <a:pt x="10" y="0"/>
                  </a:lnTo>
                  <a:lnTo>
                    <a:pt x="20" y="0"/>
                  </a:lnTo>
                  <a:lnTo>
                    <a:pt x="30" y="1"/>
                  </a:lnTo>
                  <a:lnTo>
                    <a:pt x="41" y="2"/>
                  </a:lnTo>
                  <a:lnTo>
                    <a:pt x="52" y="5"/>
                  </a:lnTo>
                  <a:lnTo>
                    <a:pt x="62" y="8"/>
                  </a:lnTo>
                  <a:lnTo>
                    <a:pt x="71" y="13"/>
                  </a:lnTo>
                  <a:lnTo>
                    <a:pt x="78" y="18"/>
                  </a:lnTo>
                  <a:lnTo>
                    <a:pt x="77" y="18"/>
                  </a:lnTo>
                  <a:lnTo>
                    <a:pt x="75" y="18"/>
                  </a:lnTo>
                  <a:lnTo>
                    <a:pt x="74" y="17"/>
                  </a:lnTo>
                  <a:lnTo>
                    <a:pt x="72" y="17"/>
                  </a:lnTo>
                  <a:lnTo>
                    <a:pt x="70" y="17"/>
                  </a:lnTo>
                  <a:lnTo>
                    <a:pt x="69" y="17"/>
                  </a:lnTo>
                  <a:lnTo>
                    <a:pt x="67" y="17"/>
                  </a:lnTo>
                  <a:lnTo>
                    <a:pt x="66" y="17"/>
                  </a:lnTo>
                  <a:close/>
                </a:path>
              </a:pathLst>
            </a:custGeom>
            <a:solidFill>
              <a:srgbClr val="0091CA"/>
            </a:solidFill>
            <a:ln w="9525">
              <a:noFill/>
              <a:round/>
              <a:headEnd/>
              <a:tailEnd/>
            </a:ln>
          </p:spPr>
          <p:txBody>
            <a:bodyPr/>
            <a:lstStyle/>
            <a:p>
              <a:endParaRPr lang="en-US" dirty="0"/>
            </a:p>
          </p:txBody>
        </p:sp>
        <p:sp>
          <p:nvSpPr>
            <p:cNvPr id="23695" name="Freeform 741"/>
            <p:cNvSpPr>
              <a:spLocks/>
            </p:cNvSpPr>
            <p:nvPr/>
          </p:nvSpPr>
          <p:spPr bwMode="auto">
            <a:xfrm>
              <a:off x="3031" y="1602"/>
              <a:ext cx="48" cy="43"/>
            </a:xfrm>
            <a:custGeom>
              <a:avLst/>
              <a:gdLst>
                <a:gd name="T0" fmla="*/ 0 w 407"/>
                <a:gd name="T1" fmla="*/ 0 h 347"/>
                <a:gd name="T2" fmla="*/ 0 w 407"/>
                <a:gd name="T3" fmla="*/ 0 h 347"/>
                <a:gd name="T4" fmla="*/ 0 w 407"/>
                <a:gd name="T5" fmla="*/ 0 h 347"/>
                <a:gd name="T6" fmla="*/ 0 w 407"/>
                <a:gd name="T7" fmla="*/ 0 h 347"/>
                <a:gd name="T8" fmla="*/ 0 w 407"/>
                <a:gd name="T9" fmla="*/ 0 h 347"/>
                <a:gd name="T10" fmla="*/ 0 w 407"/>
                <a:gd name="T11" fmla="*/ 0 h 347"/>
                <a:gd name="T12" fmla="*/ 0 w 407"/>
                <a:gd name="T13" fmla="*/ 0 h 347"/>
                <a:gd name="T14" fmla="*/ 0 w 407"/>
                <a:gd name="T15" fmla="*/ 0 h 347"/>
                <a:gd name="T16" fmla="*/ 0 w 407"/>
                <a:gd name="T17" fmla="*/ 0 h 347"/>
                <a:gd name="T18" fmla="*/ 0 w 407"/>
                <a:gd name="T19" fmla="*/ 0 h 347"/>
                <a:gd name="T20" fmla="*/ 0 w 407"/>
                <a:gd name="T21" fmla="*/ 0 h 347"/>
                <a:gd name="T22" fmla="*/ 0 w 407"/>
                <a:gd name="T23" fmla="*/ 0 h 347"/>
                <a:gd name="T24" fmla="*/ 0 w 407"/>
                <a:gd name="T25" fmla="*/ 0 h 347"/>
                <a:gd name="T26" fmla="*/ 0 w 407"/>
                <a:gd name="T27" fmla="*/ 0 h 347"/>
                <a:gd name="T28" fmla="*/ 0 w 407"/>
                <a:gd name="T29" fmla="*/ 0 h 347"/>
                <a:gd name="T30" fmla="*/ 0 w 407"/>
                <a:gd name="T31" fmla="*/ 0 h 347"/>
                <a:gd name="T32" fmla="*/ 0 w 407"/>
                <a:gd name="T33" fmla="*/ 0 h 347"/>
                <a:gd name="T34" fmla="*/ 0 w 407"/>
                <a:gd name="T35" fmla="*/ 0 h 347"/>
                <a:gd name="T36" fmla="*/ 0 w 407"/>
                <a:gd name="T37" fmla="*/ 0 h 347"/>
                <a:gd name="T38" fmla="*/ 0 w 407"/>
                <a:gd name="T39" fmla="*/ 0 h 347"/>
                <a:gd name="T40" fmla="*/ 0 w 407"/>
                <a:gd name="T41" fmla="*/ 0 h 347"/>
                <a:gd name="T42" fmla="*/ 0 w 407"/>
                <a:gd name="T43" fmla="*/ 0 h 347"/>
                <a:gd name="T44" fmla="*/ 0 w 407"/>
                <a:gd name="T45" fmla="*/ 0 h 347"/>
                <a:gd name="T46" fmla="*/ 0 w 407"/>
                <a:gd name="T47" fmla="*/ 0 h 347"/>
                <a:gd name="T48" fmla="*/ 0 w 407"/>
                <a:gd name="T49" fmla="*/ 0 h 347"/>
                <a:gd name="T50" fmla="*/ 0 w 407"/>
                <a:gd name="T51" fmla="*/ 0 h 347"/>
                <a:gd name="T52" fmla="*/ 0 w 407"/>
                <a:gd name="T53" fmla="*/ 0 h 347"/>
                <a:gd name="T54" fmla="*/ 0 w 407"/>
                <a:gd name="T55" fmla="*/ 0 h 347"/>
                <a:gd name="T56" fmla="*/ 0 w 407"/>
                <a:gd name="T57" fmla="*/ 0 h 347"/>
                <a:gd name="T58" fmla="*/ 0 w 407"/>
                <a:gd name="T59" fmla="*/ 0 h 347"/>
                <a:gd name="T60" fmla="*/ 0 w 407"/>
                <a:gd name="T61" fmla="*/ 0 h 347"/>
                <a:gd name="T62" fmla="*/ 0 w 407"/>
                <a:gd name="T63" fmla="*/ 0 h 347"/>
                <a:gd name="T64" fmla="*/ 0 w 407"/>
                <a:gd name="T65" fmla="*/ 0 h 347"/>
                <a:gd name="T66" fmla="*/ 0 w 407"/>
                <a:gd name="T67" fmla="*/ 0 h 347"/>
                <a:gd name="T68" fmla="*/ 0 w 407"/>
                <a:gd name="T69" fmla="*/ 0 h 347"/>
                <a:gd name="T70" fmla="*/ 0 w 407"/>
                <a:gd name="T71" fmla="*/ 0 h 3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7"/>
                <a:gd name="T109" fmla="*/ 0 h 347"/>
                <a:gd name="T110" fmla="*/ 407 w 407"/>
                <a:gd name="T111" fmla="*/ 347 h 3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7" h="347">
                  <a:moveTo>
                    <a:pt x="196" y="4"/>
                  </a:moveTo>
                  <a:lnTo>
                    <a:pt x="197" y="2"/>
                  </a:lnTo>
                  <a:lnTo>
                    <a:pt x="199" y="1"/>
                  </a:lnTo>
                  <a:lnTo>
                    <a:pt x="201" y="0"/>
                  </a:lnTo>
                  <a:lnTo>
                    <a:pt x="204" y="0"/>
                  </a:lnTo>
                  <a:lnTo>
                    <a:pt x="206" y="0"/>
                  </a:lnTo>
                  <a:lnTo>
                    <a:pt x="208" y="1"/>
                  </a:lnTo>
                  <a:lnTo>
                    <a:pt x="210" y="2"/>
                  </a:lnTo>
                  <a:lnTo>
                    <a:pt x="212" y="4"/>
                  </a:lnTo>
                  <a:lnTo>
                    <a:pt x="407" y="304"/>
                  </a:lnTo>
                  <a:lnTo>
                    <a:pt x="385" y="314"/>
                  </a:lnTo>
                  <a:lnTo>
                    <a:pt x="359" y="322"/>
                  </a:lnTo>
                  <a:lnTo>
                    <a:pt x="335" y="330"/>
                  </a:lnTo>
                  <a:lnTo>
                    <a:pt x="309" y="335"/>
                  </a:lnTo>
                  <a:lnTo>
                    <a:pt x="284" y="341"/>
                  </a:lnTo>
                  <a:lnTo>
                    <a:pt x="257" y="344"/>
                  </a:lnTo>
                  <a:lnTo>
                    <a:pt x="231" y="346"/>
                  </a:lnTo>
                  <a:lnTo>
                    <a:pt x="204" y="347"/>
                  </a:lnTo>
                  <a:lnTo>
                    <a:pt x="176" y="346"/>
                  </a:lnTo>
                  <a:lnTo>
                    <a:pt x="150" y="344"/>
                  </a:lnTo>
                  <a:lnTo>
                    <a:pt x="124" y="341"/>
                  </a:lnTo>
                  <a:lnTo>
                    <a:pt x="98" y="335"/>
                  </a:lnTo>
                  <a:lnTo>
                    <a:pt x="73" y="330"/>
                  </a:lnTo>
                  <a:lnTo>
                    <a:pt x="48" y="322"/>
                  </a:lnTo>
                  <a:lnTo>
                    <a:pt x="24" y="314"/>
                  </a:lnTo>
                  <a:lnTo>
                    <a:pt x="0" y="304"/>
                  </a:lnTo>
                  <a:lnTo>
                    <a:pt x="196" y="4"/>
                  </a:lnTo>
                  <a:lnTo>
                    <a:pt x="197" y="2"/>
                  </a:lnTo>
                  <a:lnTo>
                    <a:pt x="199" y="1"/>
                  </a:lnTo>
                  <a:lnTo>
                    <a:pt x="201" y="0"/>
                  </a:lnTo>
                  <a:lnTo>
                    <a:pt x="204" y="0"/>
                  </a:lnTo>
                  <a:lnTo>
                    <a:pt x="206" y="0"/>
                  </a:lnTo>
                  <a:lnTo>
                    <a:pt x="208" y="1"/>
                  </a:lnTo>
                  <a:lnTo>
                    <a:pt x="210" y="2"/>
                  </a:lnTo>
                  <a:lnTo>
                    <a:pt x="212" y="4"/>
                  </a:lnTo>
                  <a:lnTo>
                    <a:pt x="196" y="4"/>
                  </a:lnTo>
                  <a:close/>
                </a:path>
              </a:pathLst>
            </a:custGeom>
            <a:solidFill>
              <a:srgbClr val="22A7EA"/>
            </a:solidFill>
            <a:ln w="9525">
              <a:noFill/>
              <a:round/>
              <a:headEnd/>
              <a:tailEnd/>
            </a:ln>
          </p:spPr>
          <p:txBody>
            <a:bodyPr/>
            <a:lstStyle/>
            <a:p>
              <a:endParaRPr lang="en-US" dirty="0"/>
            </a:p>
          </p:txBody>
        </p:sp>
        <p:sp>
          <p:nvSpPr>
            <p:cNvPr id="23696" name="Freeform 742"/>
            <p:cNvSpPr>
              <a:spLocks/>
            </p:cNvSpPr>
            <p:nvPr/>
          </p:nvSpPr>
          <p:spPr bwMode="white">
            <a:xfrm>
              <a:off x="3308" y="1647"/>
              <a:ext cx="6" cy="19"/>
            </a:xfrm>
            <a:custGeom>
              <a:avLst/>
              <a:gdLst>
                <a:gd name="T0" fmla="*/ 0 w 49"/>
                <a:gd name="T1" fmla="*/ 0 h 147"/>
                <a:gd name="T2" fmla="*/ 0 w 49"/>
                <a:gd name="T3" fmla="*/ 0 h 147"/>
                <a:gd name="T4" fmla="*/ 0 w 49"/>
                <a:gd name="T5" fmla="*/ 0 h 147"/>
                <a:gd name="T6" fmla="*/ 0 w 49"/>
                <a:gd name="T7" fmla="*/ 0 h 147"/>
                <a:gd name="T8" fmla="*/ 0 w 49"/>
                <a:gd name="T9" fmla="*/ 0 h 147"/>
                <a:gd name="T10" fmla="*/ 0 w 49"/>
                <a:gd name="T11" fmla="*/ 0 h 147"/>
                <a:gd name="T12" fmla="*/ 0 w 49"/>
                <a:gd name="T13" fmla="*/ 0 h 147"/>
                <a:gd name="T14" fmla="*/ 0 w 49"/>
                <a:gd name="T15" fmla="*/ 0 h 147"/>
                <a:gd name="T16" fmla="*/ 0 w 49"/>
                <a:gd name="T17" fmla="*/ 0 h 147"/>
                <a:gd name="T18" fmla="*/ 0 w 49"/>
                <a:gd name="T19" fmla="*/ 0 h 147"/>
                <a:gd name="T20" fmla="*/ 0 w 49"/>
                <a:gd name="T21" fmla="*/ 0 h 147"/>
                <a:gd name="T22" fmla="*/ 0 w 49"/>
                <a:gd name="T23" fmla="*/ 0 h 147"/>
                <a:gd name="T24" fmla="*/ 0 w 49"/>
                <a:gd name="T25" fmla="*/ 0 h 147"/>
                <a:gd name="T26" fmla="*/ 0 w 49"/>
                <a:gd name="T27" fmla="*/ 0 h 147"/>
                <a:gd name="T28" fmla="*/ 0 w 49"/>
                <a:gd name="T29" fmla="*/ 0 h 147"/>
                <a:gd name="T30" fmla="*/ 0 w 49"/>
                <a:gd name="T31" fmla="*/ 0 h 147"/>
                <a:gd name="T32" fmla="*/ 0 w 49"/>
                <a:gd name="T33" fmla="*/ 0 h 147"/>
                <a:gd name="T34" fmla="*/ 0 w 49"/>
                <a:gd name="T35" fmla="*/ 0 h 147"/>
                <a:gd name="T36" fmla="*/ 0 w 49"/>
                <a:gd name="T37" fmla="*/ 0 h 147"/>
                <a:gd name="T38" fmla="*/ 0 w 49"/>
                <a:gd name="T39" fmla="*/ 0 h 147"/>
                <a:gd name="T40" fmla="*/ 0 w 49"/>
                <a:gd name="T41" fmla="*/ 0 h 147"/>
                <a:gd name="T42" fmla="*/ 0 w 49"/>
                <a:gd name="T43" fmla="*/ 0 h 147"/>
                <a:gd name="T44" fmla="*/ 0 w 49"/>
                <a:gd name="T45" fmla="*/ 0 h 147"/>
                <a:gd name="T46" fmla="*/ 0 w 49"/>
                <a:gd name="T47" fmla="*/ 0 h 147"/>
                <a:gd name="T48" fmla="*/ 0 w 49"/>
                <a:gd name="T49" fmla="*/ 0 h 147"/>
                <a:gd name="T50" fmla="*/ 0 w 49"/>
                <a:gd name="T51" fmla="*/ 0 h 147"/>
                <a:gd name="T52" fmla="*/ 0 w 49"/>
                <a:gd name="T53" fmla="*/ 0 h 147"/>
                <a:gd name="T54" fmla="*/ 0 w 49"/>
                <a:gd name="T55" fmla="*/ 0 h 147"/>
                <a:gd name="T56" fmla="*/ 0 w 49"/>
                <a:gd name="T57" fmla="*/ 0 h 147"/>
                <a:gd name="T58" fmla="*/ 0 w 49"/>
                <a:gd name="T59" fmla="*/ 0 h 147"/>
                <a:gd name="T60" fmla="*/ 0 w 49"/>
                <a:gd name="T61" fmla="*/ 0 h 147"/>
                <a:gd name="T62" fmla="*/ 0 w 49"/>
                <a:gd name="T63" fmla="*/ 0 h 147"/>
                <a:gd name="T64" fmla="*/ 0 w 49"/>
                <a:gd name="T65" fmla="*/ 0 h 147"/>
                <a:gd name="T66" fmla="*/ 0 w 49"/>
                <a:gd name="T67" fmla="*/ 0 h 147"/>
                <a:gd name="T68" fmla="*/ 0 w 49"/>
                <a:gd name="T69" fmla="*/ 0 h 147"/>
                <a:gd name="T70" fmla="*/ 0 w 49"/>
                <a:gd name="T71" fmla="*/ 0 h 147"/>
                <a:gd name="T72" fmla="*/ 0 w 49"/>
                <a:gd name="T73" fmla="*/ 0 h 147"/>
                <a:gd name="T74" fmla="*/ 0 w 49"/>
                <a:gd name="T75" fmla="*/ 0 h 147"/>
                <a:gd name="T76" fmla="*/ 0 w 49"/>
                <a:gd name="T77" fmla="*/ 0 h 147"/>
                <a:gd name="T78" fmla="*/ 0 w 49"/>
                <a:gd name="T79" fmla="*/ 0 h 147"/>
                <a:gd name="T80" fmla="*/ 0 w 49"/>
                <a:gd name="T81" fmla="*/ 0 h 147"/>
                <a:gd name="T82" fmla="*/ 0 w 49"/>
                <a:gd name="T83" fmla="*/ 0 h 147"/>
                <a:gd name="T84" fmla="*/ 0 w 49"/>
                <a:gd name="T85" fmla="*/ 0 h 147"/>
                <a:gd name="T86" fmla="*/ 0 w 49"/>
                <a:gd name="T87" fmla="*/ 0 h 147"/>
                <a:gd name="T88" fmla="*/ 0 w 49"/>
                <a:gd name="T89" fmla="*/ 0 h 147"/>
                <a:gd name="T90" fmla="*/ 0 w 49"/>
                <a:gd name="T91" fmla="*/ 0 h 147"/>
                <a:gd name="T92" fmla="*/ 0 w 49"/>
                <a:gd name="T93" fmla="*/ 0 h 147"/>
                <a:gd name="T94" fmla="*/ 0 w 49"/>
                <a:gd name="T95" fmla="*/ 0 h 147"/>
                <a:gd name="T96" fmla="*/ 0 w 49"/>
                <a:gd name="T97" fmla="*/ 0 h 147"/>
                <a:gd name="T98" fmla="*/ 0 w 49"/>
                <a:gd name="T99" fmla="*/ 0 h 14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
                <a:gd name="T151" fmla="*/ 0 h 147"/>
                <a:gd name="T152" fmla="*/ 49 w 49"/>
                <a:gd name="T153" fmla="*/ 147 h 14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 h="147">
                  <a:moveTo>
                    <a:pt x="26" y="15"/>
                  </a:moveTo>
                  <a:lnTo>
                    <a:pt x="23" y="20"/>
                  </a:lnTo>
                  <a:lnTo>
                    <a:pt x="19" y="24"/>
                  </a:lnTo>
                  <a:lnTo>
                    <a:pt x="13" y="31"/>
                  </a:lnTo>
                  <a:lnTo>
                    <a:pt x="9" y="38"/>
                  </a:lnTo>
                  <a:lnTo>
                    <a:pt x="5" y="47"/>
                  </a:lnTo>
                  <a:lnTo>
                    <a:pt x="2" y="58"/>
                  </a:lnTo>
                  <a:lnTo>
                    <a:pt x="0" y="71"/>
                  </a:lnTo>
                  <a:lnTo>
                    <a:pt x="1" y="85"/>
                  </a:lnTo>
                  <a:lnTo>
                    <a:pt x="2" y="94"/>
                  </a:lnTo>
                  <a:lnTo>
                    <a:pt x="4" y="102"/>
                  </a:lnTo>
                  <a:lnTo>
                    <a:pt x="6" y="108"/>
                  </a:lnTo>
                  <a:lnTo>
                    <a:pt x="7" y="114"/>
                  </a:lnTo>
                  <a:lnTo>
                    <a:pt x="9" y="119"/>
                  </a:lnTo>
                  <a:lnTo>
                    <a:pt x="12" y="124"/>
                  </a:lnTo>
                  <a:lnTo>
                    <a:pt x="14" y="130"/>
                  </a:lnTo>
                  <a:lnTo>
                    <a:pt x="18" y="136"/>
                  </a:lnTo>
                  <a:lnTo>
                    <a:pt x="21" y="141"/>
                  </a:lnTo>
                  <a:lnTo>
                    <a:pt x="23" y="144"/>
                  </a:lnTo>
                  <a:lnTo>
                    <a:pt x="26" y="146"/>
                  </a:lnTo>
                  <a:lnTo>
                    <a:pt x="30" y="147"/>
                  </a:lnTo>
                  <a:lnTo>
                    <a:pt x="32" y="147"/>
                  </a:lnTo>
                  <a:lnTo>
                    <a:pt x="35" y="145"/>
                  </a:lnTo>
                  <a:lnTo>
                    <a:pt x="37" y="142"/>
                  </a:lnTo>
                  <a:lnTo>
                    <a:pt x="38" y="136"/>
                  </a:lnTo>
                  <a:lnTo>
                    <a:pt x="39" y="133"/>
                  </a:lnTo>
                  <a:lnTo>
                    <a:pt x="38" y="129"/>
                  </a:lnTo>
                  <a:lnTo>
                    <a:pt x="37" y="124"/>
                  </a:lnTo>
                  <a:lnTo>
                    <a:pt x="36" y="120"/>
                  </a:lnTo>
                  <a:lnTo>
                    <a:pt x="35" y="115"/>
                  </a:lnTo>
                  <a:lnTo>
                    <a:pt x="35" y="109"/>
                  </a:lnTo>
                  <a:lnTo>
                    <a:pt x="34" y="103"/>
                  </a:lnTo>
                  <a:lnTo>
                    <a:pt x="35" y="95"/>
                  </a:lnTo>
                  <a:lnTo>
                    <a:pt x="36" y="87"/>
                  </a:lnTo>
                  <a:lnTo>
                    <a:pt x="38" y="82"/>
                  </a:lnTo>
                  <a:lnTo>
                    <a:pt x="41" y="78"/>
                  </a:lnTo>
                  <a:lnTo>
                    <a:pt x="44" y="73"/>
                  </a:lnTo>
                  <a:lnTo>
                    <a:pt x="46" y="71"/>
                  </a:lnTo>
                  <a:lnTo>
                    <a:pt x="48" y="70"/>
                  </a:lnTo>
                  <a:lnTo>
                    <a:pt x="49" y="69"/>
                  </a:lnTo>
                  <a:lnTo>
                    <a:pt x="46" y="0"/>
                  </a:lnTo>
                  <a:lnTo>
                    <a:pt x="45" y="1"/>
                  </a:lnTo>
                  <a:lnTo>
                    <a:pt x="43" y="2"/>
                  </a:lnTo>
                  <a:lnTo>
                    <a:pt x="41" y="3"/>
                  </a:lnTo>
                  <a:lnTo>
                    <a:pt x="37" y="6"/>
                  </a:lnTo>
                  <a:lnTo>
                    <a:pt x="34" y="9"/>
                  </a:lnTo>
                  <a:lnTo>
                    <a:pt x="31" y="12"/>
                  </a:lnTo>
                  <a:lnTo>
                    <a:pt x="26" y="15"/>
                  </a:lnTo>
                  <a:close/>
                </a:path>
              </a:pathLst>
            </a:custGeom>
            <a:solidFill>
              <a:srgbClr val="FFFFFF"/>
            </a:solidFill>
            <a:ln w="9525">
              <a:noFill/>
              <a:round/>
              <a:headEnd/>
              <a:tailEnd/>
            </a:ln>
          </p:spPr>
          <p:txBody>
            <a:bodyPr/>
            <a:lstStyle/>
            <a:p>
              <a:endParaRPr lang="en-US" dirty="0"/>
            </a:p>
          </p:txBody>
        </p:sp>
      </p:grpSp>
      <p:pic>
        <p:nvPicPr>
          <p:cNvPr id="23665" name="Picture 536" descr="MPj04389800000[1]"/>
          <p:cNvPicPr>
            <a:picLocks noChangeAspect="1" noChangeArrowheads="1"/>
          </p:cNvPicPr>
          <p:nvPr/>
        </p:nvPicPr>
        <p:blipFill>
          <a:blip r:embed="rId3" cstate="print"/>
          <a:srcRect/>
          <a:stretch>
            <a:fillRect/>
          </a:stretch>
        </p:blipFill>
        <p:spPr bwMode="auto">
          <a:xfrm>
            <a:off x="2409641" y="4528100"/>
            <a:ext cx="793750" cy="792163"/>
          </a:xfrm>
          <a:prstGeom prst="rect">
            <a:avLst/>
          </a:prstGeom>
          <a:noFill/>
          <a:ln w="9525">
            <a:noFill/>
            <a:miter lim="800000"/>
            <a:headEnd/>
            <a:tailEnd/>
          </a:ln>
        </p:spPr>
      </p:pic>
      <p:sp>
        <p:nvSpPr>
          <p:cNvPr id="23666" name="Text Box 567"/>
          <p:cNvSpPr txBox="1">
            <a:spLocks noChangeArrowheads="1"/>
          </p:cNvSpPr>
          <p:nvPr/>
        </p:nvSpPr>
        <p:spPr bwMode="auto">
          <a:xfrm>
            <a:off x="1914538" y="5486111"/>
            <a:ext cx="2159598" cy="424732"/>
          </a:xfrm>
          <a:prstGeom prst="rect">
            <a:avLst/>
          </a:prstGeom>
          <a:noFill/>
          <a:ln w="9525">
            <a:noFill/>
            <a:miter lim="800000"/>
            <a:headEnd/>
            <a:tailEnd/>
          </a:ln>
        </p:spPr>
        <p:txBody>
          <a:bodyPr wrap="square">
            <a:spAutoFit/>
          </a:bodyPr>
          <a:lstStyle/>
          <a:p>
            <a:pPr>
              <a:lnSpc>
                <a:spcPct val="90000"/>
              </a:lnSpc>
              <a:spcBef>
                <a:spcPct val="50000"/>
              </a:spcBef>
            </a:pPr>
            <a:r>
              <a:rPr lang="en-US" sz="1200" dirty="0" smtClean="0">
                <a:solidFill>
                  <a:schemeClr val="accent2"/>
                </a:solidFill>
                <a:latin typeface="Arial" pitchFamily="34" charset="0"/>
                <a:cs typeface="Arial" pitchFamily="34" charset="0"/>
              </a:rPr>
              <a:t>BCBST </a:t>
            </a:r>
            <a:r>
              <a:rPr lang="en-US" sz="1200" b="0" i="0" dirty="0" smtClean="0">
                <a:solidFill>
                  <a:schemeClr val="accent2"/>
                </a:solidFill>
                <a:latin typeface="Arial" pitchFamily="34" charset="0"/>
                <a:cs typeface="Arial" pitchFamily="34" charset="0"/>
              </a:rPr>
              <a:t>issues </a:t>
            </a:r>
            <a:r>
              <a:rPr lang="en-US" sz="1200" b="0" i="0" dirty="0">
                <a:solidFill>
                  <a:schemeClr val="accent2"/>
                </a:solidFill>
                <a:latin typeface="Arial" pitchFamily="34" charset="0"/>
                <a:cs typeface="Arial" pitchFamily="34" charset="0"/>
              </a:rPr>
              <a:t>an EOB to the member</a:t>
            </a:r>
            <a:r>
              <a:rPr lang="en-US" sz="1200" b="0" i="0" dirty="0" smtClean="0">
                <a:solidFill>
                  <a:schemeClr val="accent2"/>
                </a:solidFill>
                <a:latin typeface="Arial" pitchFamily="34" charset="0"/>
                <a:cs typeface="Arial" pitchFamily="34" charset="0"/>
              </a:rPr>
              <a:t>. </a:t>
            </a:r>
            <a:endParaRPr lang="en-US" sz="1200" b="0" i="0" dirty="0">
              <a:solidFill>
                <a:schemeClr val="accent2"/>
              </a:solidFill>
              <a:latin typeface="Arial" pitchFamily="34" charset="0"/>
              <a:cs typeface="Arial" pitchFamily="34" charset="0"/>
            </a:endParaRPr>
          </a:p>
        </p:txBody>
      </p:sp>
      <p:sp>
        <p:nvSpPr>
          <p:cNvPr id="23594" name="Text Box 568"/>
          <p:cNvSpPr txBox="1">
            <a:spLocks noChangeArrowheads="1"/>
          </p:cNvSpPr>
          <p:nvPr/>
        </p:nvSpPr>
        <p:spPr bwMode="auto">
          <a:xfrm>
            <a:off x="7054496" y="5621194"/>
            <a:ext cx="1840121" cy="590931"/>
          </a:xfrm>
          <a:prstGeom prst="rect">
            <a:avLst/>
          </a:prstGeom>
          <a:noFill/>
          <a:ln w="9525">
            <a:noFill/>
            <a:miter lim="800000"/>
            <a:headEnd/>
            <a:tailEnd/>
          </a:ln>
        </p:spPr>
        <p:txBody>
          <a:bodyPr wrap="square">
            <a:spAutoFit/>
          </a:bodyPr>
          <a:lstStyle/>
          <a:p>
            <a:pPr>
              <a:lnSpc>
                <a:spcPct val="90000"/>
              </a:lnSpc>
              <a:spcBef>
                <a:spcPct val="50000"/>
              </a:spcBef>
            </a:pPr>
            <a:r>
              <a:rPr lang="en-US" sz="1200" dirty="0" smtClean="0">
                <a:solidFill>
                  <a:schemeClr val="accent2"/>
                </a:solidFill>
                <a:latin typeface="Arial" pitchFamily="34" charset="0"/>
                <a:cs typeface="Arial" pitchFamily="34" charset="0"/>
              </a:rPr>
              <a:t>BCBST </a:t>
            </a:r>
            <a:r>
              <a:rPr lang="en-US" sz="1200" b="0" i="0" dirty="0" smtClean="0">
                <a:solidFill>
                  <a:schemeClr val="accent2"/>
                </a:solidFill>
                <a:latin typeface="Arial" pitchFamily="34" charset="0"/>
                <a:cs typeface="Arial" pitchFamily="34" charset="0"/>
              </a:rPr>
              <a:t>transmits </a:t>
            </a:r>
            <a:r>
              <a:rPr lang="en-US" sz="1200" dirty="0">
                <a:solidFill>
                  <a:schemeClr val="accent2"/>
                </a:solidFill>
                <a:latin typeface="Arial" pitchFamily="34" charset="0"/>
                <a:cs typeface="Arial" pitchFamily="34" charset="0"/>
              </a:rPr>
              <a:t>a</a:t>
            </a:r>
            <a:r>
              <a:rPr lang="en-US" sz="1200" b="0" i="0" dirty="0" smtClean="0">
                <a:solidFill>
                  <a:schemeClr val="accent2"/>
                </a:solidFill>
                <a:latin typeface="Arial" pitchFamily="34" charset="0"/>
                <a:cs typeface="Arial" pitchFamily="34" charset="0"/>
              </a:rPr>
              <a:t>  disposition format (DF) </a:t>
            </a:r>
            <a:r>
              <a:rPr lang="en-US" sz="1200" b="0" i="0" dirty="0">
                <a:solidFill>
                  <a:schemeClr val="accent2"/>
                </a:solidFill>
                <a:latin typeface="Arial" pitchFamily="34" charset="0"/>
                <a:cs typeface="Arial" pitchFamily="34" charset="0"/>
              </a:rPr>
              <a:t>to </a:t>
            </a:r>
            <a:r>
              <a:rPr lang="en-US" sz="1200" b="0" i="0" dirty="0" smtClean="0">
                <a:solidFill>
                  <a:schemeClr val="accent2"/>
                </a:solidFill>
                <a:latin typeface="Arial" pitchFamily="34" charset="0"/>
                <a:cs typeface="Arial" pitchFamily="34" charset="0"/>
              </a:rPr>
              <a:t>BCBSIL.</a:t>
            </a:r>
            <a:endParaRPr lang="en-US" sz="1200" b="0" i="0" dirty="0">
              <a:solidFill>
                <a:schemeClr val="accent2"/>
              </a:solidFill>
              <a:latin typeface="Arial" pitchFamily="34" charset="0"/>
              <a:cs typeface="Arial" pitchFamily="34" charset="0"/>
            </a:endParaRPr>
          </a:p>
        </p:txBody>
      </p:sp>
      <p:sp>
        <p:nvSpPr>
          <p:cNvPr id="23596" name="Line 868"/>
          <p:cNvSpPr>
            <a:spLocks noChangeShapeType="1"/>
          </p:cNvSpPr>
          <p:nvPr/>
        </p:nvSpPr>
        <p:spPr bwMode="auto">
          <a:xfrm flipH="1">
            <a:off x="6003742" y="4971063"/>
            <a:ext cx="1144588" cy="0"/>
          </a:xfrm>
          <a:prstGeom prst="line">
            <a:avLst/>
          </a:prstGeom>
          <a:noFill/>
          <a:ln w="57150">
            <a:solidFill>
              <a:srgbClr val="0099CC"/>
            </a:solidFill>
            <a:round/>
            <a:headEnd/>
            <a:tailEnd type="triangle" w="med" len="med"/>
          </a:ln>
        </p:spPr>
        <p:txBody>
          <a:bodyPr/>
          <a:lstStyle/>
          <a:p>
            <a:endParaRPr lang="en-US" dirty="0"/>
          </a:p>
        </p:txBody>
      </p:sp>
      <p:sp>
        <p:nvSpPr>
          <p:cNvPr id="23564" name="Text Box 569"/>
          <p:cNvSpPr txBox="1">
            <a:spLocks noChangeArrowheads="1"/>
          </p:cNvSpPr>
          <p:nvPr/>
        </p:nvSpPr>
        <p:spPr bwMode="auto">
          <a:xfrm>
            <a:off x="4457726" y="5646799"/>
            <a:ext cx="2118309" cy="923330"/>
          </a:xfrm>
          <a:prstGeom prst="rect">
            <a:avLst/>
          </a:prstGeom>
          <a:noFill/>
          <a:ln w="9525">
            <a:noFill/>
            <a:miter lim="800000"/>
            <a:headEnd/>
            <a:tailEnd/>
          </a:ln>
        </p:spPr>
        <p:txBody>
          <a:bodyPr wrap="square">
            <a:spAutoFit/>
          </a:bodyPr>
          <a:lstStyle/>
          <a:p>
            <a:pPr>
              <a:lnSpc>
                <a:spcPct val="90000"/>
              </a:lnSpc>
              <a:spcBef>
                <a:spcPct val="50000"/>
              </a:spcBef>
            </a:pPr>
            <a:r>
              <a:rPr lang="en-US" sz="1200" dirty="0" smtClean="0">
                <a:solidFill>
                  <a:schemeClr val="accent2"/>
                </a:solidFill>
                <a:latin typeface="Arial" pitchFamily="34" charset="0"/>
                <a:cs typeface="Arial" pitchFamily="34" charset="0"/>
              </a:rPr>
              <a:t>BCBSIL </a:t>
            </a:r>
            <a:r>
              <a:rPr lang="en-US" sz="1200" b="0" i="0" dirty="0" smtClean="0">
                <a:solidFill>
                  <a:schemeClr val="accent2"/>
                </a:solidFill>
                <a:latin typeface="Arial" pitchFamily="34" charset="0"/>
                <a:cs typeface="Arial" pitchFamily="34" charset="0"/>
              </a:rPr>
              <a:t>pays the provider, sends out the provider remittance advice and submits a reconciliation format (RF) to BCBST.</a:t>
            </a:r>
            <a:endParaRPr lang="en-US" sz="1200" b="0" i="0" dirty="0">
              <a:solidFill>
                <a:schemeClr val="accent2"/>
              </a:solidFill>
              <a:latin typeface="Arial" pitchFamily="34" charset="0"/>
              <a:cs typeface="Arial" pitchFamily="34" charset="0"/>
            </a:endParaRPr>
          </a:p>
        </p:txBody>
      </p:sp>
      <p:grpSp>
        <p:nvGrpSpPr>
          <p:cNvPr id="12" name="Group 795"/>
          <p:cNvGrpSpPr>
            <a:grpSpLocks/>
          </p:cNvGrpSpPr>
          <p:nvPr/>
        </p:nvGrpSpPr>
        <p:grpSpPr bwMode="auto">
          <a:xfrm>
            <a:off x="4816291" y="4389392"/>
            <a:ext cx="882650" cy="1079500"/>
            <a:chOff x="462" y="2365"/>
            <a:chExt cx="492" cy="602"/>
          </a:xfrm>
        </p:grpSpPr>
        <p:pic>
          <p:nvPicPr>
            <p:cNvPr id="23567" name="Picture 653" descr="MPj04365010000[1]"/>
            <p:cNvPicPr>
              <a:picLocks noChangeAspect="1" noChangeArrowheads="1"/>
            </p:cNvPicPr>
            <p:nvPr/>
          </p:nvPicPr>
          <p:blipFill>
            <a:blip r:embed="rId4" cstate="print"/>
            <a:srcRect r="47096"/>
            <a:stretch>
              <a:fillRect/>
            </a:stretch>
          </p:blipFill>
          <p:spPr bwMode="auto">
            <a:xfrm>
              <a:off x="462" y="2365"/>
              <a:ext cx="492" cy="602"/>
            </a:xfrm>
            <a:prstGeom prst="rect">
              <a:avLst/>
            </a:prstGeom>
            <a:noFill/>
            <a:ln w="9525">
              <a:noFill/>
              <a:miter lim="800000"/>
              <a:headEnd/>
              <a:tailEnd/>
            </a:ln>
          </p:spPr>
        </p:pic>
        <p:grpSp>
          <p:nvGrpSpPr>
            <p:cNvPr id="13" name="Group 769"/>
            <p:cNvGrpSpPr>
              <a:grpSpLocks/>
            </p:cNvGrpSpPr>
            <p:nvPr/>
          </p:nvGrpSpPr>
          <p:grpSpPr bwMode="auto">
            <a:xfrm>
              <a:off x="612" y="2619"/>
              <a:ext cx="239" cy="132"/>
              <a:chOff x="2929" y="1446"/>
              <a:chExt cx="491" cy="271"/>
            </a:xfrm>
          </p:grpSpPr>
          <p:sp>
            <p:nvSpPr>
              <p:cNvPr id="23569" name="Freeform 770"/>
              <p:cNvSpPr>
                <a:spLocks noEditPoints="1"/>
              </p:cNvSpPr>
              <p:nvPr/>
            </p:nvSpPr>
            <p:spPr bwMode="auto">
              <a:xfrm>
                <a:off x="3140" y="1686"/>
                <a:ext cx="27" cy="28"/>
              </a:xfrm>
              <a:custGeom>
                <a:avLst/>
                <a:gdLst>
                  <a:gd name="T0" fmla="*/ 0 w 237"/>
                  <a:gd name="T1" fmla="*/ 0 h 236"/>
                  <a:gd name="T2" fmla="*/ 0 w 237"/>
                  <a:gd name="T3" fmla="*/ 0 h 236"/>
                  <a:gd name="T4" fmla="*/ 0 w 237"/>
                  <a:gd name="T5" fmla="*/ 0 h 236"/>
                  <a:gd name="T6" fmla="*/ 0 w 237"/>
                  <a:gd name="T7" fmla="*/ 0 h 236"/>
                  <a:gd name="T8" fmla="*/ 0 w 237"/>
                  <a:gd name="T9" fmla="*/ 0 h 236"/>
                  <a:gd name="T10" fmla="*/ 0 w 237"/>
                  <a:gd name="T11" fmla="*/ 0 h 236"/>
                  <a:gd name="T12" fmla="*/ 0 w 237"/>
                  <a:gd name="T13" fmla="*/ 0 h 236"/>
                  <a:gd name="T14" fmla="*/ 0 w 237"/>
                  <a:gd name="T15" fmla="*/ 0 h 236"/>
                  <a:gd name="T16" fmla="*/ 0 w 237"/>
                  <a:gd name="T17" fmla="*/ 0 h 236"/>
                  <a:gd name="T18" fmla="*/ 0 w 237"/>
                  <a:gd name="T19" fmla="*/ 0 h 236"/>
                  <a:gd name="T20" fmla="*/ 0 w 237"/>
                  <a:gd name="T21" fmla="*/ 0 h 236"/>
                  <a:gd name="T22" fmla="*/ 0 w 237"/>
                  <a:gd name="T23" fmla="*/ 0 h 236"/>
                  <a:gd name="T24" fmla="*/ 0 w 237"/>
                  <a:gd name="T25" fmla="*/ 0 h 236"/>
                  <a:gd name="T26" fmla="*/ 0 w 237"/>
                  <a:gd name="T27" fmla="*/ 0 h 236"/>
                  <a:gd name="T28" fmla="*/ 0 w 237"/>
                  <a:gd name="T29" fmla="*/ 0 h 236"/>
                  <a:gd name="T30" fmla="*/ 0 w 237"/>
                  <a:gd name="T31" fmla="*/ 0 h 236"/>
                  <a:gd name="T32" fmla="*/ 0 w 237"/>
                  <a:gd name="T33" fmla="*/ 0 h 236"/>
                  <a:gd name="T34" fmla="*/ 0 w 237"/>
                  <a:gd name="T35" fmla="*/ 0 h 236"/>
                  <a:gd name="T36" fmla="*/ 0 w 237"/>
                  <a:gd name="T37" fmla="*/ 0 h 236"/>
                  <a:gd name="T38" fmla="*/ 0 w 237"/>
                  <a:gd name="T39" fmla="*/ 0 h 236"/>
                  <a:gd name="T40" fmla="*/ 0 w 237"/>
                  <a:gd name="T41" fmla="*/ 0 h 236"/>
                  <a:gd name="T42" fmla="*/ 0 w 237"/>
                  <a:gd name="T43" fmla="*/ 0 h 236"/>
                  <a:gd name="T44" fmla="*/ 0 w 237"/>
                  <a:gd name="T45" fmla="*/ 0 h 236"/>
                  <a:gd name="T46" fmla="*/ 0 w 237"/>
                  <a:gd name="T47" fmla="*/ 0 h 236"/>
                  <a:gd name="T48" fmla="*/ 0 w 237"/>
                  <a:gd name="T49" fmla="*/ 0 h 236"/>
                  <a:gd name="T50" fmla="*/ 0 w 237"/>
                  <a:gd name="T51" fmla="*/ 0 h 236"/>
                  <a:gd name="T52" fmla="*/ 0 w 237"/>
                  <a:gd name="T53" fmla="*/ 0 h 236"/>
                  <a:gd name="T54" fmla="*/ 0 w 237"/>
                  <a:gd name="T55" fmla="*/ 0 h 236"/>
                  <a:gd name="T56" fmla="*/ 0 w 237"/>
                  <a:gd name="T57" fmla="*/ 0 h 236"/>
                  <a:gd name="T58" fmla="*/ 0 w 237"/>
                  <a:gd name="T59" fmla="*/ 0 h 236"/>
                  <a:gd name="T60" fmla="*/ 0 w 237"/>
                  <a:gd name="T61" fmla="*/ 0 h 236"/>
                  <a:gd name="T62" fmla="*/ 0 w 237"/>
                  <a:gd name="T63" fmla="*/ 0 h 236"/>
                  <a:gd name="T64" fmla="*/ 0 w 237"/>
                  <a:gd name="T65" fmla="*/ 0 h 236"/>
                  <a:gd name="T66" fmla="*/ 0 w 237"/>
                  <a:gd name="T67" fmla="*/ 0 h 236"/>
                  <a:gd name="T68" fmla="*/ 0 w 237"/>
                  <a:gd name="T69" fmla="*/ 0 h 236"/>
                  <a:gd name="T70" fmla="*/ 0 w 237"/>
                  <a:gd name="T71" fmla="*/ 0 h 236"/>
                  <a:gd name="T72" fmla="*/ 0 w 237"/>
                  <a:gd name="T73" fmla="*/ 0 h 236"/>
                  <a:gd name="T74" fmla="*/ 0 w 237"/>
                  <a:gd name="T75" fmla="*/ 0 h 236"/>
                  <a:gd name="T76" fmla="*/ 0 w 237"/>
                  <a:gd name="T77" fmla="*/ 0 h 236"/>
                  <a:gd name="T78" fmla="*/ 0 w 237"/>
                  <a:gd name="T79" fmla="*/ 0 h 236"/>
                  <a:gd name="T80" fmla="*/ 0 w 237"/>
                  <a:gd name="T81" fmla="*/ 0 h 236"/>
                  <a:gd name="T82" fmla="*/ 0 w 237"/>
                  <a:gd name="T83" fmla="*/ 0 h 236"/>
                  <a:gd name="T84" fmla="*/ 0 w 237"/>
                  <a:gd name="T85" fmla="*/ 0 h 236"/>
                  <a:gd name="T86" fmla="*/ 0 w 237"/>
                  <a:gd name="T87" fmla="*/ 0 h 236"/>
                  <a:gd name="T88" fmla="*/ 0 w 237"/>
                  <a:gd name="T89" fmla="*/ 0 h 236"/>
                  <a:gd name="T90" fmla="*/ 0 w 237"/>
                  <a:gd name="T91" fmla="*/ 0 h 236"/>
                  <a:gd name="T92" fmla="*/ 0 w 237"/>
                  <a:gd name="T93" fmla="*/ 0 h 236"/>
                  <a:gd name="T94" fmla="*/ 0 w 237"/>
                  <a:gd name="T95" fmla="*/ 0 h 236"/>
                  <a:gd name="T96" fmla="*/ 0 w 237"/>
                  <a:gd name="T97" fmla="*/ 0 h 236"/>
                  <a:gd name="T98" fmla="*/ 0 w 237"/>
                  <a:gd name="T99" fmla="*/ 0 h 236"/>
                  <a:gd name="T100" fmla="*/ 0 w 237"/>
                  <a:gd name="T101" fmla="*/ 0 h 236"/>
                  <a:gd name="T102" fmla="*/ 0 w 237"/>
                  <a:gd name="T103" fmla="*/ 0 h 236"/>
                  <a:gd name="T104" fmla="*/ 0 w 237"/>
                  <a:gd name="T105" fmla="*/ 0 h 236"/>
                  <a:gd name="T106" fmla="*/ 0 w 237"/>
                  <a:gd name="T107" fmla="*/ 0 h 236"/>
                  <a:gd name="T108" fmla="*/ 0 w 237"/>
                  <a:gd name="T109" fmla="*/ 0 h 236"/>
                  <a:gd name="T110" fmla="*/ 0 w 237"/>
                  <a:gd name="T111" fmla="*/ 0 h 236"/>
                  <a:gd name="T112" fmla="*/ 0 w 237"/>
                  <a:gd name="T113" fmla="*/ 0 h 236"/>
                  <a:gd name="T114" fmla="*/ 0 w 237"/>
                  <a:gd name="T115" fmla="*/ 0 h 236"/>
                  <a:gd name="T116" fmla="*/ 0 w 237"/>
                  <a:gd name="T117" fmla="*/ 0 h 2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7"/>
                  <a:gd name="T178" fmla="*/ 0 h 236"/>
                  <a:gd name="T179" fmla="*/ 237 w 237"/>
                  <a:gd name="T180" fmla="*/ 236 h 2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7" h="236">
                    <a:moveTo>
                      <a:pt x="0" y="117"/>
                    </a:moveTo>
                    <a:lnTo>
                      <a:pt x="1" y="105"/>
                    </a:lnTo>
                    <a:lnTo>
                      <a:pt x="2" y="94"/>
                    </a:lnTo>
                    <a:lnTo>
                      <a:pt x="6" y="82"/>
                    </a:lnTo>
                    <a:lnTo>
                      <a:pt x="10" y="72"/>
                    </a:lnTo>
                    <a:lnTo>
                      <a:pt x="14" y="62"/>
                    </a:lnTo>
                    <a:lnTo>
                      <a:pt x="21" y="52"/>
                    </a:lnTo>
                    <a:lnTo>
                      <a:pt x="27" y="43"/>
                    </a:lnTo>
                    <a:lnTo>
                      <a:pt x="35" y="35"/>
                    </a:lnTo>
                    <a:lnTo>
                      <a:pt x="44" y="27"/>
                    </a:lnTo>
                    <a:lnTo>
                      <a:pt x="53" y="20"/>
                    </a:lnTo>
                    <a:lnTo>
                      <a:pt x="62" y="15"/>
                    </a:lnTo>
                    <a:lnTo>
                      <a:pt x="73" y="9"/>
                    </a:lnTo>
                    <a:lnTo>
                      <a:pt x="83" y="5"/>
                    </a:lnTo>
                    <a:lnTo>
                      <a:pt x="95" y="3"/>
                    </a:lnTo>
                    <a:lnTo>
                      <a:pt x="107" y="1"/>
                    </a:lnTo>
                    <a:lnTo>
                      <a:pt x="119" y="0"/>
                    </a:lnTo>
                    <a:lnTo>
                      <a:pt x="131" y="1"/>
                    </a:lnTo>
                    <a:lnTo>
                      <a:pt x="143" y="3"/>
                    </a:lnTo>
                    <a:lnTo>
                      <a:pt x="154" y="5"/>
                    </a:lnTo>
                    <a:lnTo>
                      <a:pt x="165" y="9"/>
                    </a:lnTo>
                    <a:lnTo>
                      <a:pt x="175" y="15"/>
                    </a:lnTo>
                    <a:lnTo>
                      <a:pt x="184" y="20"/>
                    </a:lnTo>
                    <a:lnTo>
                      <a:pt x="193" y="27"/>
                    </a:lnTo>
                    <a:lnTo>
                      <a:pt x="202" y="35"/>
                    </a:lnTo>
                    <a:lnTo>
                      <a:pt x="210" y="43"/>
                    </a:lnTo>
                    <a:lnTo>
                      <a:pt x="216" y="52"/>
                    </a:lnTo>
                    <a:lnTo>
                      <a:pt x="223" y="62"/>
                    </a:lnTo>
                    <a:lnTo>
                      <a:pt x="227" y="72"/>
                    </a:lnTo>
                    <a:lnTo>
                      <a:pt x="231" y="82"/>
                    </a:lnTo>
                    <a:lnTo>
                      <a:pt x="235" y="94"/>
                    </a:lnTo>
                    <a:lnTo>
                      <a:pt x="236" y="105"/>
                    </a:lnTo>
                    <a:lnTo>
                      <a:pt x="237" y="117"/>
                    </a:lnTo>
                    <a:lnTo>
                      <a:pt x="236" y="130"/>
                    </a:lnTo>
                    <a:lnTo>
                      <a:pt x="235" y="141"/>
                    </a:lnTo>
                    <a:lnTo>
                      <a:pt x="231" y="153"/>
                    </a:lnTo>
                    <a:lnTo>
                      <a:pt x="227" y="164"/>
                    </a:lnTo>
                    <a:lnTo>
                      <a:pt x="223" y="174"/>
                    </a:lnTo>
                    <a:lnTo>
                      <a:pt x="216" y="184"/>
                    </a:lnTo>
                    <a:lnTo>
                      <a:pt x="210" y="193"/>
                    </a:lnTo>
                    <a:lnTo>
                      <a:pt x="202" y="201"/>
                    </a:lnTo>
                    <a:lnTo>
                      <a:pt x="193" y="209"/>
                    </a:lnTo>
                    <a:lnTo>
                      <a:pt x="184" y="215"/>
                    </a:lnTo>
                    <a:lnTo>
                      <a:pt x="175" y="222"/>
                    </a:lnTo>
                    <a:lnTo>
                      <a:pt x="165" y="226"/>
                    </a:lnTo>
                    <a:lnTo>
                      <a:pt x="154" y="231"/>
                    </a:lnTo>
                    <a:lnTo>
                      <a:pt x="143" y="234"/>
                    </a:lnTo>
                    <a:lnTo>
                      <a:pt x="131" y="235"/>
                    </a:lnTo>
                    <a:lnTo>
                      <a:pt x="119" y="236"/>
                    </a:lnTo>
                    <a:lnTo>
                      <a:pt x="107" y="235"/>
                    </a:lnTo>
                    <a:lnTo>
                      <a:pt x="95" y="234"/>
                    </a:lnTo>
                    <a:lnTo>
                      <a:pt x="83" y="231"/>
                    </a:lnTo>
                    <a:lnTo>
                      <a:pt x="73" y="226"/>
                    </a:lnTo>
                    <a:lnTo>
                      <a:pt x="62" y="222"/>
                    </a:lnTo>
                    <a:lnTo>
                      <a:pt x="53" y="215"/>
                    </a:lnTo>
                    <a:lnTo>
                      <a:pt x="44" y="209"/>
                    </a:lnTo>
                    <a:lnTo>
                      <a:pt x="35" y="201"/>
                    </a:lnTo>
                    <a:lnTo>
                      <a:pt x="27" y="193"/>
                    </a:lnTo>
                    <a:lnTo>
                      <a:pt x="21" y="184"/>
                    </a:lnTo>
                    <a:lnTo>
                      <a:pt x="14" y="174"/>
                    </a:lnTo>
                    <a:lnTo>
                      <a:pt x="10" y="164"/>
                    </a:lnTo>
                    <a:lnTo>
                      <a:pt x="6" y="153"/>
                    </a:lnTo>
                    <a:lnTo>
                      <a:pt x="2" y="141"/>
                    </a:lnTo>
                    <a:lnTo>
                      <a:pt x="1" y="130"/>
                    </a:lnTo>
                    <a:lnTo>
                      <a:pt x="0" y="117"/>
                    </a:lnTo>
                    <a:close/>
                    <a:moveTo>
                      <a:pt x="217" y="117"/>
                    </a:moveTo>
                    <a:lnTo>
                      <a:pt x="217" y="108"/>
                    </a:lnTo>
                    <a:lnTo>
                      <a:pt x="216" y="97"/>
                    </a:lnTo>
                    <a:lnTo>
                      <a:pt x="214" y="87"/>
                    </a:lnTo>
                    <a:lnTo>
                      <a:pt x="211" y="78"/>
                    </a:lnTo>
                    <a:lnTo>
                      <a:pt x="206" y="69"/>
                    </a:lnTo>
                    <a:lnTo>
                      <a:pt x="202" y="62"/>
                    </a:lnTo>
                    <a:lnTo>
                      <a:pt x="196" y="54"/>
                    </a:lnTo>
                    <a:lnTo>
                      <a:pt x="190" y="47"/>
                    </a:lnTo>
                    <a:lnTo>
                      <a:pt x="183" y="41"/>
                    </a:lnTo>
                    <a:lnTo>
                      <a:pt x="176" y="35"/>
                    </a:lnTo>
                    <a:lnTo>
                      <a:pt x="167" y="30"/>
                    </a:lnTo>
                    <a:lnTo>
                      <a:pt x="158" y="26"/>
                    </a:lnTo>
                    <a:lnTo>
                      <a:pt x="150" y="23"/>
                    </a:lnTo>
                    <a:lnTo>
                      <a:pt x="140" y="20"/>
                    </a:lnTo>
                    <a:lnTo>
                      <a:pt x="129" y="19"/>
                    </a:lnTo>
                    <a:lnTo>
                      <a:pt x="119" y="19"/>
                    </a:lnTo>
                    <a:lnTo>
                      <a:pt x="108" y="19"/>
                    </a:lnTo>
                    <a:lnTo>
                      <a:pt x="98" y="20"/>
                    </a:lnTo>
                    <a:lnTo>
                      <a:pt x="89" y="23"/>
                    </a:lnTo>
                    <a:lnTo>
                      <a:pt x="79" y="26"/>
                    </a:lnTo>
                    <a:lnTo>
                      <a:pt x="70" y="30"/>
                    </a:lnTo>
                    <a:lnTo>
                      <a:pt x="62" y="35"/>
                    </a:lnTo>
                    <a:lnTo>
                      <a:pt x="55" y="41"/>
                    </a:lnTo>
                    <a:lnTo>
                      <a:pt x="47" y="47"/>
                    </a:lnTo>
                    <a:lnTo>
                      <a:pt x="41" y="54"/>
                    </a:lnTo>
                    <a:lnTo>
                      <a:pt x="35" y="62"/>
                    </a:lnTo>
                    <a:lnTo>
                      <a:pt x="31" y="69"/>
                    </a:lnTo>
                    <a:lnTo>
                      <a:pt x="26" y="78"/>
                    </a:lnTo>
                    <a:lnTo>
                      <a:pt x="23" y="87"/>
                    </a:lnTo>
                    <a:lnTo>
                      <a:pt x="21" y="97"/>
                    </a:lnTo>
                    <a:lnTo>
                      <a:pt x="20" y="108"/>
                    </a:lnTo>
                    <a:lnTo>
                      <a:pt x="19" y="117"/>
                    </a:lnTo>
                    <a:lnTo>
                      <a:pt x="20" y="128"/>
                    </a:lnTo>
                    <a:lnTo>
                      <a:pt x="21" y="139"/>
                    </a:lnTo>
                    <a:lnTo>
                      <a:pt x="23" y="149"/>
                    </a:lnTo>
                    <a:lnTo>
                      <a:pt x="26" y="158"/>
                    </a:lnTo>
                    <a:lnTo>
                      <a:pt x="31" y="166"/>
                    </a:lnTo>
                    <a:lnTo>
                      <a:pt x="35" y="175"/>
                    </a:lnTo>
                    <a:lnTo>
                      <a:pt x="41" y="183"/>
                    </a:lnTo>
                    <a:lnTo>
                      <a:pt x="47" y="189"/>
                    </a:lnTo>
                    <a:lnTo>
                      <a:pt x="55" y="196"/>
                    </a:lnTo>
                    <a:lnTo>
                      <a:pt x="62" y="201"/>
                    </a:lnTo>
                    <a:lnTo>
                      <a:pt x="70" y="206"/>
                    </a:lnTo>
                    <a:lnTo>
                      <a:pt x="79" y="210"/>
                    </a:lnTo>
                    <a:lnTo>
                      <a:pt x="89" y="213"/>
                    </a:lnTo>
                    <a:lnTo>
                      <a:pt x="98" y="215"/>
                    </a:lnTo>
                    <a:lnTo>
                      <a:pt x="108" y="217"/>
                    </a:lnTo>
                    <a:lnTo>
                      <a:pt x="119" y="218"/>
                    </a:lnTo>
                    <a:lnTo>
                      <a:pt x="129" y="217"/>
                    </a:lnTo>
                    <a:lnTo>
                      <a:pt x="140" y="215"/>
                    </a:lnTo>
                    <a:lnTo>
                      <a:pt x="150" y="213"/>
                    </a:lnTo>
                    <a:lnTo>
                      <a:pt x="158" y="210"/>
                    </a:lnTo>
                    <a:lnTo>
                      <a:pt x="167" y="206"/>
                    </a:lnTo>
                    <a:lnTo>
                      <a:pt x="176" y="201"/>
                    </a:lnTo>
                    <a:lnTo>
                      <a:pt x="183" y="196"/>
                    </a:lnTo>
                    <a:lnTo>
                      <a:pt x="190" y="189"/>
                    </a:lnTo>
                    <a:lnTo>
                      <a:pt x="196" y="183"/>
                    </a:lnTo>
                    <a:lnTo>
                      <a:pt x="202" y="175"/>
                    </a:lnTo>
                    <a:lnTo>
                      <a:pt x="206" y="166"/>
                    </a:lnTo>
                    <a:lnTo>
                      <a:pt x="211" y="158"/>
                    </a:lnTo>
                    <a:lnTo>
                      <a:pt x="214" y="149"/>
                    </a:lnTo>
                    <a:lnTo>
                      <a:pt x="216" y="139"/>
                    </a:lnTo>
                    <a:lnTo>
                      <a:pt x="217" y="128"/>
                    </a:lnTo>
                    <a:lnTo>
                      <a:pt x="217" y="117"/>
                    </a:lnTo>
                    <a:close/>
                    <a:moveTo>
                      <a:pt x="92" y="185"/>
                    </a:moveTo>
                    <a:lnTo>
                      <a:pt x="74" y="185"/>
                    </a:lnTo>
                    <a:lnTo>
                      <a:pt x="74" y="50"/>
                    </a:lnTo>
                    <a:lnTo>
                      <a:pt x="132" y="50"/>
                    </a:lnTo>
                    <a:lnTo>
                      <a:pt x="145" y="50"/>
                    </a:lnTo>
                    <a:lnTo>
                      <a:pt x="155" y="52"/>
                    </a:lnTo>
                    <a:lnTo>
                      <a:pt x="163" y="55"/>
                    </a:lnTo>
                    <a:lnTo>
                      <a:pt x="169" y="60"/>
                    </a:lnTo>
                    <a:lnTo>
                      <a:pt x="174" y="65"/>
                    </a:lnTo>
                    <a:lnTo>
                      <a:pt x="177" y="70"/>
                    </a:lnTo>
                    <a:lnTo>
                      <a:pt x="179" y="78"/>
                    </a:lnTo>
                    <a:lnTo>
                      <a:pt x="180" y="87"/>
                    </a:lnTo>
                    <a:lnTo>
                      <a:pt x="179" y="96"/>
                    </a:lnTo>
                    <a:lnTo>
                      <a:pt x="177" y="103"/>
                    </a:lnTo>
                    <a:lnTo>
                      <a:pt x="172" y="110"/>
                    </a:lnTo>
                    <a:lnTo>
                      <a:pt x="168" y="115"/>
                    </a:lnTo>
                    <a:lnTo>
                      <a:pt x="162" y="118"/>
                    </a:lnTo>
                    <a:lnTo>
                      <a:pt x="154" y="122"/>
                    </a:lnTo>
                    <a:lnTo>
                      <a:pt x="146" y="124"/>
                    </a:lnTo>
                    <a:lnTo>
                      <a:pt x="138" y="125"/>
                    </a:lnTo>
                    <a:lnTo>
                      <a:pt x="178" y="185"/>
                    </a:lnTo>
                    <a:lnTo>
                      <a:pt x="158" y="185"/>
                    </a:lnTo>
                    <a:lnTo>
                      <a:pt x="120" y="125"/>
                    </a:lnTo>
                    <a:lnTo>
                      <a:pt x="92" y="125"/>
                    </a:lnTo>
                    <a:lnTo>
                      <a:pt x="92" y="185"/>
                    </a:lnTo>
                    <a:close/>
                    <a:moveTo>
                      <a:pt x="116" y="109"/>
                    </a:moveTo>
                    <a:lnTo>
                      <a:pt x="123" y="109"/>
                    </a:lnTo>
                    <a:lnTo>
                      <a:pt x="131" y="109"/>
                    </a:lnTo>
                    <a:lnTo>
                      <a:pt x="139" y="109"/>
                    </a:lnTo>
                    <a:lnTo>
                      <a:pt x="145" y="108"/>
                    </a:lnTo>
                    <a:lnTo>
                      <a:pt x="152" y="105"/>
                    </a:lnTo>
                    <a:lnTo>
                      <a:pt x="156" y="101"/>
                    </a:lnTo>
                    <a:lnTo>
                      <a:pt x="158" y="98"/>
                    </a:lnTo>
                    <a:lnTo>
                      <a:pt x="159" y="94"/>
                    </a:lnTo>
                    <a:lnTo>
                      <a:pt x="160" y="91"/>
                    </a:lnTo>
                    <a:lnTo>
                      <a:pt x="160" y="87"/>
                    </a:lnTo>
                    <a:lnTo>
                      <a:pt x="160" y="80"/>
                    </a:lnTo>
                    <a:lnTo>
                      <a:pt x="158" y="75"/>
                    </a:lnTo>
                    <a:lnTo>
                      <a:pt x="155" y="72"/>
                    </a:lnTo>
                    <a:lnTo>
                      <a:pt x="151" y="69"/>
                    </a:lnTo>
                    <a:lnTo>
                      <a:pt x="146" y="67"/>
                    </a:lnTo>
                    <a:lnTo>
                      <a:pt x="141" y="66"/>
                    </a:lnTo>
                    <a:lnTo>
                      <a:pt x="134" y="65"/>
                    </a:lnTo>
                    <a:lnTo>
                      <a:pt x="129" y="65"/>
                    </a:lnTo>
                    <a:lnTo>
                      <a:pt x="92" y="65"/>
                    </a:lnTo>
                    <a:lnTo>
                      <a:pt x="92" y="109"/>
                    </a:lnTo>
                    <a:lnTo>
                      <a:pt x="116" y="109"/>
                    </a:lnTo>
                    <a:close/>
                  </a:path>
                </a:pathLst>
              </a:custGeom>
              <a:solidFill>
                <a:srgbClr val="22A7EA"/>
              </a:solidFill>
              <a:ln w="9525">
                <a:noFill/>
                <a:round/>
                <a:headEnd/>
                <a:tailEnd/>
              </a:ln>
            </p:spPr>
            <p:txBody>
              <a:bodyPr/>
              <a:lstStyle/>
              <a:p>
                <a:endParaRPr lang="en-US" dirty="0"/>
              </a:p>
            </p:txBody>
          </p:sp>
          <p:sp>
            <p:nvSpPr>
              <p:cNvPr id="23570" name="Freeform 771"/>
              <p:cNvSpPr>
                <a:spLocks noEditPoints="1"/>
              </p:cNvSpPr>
              <p:nvPr/>
            </p:nvSpPr>
            <p:spPr bwMode="auto">
              <a:xfrm>
                <a:off x="3384" y="1686"/>
                <a:ext cx="28" cy="28"/>
              </a:xfrm>
              <a:custGeom>
                <a:avLst/>
                <a:gdLst>
                  <a:gd name="T0" fmla="*/ 0 w 236"/>
                  <a:gd name="T1" fmla="*/ 0 h 236"/>
                  <a:gd name="T2" fmla="*/ 0 w 236"/>
                  <a:gd name="T3" fmla="*/ 0 h 236"/>
                  <a:gd name="T4" fmla="*/ 0 w 236"/>
                  <a:gd name="T5" fmla="*/ 0 h 236"/>
                  <a:gd name="T6" fmla="*/ 0 w 236"/>
                  <a:gd name="T7" fmla="*/ 0 h 236"/>
                  <a:gd name="T8" fmla="*/ 0 w 236"/>
                  <a:gd name="T9" fmla="*/ 0 h 236"/>
                  <a:gd name="T10" fmla="*/ 0 w 236"/>
                  <a:gd name="T11" fmla="*/ 0 h 236"/>
                  <a:gd name="T12" fmla="*/ 0 w 236"/>
                  <a:gd name="T13" fmla="*/ 0 h 236"/>
                  <a:gd name="T14" fmla="*/ 0 w 236"/>
                  <a:gd name="T15" fmla="*/ 0 h 236"/>
                  <a:gd name="T16" fmla="*/ 0 w 236"/>
                  <a:gd name="T17" fmla="*/ 0 h 236"/>
                  <a:gd name="T18" fmla="*/ 0 w 236"/>
                  <a:gd name="T19" fmla="*/ 0 h 236"/>
                  <a:gd name="T20" fmla="*/ 0 w 236"/>
                  <a:gd name="T21" fmla="*/ 0 h 236"/>
                  <a:gd name="T22" fmla="*/ 0 w 236"/>
                  <a:gd name="T23" fmla="*/ 0 h 236"/>
                  <a:gd name="T24" fmla="*/ 0 w 236"/>
                  <a:gd name="T25" fmla="*/ 0 h 236"/>
                  <a:gd name="T26" fmla="*/ 0 w 236"/>
                  <a:gd name="T27" fmla="*/ 0 h 236"/>
                  <a:gd name="T28" fmla="*/ 0 w 236"/>
                  <a:gd name="T29" fmla="*/ 0 h 236"/>
                  <a:gd name="T30" fmla="*/ 0 w 236"/>
                  <a:gd name="T31" fmla="*/ 0 h 236"/>
                  <a:gd name="T32" fmla="*/ 0 w 236"/>
                  <a:gd name="T33" fmla="*/ 0 h 236"/>
                  <a:gd name="T34" fmla="*/ 0 w 236"/>
                  <a:gd name="T35" fmla="*/ 0 h 236"/>
                  <a:gd name="T36" fmla="*/ 0 w 236"/>
                  <a:gd name="T37" fmla="*/ 0 h 236"/>
                  <a:gd name="T38" fmla="*/ 0 w 236"/>
                  <a:gd name="T39" fmla="*/ 0 h 236"/>
                  <a:gd name="T40" fmla="*/ 0 w 236"/>
                  <a:gd name="T41" fmla="*/ 0 h 236"/>
                  <a:gd name="T42" fmla="*/ 0 w 236"/>
                  <a:gd name="T43" fmla="*/ 0 h 236"/>
                  <a:gd name="T44" fmla="*/ 0 w 236"/>
                  <a:gd name="T45" fmla="*/ 0 h 236"/>
                  <a:gd name="T46" fmla="*/ 0 w 236"/>
                  <a:gd name="T47" fmla="*/ 0 h 236"/>
                  <a:gd name="T48" fmla="*/ 0 w 236"/>
                  <a:gd name="T49" fmla="*/ 0 h 236"/>
                  <a:gd name="T50" fmla="*/ 0 w 236"/>
                  <a:gd name="T51" fmla="*/ 0 h 236"/>
                  <a:gd name="T52" fmla="*/ 0 w 236"/>
                  <a:gd name="T53" fmla="*/ 0 h 236"/>
                  <a:gd name="T54" fmla="*/ 0 w 236"/>
                  <a:gd name="T55" fmla="*/ 0 h 236"/>
                  <a:gd name="T56" fmla="*/ 0 w 236"/>
                  <a:gd name="T57" fmla="*/ 0 h 236"/>
                  <a:gd name="T58" fmla="*/ 0 w 236"/>
                  <a:gd name="T59" fmla="*/ 0 h 236"/>
                  <a:gd name="T60" fmla="*/ 0 w 236"/>
                  <a:gd name="T61" fmla="*/ 0 h 236"/>
                  <a:gd name="T62" fmla="*/ 0 w 236"/>
                  <a:gd name="T63" fmla="*/ 0 h 236"/>
                  <a:gd name="T64" fmla="*/ 0 w 236"/>
                  <a:gd name="T65" fmla="*/ 0 h 236"/>
                  <a:gd name="T66" fmla="*/ 0 w 236"/>
                  <a:gd name="T67" fmla="*/ 0 h 236"/>
                  <a:gd name="T68" fmla="*/ 0 w 236"/>
                  <a:gd name="T69" fmla="*/ 0 h 236"/>
                  <a:gd name="T70" fmla="*/ 0 w 236"/>
                  <a:gd name="T71" fmla="*/ 0 h 236"/>
                  <a:gd name="T72" fmla="*/ 0 w 236"/>
                  <a:gd name="T73" fmla="*/ 0 h 236"/>
                  <a:gd name="T74" fmla="*/ 0 w 236"/>
                  <a:gd name="T75" fmla="*/ 0 h 236"/>
                  <a:gd name="T76" fmla="*/ 0 w 236"/>
                  <a:gd name="T77" fmla="*/ 0 h 236"/>
                  <a:gd name="T78" fmla="*/ 0 w 236"/>
                  <a:gd name="T79" fmla="*/ 0 h 236"/>
                  <a:gd name="T80" fmla="*/ 0 w 236"/>
                  <a:gd name="T81" fmla="*/ 0 h 236"/>
                  <a:gd name="T82" fmla="*/ 0 w 236"/>
                  <a:gd name="T83" fmla="*/ 0 h 236"/>
                  <a:gd name="T84" fmla="*/ 0 w 236"/>
                  <a:gd name="T85" fmla="*/ 0 h 236"/>
                  <a:gd name="T86" fmla="*/ 0 w 236"/>
                  <a:gd name="T87" fmla="*/ 0 h 236"/>
                  <a:gd name="T88" fmla="*/ 0 w 236"/>
                  <a:gd name="T89" fmla="*/ 0 h 236"/>
                  <a:gd name="T90" fmla="*/ 0 w 236"/>
                  <a:gd name="T91" fmla="*/ 0 h 236"/>
                  <a:gd name="T92" fmla="*/ 0 w 236"/>
                  <a:gd name="T93" fmla="*/ 0 h 236"/>
                  <a:gd name="T94" fmla="*/ 0 w 236"/>
                  <a:gd name="T95" fmla="*/ 0 h 236"/>
                  <a:gd name="T96" fmla="*/ 0 w 236"/>
                  <a:gd name="T97" fmla="*/ 0 h 236"/>
                  <a:gd name="T98" fmla="*/ 0 w 236"/>
                  <a:gd name="T99" fmla="*/ 0 h 236"/>
                  <a:gd name="T100" fmla="*/ 0 w 236"/>
                  <a:gd name="T101" fmla="*/ 0 h 236"/>
                  <a:gd name="T102" fmla="*/ 0 w 236"/>
                  <a:gd name="T103" fmla="*/ 0 h 236"/>
                  <a:gd name="T104" fmla="*/ 0 w 236"/>
                  <a:gd name="T105" fmla="*/ 0 h 236"/>
                  <a:gd name="T106" fmla="*/ 0 w 236"/>
                  <a:gd name="T107" fmla="*/ 0 h 236"/>
                  <a:gd name="T108" fmla="*/ 0 w 236"/>
                  <a:gd name="T109" fmla="*/ 0 h 236"/>
                  <a:gd name="T110" fmla="*/ 0 w 236"/>
                  <a:gd name="T111" fmla="*/ 0 h 236"/>
                  <a:gd name="T112" fmla="*/ 0 w 236"/>
                  <a:gd name="T113" fmla="*/ 0 h 236"/>
                  <a:gd name="T114" fmla="*/ 0 w 236"/>
                  <a:gd name="T115" fmla="*/ 0 h 236"/>
                  <a:gd name="T116" fmla="*/ 0 w 236"/>
                  <a:gd name="T117" fmla="*/ 0 h 2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6"/>
                  <a:gd name="T178" fmla="*/ 0 h 236"/>
                  <a:gd name="T179" fmla="*/ 236 w 236"/>
                  <a:gd name="T180" fmla="*/ 236 h 2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6" h="236">
                    <a:moveTo>
                      <a:pt x="0" y="117"/>
                    </a:moveTo>
                    <a:lnTo>
                      <a:pt x="1" y="105"/>
                    </a:lnTo>
                    <a:lnTo>
                      <a:pt x="3" y="94"/>
                    </a:lnTo>
                    <a:lnTo>
                      <a:pt x="5" y="82"/>
                    </a:lnTo>
                    <a:lnTo>
                      <a:pt x="10" y="72"/>
                    </a:lnTo>
                    <a:lnTo>
                      <a:pt x="14" y="62"/>
                    </a:lnTo>
                    <a:lnTo>
                      <a:pt x="21" y="52"/>
                    </a:lnTo>
                    <a:lnTo>
                      <a:pt x="27" y="43"/>
                    </a:lnTo>
                    <a:lnTo>
                      <a:pt x="35" y="35"/>
                    </a:lnTo>
                    <a:lnTo>
                      <a:pt x="43" y="27"/>
                    </a:lnTo>
                    <a:lnTo>
                      <a:pt x="52" y="20"/>
                    </a:lnTo>
                    <a:lnTo>
                      <a:pt x="62" y="15"/>
                    </a:lnTo>
                    <a:lnTo>
                      <a:pt x="73" y="9"/>
                    </a:lnTo>
                    <a:lnTo>
                      <a:pt x="84" y="5"/>
                    </a:lnTo>
                    <a:lnTo>
                      <a:pt x="95" y="3"/>
                    </a:lnTo>
                    <a:lnTo>
                      <a:pt x="107" y="1"/>
                    </a:lnTo>
                    <a:lnTo>
                      <a:pt x="119" y="0"/>
                    </a:lnTo>
                    <a:lnTo>
                      <a:pt x="131" y="1"/>
                    </a:lnTo>
                    <a:lnTo>
                      <a:pt x="143" y="3"/>
                    </a:lnTo>
                    <a:lnTo>
                      <a:pt x="153" y="5"/>
                    </a:lnTo>
                    <a:lnTo>
                      <a:pt x="164" y="9"/>
                    </a:lnTo>
                    <a:lnTo>
                      <a:pt x="174" y="15"/>
                    </a:lnTo>
                    <a:lnTo>
                      <a:pt x="184" y="20"/>
                    </a:lnTo>
                    <a:lnTo>
                      <a:pt x="194" y="27"/>
                    </a:lnTo>
                    <a:lnTo>
                      <a:pt x="201" y="35"/>
                    </a:lnTo>
                    <a:lnTo>
                      <a:pt x="209" y="43"/>
                    </a:lnTo>
                    <a:lnTo>
                      <a:pt x="216" y="52"/>
                    </a:lnTo>
                    <a:lnTo>
                      <a:pt x="222" y="62"/>
                    </a:lnTo>
                    <a:lnTo>
                      <a:pt x="227" y="72"/>
                    </a:lnTo>
                    <a:lnTo>
                      <a:pt x="231" y="82"/>
                    </a:lnTo>
                    <a:lnTo>
                      <a:pt x="234" y="94"/>
                    </a:lnTo>
                    <a:lnTo>
                      <a:pt x="235" y="105"/>
                    </a:lnTo>
                    <a:lnTo>
                      <a:pt x="236" y="117"/>
                    </a:lnTo>
                    <a:lnTo>
                      <a:pt x="235" y="130"/>
                    </a:lnTo>
                    <a:lnTo>
                      <a:pt x="234" y="141"/>
                    </a:lnTo>
                    <a:lnTo>
                      <a:pt x="231" y="153"/>
                    </a:lnTo>
                    <a:lnTo>
                      <a:pt x="227" y="164"/>
                    </a:lnTo>
                    <a:lnTo>
                      <a:pt x="222" y="174"/>
                    </a:lnTo>
                    <a:lnTo>
                      <a:pt x="216" y="184"/>
                    </a:lnTo>
                    <a:lnTo>
                      <a:pt x="209" y="193"/>
                    </a:lnTo>
                    <a:lnTo>
                      <a:pt x="201" y="201"/>
                    </a:lnTo>
                    <a:lnTo>
                      <a:pt x="194" y="209"/>
                    </a:lnTo>
                    <a:lnTo>
                      <a:pt x="184" y="215"/>
                    </a:lnTo>
                    <a:lnTo>
                      <a:pt x="174" y="222"/>
                    </a:lnTo>
                    <a:lnTo>
                      <a:pt x="164" y="226"/>
                    </a:lnTo>
                    <a:lnTo>
                      <a:pt x="153" y="231"/>
                    </a:lnTo>
                    <a:lnTo>
                      <a:pt x="143" y="234"/>
                    </a:lnTo>
                    <a:lnTo>
                      <a:pt x="131" y="235"/>
                    </a:lnTo>
                    <a:lnTo>
                      <a:pt x="119" y="236"/>
                    </a:lnTo>
                    <a:lnTo>
                      <a:pt x="107" y="235"/>
                    </a:lnTo>
                    <a:lnTo>
                      <a:pt x="95" y="234"/>
                    </a:lnTo>
                    <a:lnTo>
                      <a:pt x="84" y="231"/>
                    </a:lnTo>
                    <a:lnTo>
                      <a:pt x="73" y="226"/>
                    </a:lnTo>
                    <a:lnTo>
                      <a:pt x="62" y="222"/>
                    </a:lnTo>
                    <a:lnTo>
                      <a:pt x="52" y="215"/>
                    </a:lnTo>
                    <a:lnTo>
                      <a:pt x="43" y="209"/>
                    </a:lnTo>
                    <a:lnTo>
                      <a:pt x="35" y="201"/>
                    </a:lnTo>
                    <a:lnTo>
                      <a:pt x="27" y="193"/>
                    </a:lnTo>
                    <a:lnTo>
                      <a:pt x="21" y="184"/>
                    </a:lnTo>
                    <a:lnTo>
                      <a:pt x="14" y="174"/>
                    </a:lnTo>
                    <a:lnTo>
                      <a:pt x="10" y="164"/>
                    </a:lnTo>
                    <a:lnTo>
                      <a:pt x="5" y="153"/>
                    </a:lnTo>
                    <a:lnTo>
                      <a:pt x="3" y="141"/>
                    </a:lnTo>
                    <a:lnTo>
                      <a:pt x="1" y="130"/>
                    </a:lnTo>
                    <a:lnTo>
                      <a:pt x="0" y="117"/>
                    </a:lnTo>
                    <a:close/>
                    <a:moveTo>
                      <a:pt x="218" y="117"/>
                    </a:moveTo>
                    <a:lnTo>
                      <a:pt x="217" y="108"/>
                    </a:lnTo>
                    <a:lnTo>
                      <a:pt x="216" y="97"/>
                    </a:lnTo>
                    <a:lnTo>
                      <a:pt x="213" y="87"/>
                    </a:lnTo>
                    <a:lnTo>
                      <a:pt x="210" y="78"/>
                    </a:lnTo>
                    <a:lnTo>
                      <a:pt x="206" y="69"/>
                    </a:lnTo>
                    <a:lnTo>
                      <a:pt x="201" y="62"/>
                    </a:lnTo>
                    <a:lnTo>
                      <a:pt x="196" y="54"/>
                    </a:lnTo>
                    <a:lnTo>
                      <a:pt x="189" y="47"/>
                    </a:lnTo>
                    <a:lnTo>
                      <a:pt x="183" y="41"/>
                    </a:lnTo>
                    <a:lnTo>
                      <a:pt x="175" y="35"/>
                    </a:lnTo>
                    <a:lnTo>
                      <a:pt x="167" y="30"/>
                    </a:lnTo>
                    <a:lnTo>
                      <a:pt x="158" y="26"/>
                    </a:lnTo>
                    <a:lnTo>
                      <a:pt x="149" y="23"/>
                    </a:lnTo>
                    <a:lnTo>
                      <a:pt x="139" y="20"/>
                    </a:lnTo>
                    <a:lnTo>
                      <a:pt x="130" y="19"/>
                    </a:lnTo>
                    <a:lnTo>
                      <a:pt x="119" y="19"/>
                    </a:lnTo>
                    <a:lnTo>
                      <a:pt x="108" y="19"/>
                    </a:lnTo>
                    <a:lnTo>
                      <a:pt x="98" y="20"/>
                    </a:lnTo>
                    <a:lnTo>
                      <a:pt x="88" y="23"/>
                    </a:lnTo>
                    <a:lnTo>
                      <a:pt x="78" y="26"/>
                    </a:lnTo>
                    <a:lnTo>
                      <a:pt x="70" y="30"/>
                    </a:lnTo>
                    <a:lnTo>
                      <a:pt x="62" y="35"/>
                    </a:lnTo>
                    <a:lnTo>
                      <a:pt x="54" y="41"/>
                    </a:lnTo>
                    <a:lnTo>
                      <a:pt x="47" y="47"/>
                    </a:lnTo>
                    <a:lnTo>
                      <a:pt x="41" y="54"/>
                    </a:lnTo>
                    <a:lnTo>
                      <a:pt x="36" y="62"/>
                    </a:lnTo>
                    <a:lnTo>
                      <a:pt x="30" y="69"/>
                    </a:lnTo>
                    <a:lnTo>
                      <a:pt x="26" y="78"/>
                    </a:lnTo>
                    <a:lnTo>
                      <a:pt x="24" y="87"/>
                    </a:lnTo>
                    <a:lnTo>
                      <a:pt x="21" y="97"/>
                    </a:lnTo>
                    <a:lnTo>
                      <a:pt x="19" y="108"/>
                    </a:lnTo>
                    <a:lnTo>
                      <a:pt x="19" y="117"/>
                    </a:lnTo>
                    <a:lnTo>
                      <a:pt x="19" y="128"/>
                    </a:lnTo>
                    <a:lnTo>
                      <a:pt x="21" y="139"/>
                    </a:lnTo>
                    <a:lnTo>
                      <a:pt x="24" y="149"/>
                    </a:lnTo>
                    <a:lnTo>
                      <a:pt x="26" y="158"/>
                    </a:lnTo>
                    <a:lnTo>
                      <a:pt x="30" y="166"/>
                    </a:lnTo>
                    <a:lnTo>
                      <a:pt x="36" y="175"/>
                    </a:lnTo>
                    <a:lnTo>
                      <a:pt x="41" y="183"/>
                    </a:lnTo>
                    <a:lnTo>
                      <a:pt x="47" y="189"/>
                    </a:lnTo>
                    <a:lnTo>
                      <a:pt x="54" y="196"/>
                    </a:lnTo>
                    <a:lnTo>
                      <a:pt x="62" y="201"/>
                    </a:lnTo>
                    <a:lnTo>
                      <a:pt x="70" y="206"/>
                    </a:lnTo>
                    <a:lnTo>
                      <a:pt x="78" y="210"/>
                    </a:lnTo>
                    <a:lnTo>
                      <a:pt x="88" y="213"/>
                    </a:lnTo>
                    <a:lnTo>
                      <a:pt x="98" y="215"/>
                    </a:lnTo>
                    <a:lnTo>
                      <a:pt x="108" y="217"/>
                    </a:lnTo>
                    <a:lnTo>
                      <a:pt x="119" y="218"/>
                    </a:lnTo>
                    <a:lnTo>
                      <a:pt x="130" y="217"/>
                    </a:lnTo>
                    <a:lnTo>
                      <a:pt x="139" y="215"/>
                    </a:lnTo>
                    <a:lnTo>
                      <a:pt x="149" y="213"/>
                    </a:lnTo>
                    <a:lnTo>
                      <a:pt x="158" y="210"/>
                    </a:lnTo>
                    <a:lnTo>
                      <a:pt x="167" y="206"/>
                    </a:lnTo>
                    <a:lnTo>
                      <a:pt x="175" y="201"/>
                    </a:lnTo>
                    <a:lnTo>
                      <a:pt x="183" y="196"/>
                    </a:lnTo>
                    <a:lnTo>
                      <a:pt x="189" y="189"/>
                    </a:lnTo>
                    <a:lnTo>
                      <a:pt x="196" y="183"/>
                    </a:lnTo>
                    <a:lnTo>
                      <a:pt x="201" y="175"/>
                    </a:lnTo>
                    <a:lnTo>
                      <a:pt x="206" y="166"/>
                    </a:lnTo>
                    <a:lnTo>
                      <a:pt x="210" y="158"/>
                    </a:lnTo>
                    <a:lnTo>
                      <a:pt x="213" y="149"/>
                    </a:lnTo>
                    <a:lnTo>
                      <a:pt x="216" y="139"/>
                    </a:lnTo>
                    <a:lnTo>
                      <a:pt x="217" y="128"/>
                    </a:lnTo>
                    <a:lnTo>
                      <a:pt x="218" y="117"/>
                    </a:lnTo>
                    <a:close/>
                    <a:moveTo>
                      <a:pt x="91" y="185"/>
                    </a:moveTo>
                    <a:lnTo>
                      <a:pt x="74" y="185"/>
                    </a:lnTo>
                    <a:lnTo>
                      <a:pt x="74" y="50"/>
                    </a:lnTo>
                    <a:lnTo>
                      <a:pt x="133" y="50"/>
                    </a:lnTo>
                    <a:lnTo>
                      <a:pt x="145" y="50"/>
                    </a:lnTo>
                    <a:lnTo>
                      <a:pt x="155" y="52"/>
                    </a:lnTo>
                    <a:lnTo>
                      <a:pt x="162" y="55"/>
                    </a:lnTo>
                    <a:lnTo>
                      <a:pt x="169" y="60"/>
                    </a:lnTo>
                    <a:lnTo>
                      <a:pt x="174" y="65"/>
                    </a:lnTo>
                    <a:lnTo>
                      <a:pt x="177" y="70"/>
                    </a:lnTo>
                    <a:lnTo>
                      <a:pt x="179" y="78"/>
                    </a:lnTo>
                    <a:lnTo>
                      <a:pt x="180" y="87"/>
                    </a:lnTo>
                    <a:lnTo>
                      <a:pt x="179" y="96"/>
                    </a:lnTo>
                    <a:lnTo>
                      <a:pt x="176" y="103"/>
                    </a:lnTo>
                    <a:lnTo>
                      <a:pt x="172" y="110"/>
                    </a:lnTo>
                    <a:lnTo>
                      <a:pt x="168" y="115"/>
                    </a:lnTo>
                    <a:lnTo>
                      <a:pt x="161" y="118"/>
                    </a:lnTo>
                    <a:lnTo>
                      <a:pt x="155" y="122"/>
                    </a:lnTo>
                    <a:lnTo>
                      <a:pt x="146" y="124"/>
                    </a:lnTo>
                    <a:lnTo>
                      <a:pt x="138" y="125"/>
                    </a:lnTo>
                    <a:lnTo>
                      <a:pt x="177" y="185"/>
                    </a:lnTo>
                    <a:lnTo>
                      <a:pt x="158" y="185"/>
                    </a:lnTo>
                    <a:lnTo>
                      <a:pt x="121" y="125"/>
                    </a:lnTo>
                    <a:lnTo>
                      <a:pt x="91" y="125"/>
                    </a:lnTo>
                    <a:lnTo>
                      <a:pt x="91" y="185"/>
                    </a:lnTo>
                    <a:close/>
                    <a:moveTo>
                      <a:pt x="115" y="109"/>
                    </a:moveTo>
                    <a:lnTo>
                      <a:pt x="123" y="109"/>
                    </a:lnTo>
                    <a:lnTo>
                      <a:pt x="131" y="109"/>
                    </a:lnTo>
                    <a:lnTo>
                      <a:pt x="138" y="109"/>
                    </a:lnTo>
                    <a:lnTo>
                      <a:pt x="145" y="108"/>
                    </a:lnTo>
                    <a:lnTo>
                      <a:pt x="151" y="105"/>
                    </a:lnTo>
                    <a:lnTo>
                      <a:pt x="156" y="101"/>
                    </a:lnTo>
                    <a:lnTo>
                      <a:pt x="158" y="98"/>
                    </a:lnTo>
                    <a:lnTo>
                      <a:pt x="159" y="94"/>
                    </a:lnTo>
                    <a:lnTo>
                      <a:pt x="160" y="91"/>
                    </a:lnTo>
                    <a:lnTo>
                      <a:pt x="161" y="87"/>
                    </a:lnTo>
                    <a:lnTo>
                      <a:pt x="160" y="80"/>
                    </a:lnTo>
                    <a:lnTo>
                      <a:pt x="158" y="75"/>
                    </a:lnTo>
                    <a:lnTo>
                      <a:pt x="155" y="72"/>
                    </a:lnTo>
                    <a:lnTo>
                      <a:pt x="150" y="69"/>
                    </a:lnTo>
                    <a:lnTo>
                      <a:pt x="146" y="67"/>
                    </a:lnTo>
                    <a:lnTo>
                      <a:pt x="140" y="66"/>
                    </a:lnTo>
                    <a:lnTo>
                      <a:pt x="135" y="65"/>
                    </a:lnTo>
                    <a:lnTo>
                      <a:pt x="128" y="65"/>
                    </a:lnTo>
                    <a:lnTo>
                      <a:pt x="91" y="65"/>
                    </a:lnTo>
                    <a:lnTo>
                      <a:pt x="91" y="109"/>
                    </a:lnTo>
                    <a:lnTo>
                      <a:pt x="115" y="109"/>
                    </a:lnTo>
                    <a:close/>
                  </a:path>
                </a:pathLst>
              </a:custGeom>
              <a:solidFill>
                <a:srgbClr val="22A7EA"/>
              </a:solidFill>
              <a:ln w="9525">
                <a:noFill/>
                <a:round/>
                <a:headEnd/>
                <a:tailEnd/>
              </a:ln>
            </p:spPr>
            <p:txBody>
              <a:bodyPr/>
              <a:lstStyle/>
              <a:p>
                <a:endParaRPr lang="en-US" dirty="0"/>
              </a:p>
            </p:txBody>
          </p:sp>
          <p:sp>
            <p:nvSpPr>
              <p:cNvPr id="23571" name="Freeform 772"/>
              <p:cNvSpPr>
                <a:spLocks/>
              </p:cNvSpPr>
              <p:nvPr/>
            </p:nvSpPr>
            <p:spPr bwMode="auto">
              <a:xfrm>
                <a:off x="2929" y="1450"/>
                <a:ext cx="252" cy="263"/>
              </a:xfrm>
              <a:custGeom>
                <a:avLst/>
                <a:gdLst>
                  <a:gd name="T0" fmla="*/ 0 w 2118"/>
                  <a:gd name="T1" fmla="*/ 0 h 2121"/>
                  <a:gd name="T2" fmla="*/ 0 w 2118"/>
                  <a:gd name="T3" fmla="*/ 0 h 2121"/>
                  <a:gd name="T4" fmla="*/ 0 w 2118"/>
                  <a:gd name="T5" fmla="*/ 0 h 2121"/>
                  <a:gd name="T6" fmla="*/ 0 w 2118"/>
                  <a:gd name="T7" fmla="*/ 0 h 2121"/>
                  <a:gd name="T8" fmla="*/ 0 w 2118"/>
                  <a:gd name="T9" fmla="*/ 0 h 2121"/>
                  <a:gd name="T10" fmla="*/ 0 w 2118"/>
                  <a:gd name="T11" fmla="*/ 0 h 2121"/>
                  <a:gd name="T12" fmla="*/ 0 w 2118"/>
                  <a:gd name="T13" fmla="*/ 0 h 2121"/>
                  <a:gd name="T14" fmla="*/ 0 w 2118"/>
                  <a:gd name="T15" fmla="*/ 0 h 2121"/>
                  <a:gd name="T16" fmla="*/ 0 w 2118"/>
                  <a:gd name="T17" fmla="*/ 0 h 2121"/>
                  <a:gd name="T18" fmla="*/ 0 w 2118"/>
                  <a:gd name="T19" fmla="*/ 0 h 2121"/>
                  <a:gd name="T20" fmla="*/ 0 w 2118"/>
                  <a:gd name="T21" fmla="*/ 0 h 2121"/>
                  <a:gd name="T22" fmla="*/ 0 w 2118"/>
                  <a:gd name="T23" fmla="*/ 0 h 2121"/>
                  <a:gd name="T24" fmla="*/ 0 w 2118"/>
                  <a:gd name="T25" fmla="*/ 0 h 2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18"/>
                  <a:gd name="T40" fmla="*/ 0 h 2121"/>
                  <a:gd name="T41" fmla="*/ 2118 w 2118"/>
                  <a:gd name="T42" fmla="*/ 2121 h 2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18" h="2121">
                    <a:moveTo>
                      <a:pt x="1528" y="2121"/>
                    </a:moveTo>
                    <a:lnTo>
                      <a:pt x="1528" y="1532"/>
                    </a:lnTo>
                    <a:lnTo>
                      <a:pt x="2118" y="1532"/>
                    </a:lnTo>
                    <a:lnTo>
                      <a:pt x="2118" y="590"/>
                    </a:lnTo>
                    <a:lnTo>
                      <a:pt x="1528" y="590"/>
                    </a:lnTo>
                    <a:lnTo>
                      <a:pt x="1528" y="0"/>
                    </a:lnTo>
                    <a:lnTo>
                      <a:pt x="590" y="0"/>
                    </a:lnTo>
                    <a:lnTo>
                      <a:pt x="590" y="590"/>
                    </a:lnTo>
                    <a:lnTo>
                      <a:pt x="0" y="590"/>
                    </a:lnTo>
                    <a:lnTo>
                      <a:pt x="0" y="1532"/>
                    </a:lnTo>
                    <a:lnTo>
                      <a:pt x="590" y="1532"/>
                    </a:lnTo>
                    <a:lnTo>
                      <a:pt x="590" y="2121"/>
                    </a:lnTo>
                    <a:lnTo>
                      <a:pt x="1528" y="2121"/>
                    </a:lnTo>
                    <a:close/>
                  </a:path>
                </a:pathLst>
              </a:custGeom>
              <a:solidFill>
                <a:srgbClr val="22A7EA"/>
              </a:solidFill>
              <a:ln w="9525">
                <a:noFill/>
                <a:round/>
                <a:headEnd/>
                <a:tailEnd/>
              </a:ln>
            </p:spPr>
            <p:txBody>
              <a:bodyPr/>
              <a:lstStyle/>
              <a:p>
                <a:endParaRPr lang="en-US" dirty="0"/>
              </a:p>
            </p:txBody>
          </p:sp>
          <p:sp>
            <p:nvSpPr>
              <p:cNvPr id="23572" name="Freeform 773"/>
              <p:cNvSpPr>
                <a:spLocks/>
              </p:cNvSpPr>
              <p:nvPr/>
            </p:nvSpPr>
            <p:spPr bwMode="white">
              <a:xfrm>
                <a:off x="2987" y="1557"/>
                <a:ext cx="57" cy="82"/>
              </a:xfrm>
              <a:custGeom>
                <a:avLst/>
                <a:gdLst>
                  <a:gd name="T0" fmla="*/ 0 w 499"/>
                  <a:gd name="T1" fmla="*/ 0 h 665"/>
                  <a:gd name="T2" fmla="*/ 0 w 499"/>
                  <a:gd name="T3" fmla="*/ 0 h 665"/>
                  <a:gd name="T4" fmla="*/ 0 w 499"/>
                  <a:gd name="T5" fmla="*/ 0 h 665"/>
                  <a:gd name="T6" fmla="*/ 0 w 499"/>
                  <a:gd name="T7" fmla="*/ 0 h 665"/>
                  <a:gd name="T8" fmla="*/ 0 w 499"/>
                  <a:gd name="T9" fmla="*/ 0 h 665"/>
                  <a:gd name="T10" fmla="*/ 0 w 499"/>
                  <a:gd name="T11" fmla="*/ 0 h 665"/>
                  <a:gd name="T12" fmla="*/ 0 w 499"/>
                  <a:gd name="T13" fmla="*/ 0 h 665"/>
                  <a:gd name="T14" fmla="*/ 0 w 499"/>
                  <a:gd name="T15" fmla="*/ 0 h 665"/>
                  <a:gd name="T16" fmla="*/ 0 w 499"/>
                  <a:gd name="T17" fmla="*/ 0 h 665"/>
                  <a:gd name="T18" fmla="*/ 0 w 499"/>
                  <a:gd name="T19" fmla="*/ 0 h 665"/>
                  <a:gd name="T20" fmla="*/ 0 w 499"/>
                  <a:gd name="T21" fmla="*/ 0 h 665"/>
                  <a:gd name="T22" fmla="*/ 0 w 499"/>
                  <a:gd name="T23" fmla="*/ 0 h 665"/>
                  <a:gd name="T24" fmla="*/ 0 w 499"/>
                  <a:gd name="T25" fmla="*/ 0 h 665"/>
                  <a:gd name="T26" fmla="*/ 0 w 499"/>
                  <a:gd name="T27" fmla="*/ 0 h 665"/>
                  <a:gd name="T28" fmla="*/ 0 w 499"/>
                  <a:gd name="T29" fmla="*/ 0 h 665"/>
                  <a:gd name="T30" fmla="*/ 0 w 499"/>
                  <a:gd name="T31" fmla="*/ 0 h 665"/>
                  <a:gd name="T32" fmla="*/ 0 w 499"/>
                  <a:gd name="T33" fmla="*/ 0 h 665"/>
                  <a:gd name="T34" fmla="*/ 0 w 499"/>
                  <a:gd name="T35" fmla="*/ 0 h 665"/>
                  <a:gd name="T36" fmla="*/ 0 w 499"/>
                  <a:gd name="T37" fmla="*/ 0 h 665"/>
                  <a:gd name="T38" fmla="*/ 0 w 499"/>
                  <a:gd name="T39" fmla="*/ 0 h 665"/>
                  <a:gd name="T40" fmla="*/ 0 w 499"/>
                  <a:gd name="T41" fmla="*/ 0 h 665"/>
                  <a:gd name="T42" fmla="*/ 0 w 499"/>
                  <a:gd name="T43" fmla="*/ 0 h 665"/>
                  <a:gd name="T44" fmla="*/ 0 w 499"/>
                  <a:gd name="T45" fmla="*/ 0 h 665"/>
                  <a:gd name="T46" fmla="*/ 0 w 499"/>
                  <a:gd name="T47" fmla="*/ 0 h 665"/>
                  <a:gd name="T48" fmla="*/ 0 w 499"/>
                  <a:gd name="T49" fmla="*/ 0 h 665"/>
                  <a:gd name="T50" fmla="*/ 0 w 499"/>
                  <a:gd name="T51" fmla="*/ 0 h 665"/>
                  <a:gd name="T52" fmla="*/ 0 w 499"/>
                  <a:gd name="T53" fmla="*/ 0 h 665"/>
                  <a:gd name="T54" fmla="*/ 0 w 499"/>
                  <a:gd name="T55" fmla="*/ 0 h 665"/>
                  <a:gd name="T56" fmla="*/ 0 w 499"/>
                  <a:gd name="T57" fmla="*/ 0 h 665"/>
                  <a:gd name="T58" fmla="*/ 0 w 499"/>
                  <a:gd name="T59" fmla="*/ 0 h 665"/>
                  <a:gd name="T60" fmla="*/ 0 w 499"/>
                  <a:gd name="T61" fmla="*/ 0 h 665"/>
                  <a:gd name="T62" fmla="*/ 0 w 499"/>
                  <a:gd name="T63" fmla="*/ 0 h 665"/>
                  <a:gd name="T64" fmla="*/ 0 w 499"/>
                  <a:gd name="T65" fmla="*/ 0 h 665"/>
                  <a:gd name="T66" fmla="*/ 0 w 499"/>
                  <a:gd name="T67" fmla="*/ 0 h 665"/>
                  <a:gd name="T68" fmla="*/ 0 w 499"/>
                  <a:gd name="T69" fmla="*/ 0 h 665"/>
                  <a:gd name="T70" fmla="*/ 0 w 499"/>
                  <a:gd name="T71" fmla="*/ 0 h 665"/>
                  <a:gd name="T72" fmla="*/ 0 w 499"/>
                  <a:gd name="T73" fmla="*/ 0 h 665"/>
                  <a:gd name="T74" fmla="*/ 0 w 499"/>
                  <a:gd name="T75" fmla="*/ 0 h 665"/>
                  <a:gd name="T76" fmla="*/ 0 w 499"/>
                  <a:gd name="T77" fmla="*/ 0 h 665"/>
                  <a:gd name="T78" fmla="*/ 0 w 499"/>
                  <a:gd name="T79" fmla="*/ 0 h 665"/>
                  <a:gd name="T80" fmla="*/ 0 w 499"/>
                  <a:gd name="T81" fmla="*/ 0 h 665"/>
                  <a:gd name="T82" fmla="*/ 0 w 499"/>
                  <a:gd name="T83" fmla="*/ 0 h 665"/>
                  <a:gd name="T84" fmla="*/ 0 w 499"/>
                  <a:gd name="T85" fmla="*/ 0 h 665"/>
                  <a:gd name="T86" fmla="*/ 0 w 499"/>
                  <a:gd name="T87" fmla="*/ 0 h 665"/>
                  <a:gd name="T88" fmla="*/ 0 w 499"/>
                  <a:gd name="T89" fmla="*/ 0 h 6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99"/>
                  <a:gd name="T136" fmla="*/ 0 h 665"/>
                  <a:gd name="T137" fmla="*/ 499 w 499"/>
                  <a:gd name="T138" fmla="*/ 665 h 6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99" h="665">
                    <a:moveTo>
                      <a:pt x="37" y="0"/>
                    </a:moveTo>
                    <a:lnTo>
                      <a:pt x="428" y="38"/>
                    </a:lnTo>
                    <a:lnTo>
                      <a:pt x="440" y="40"/>
                    </a:lnTo>
                    <a:lnTo>
                      <a:pt x="452" y="45"/>
                    </a:lnTo>
                    <a:lnTo>
                      <a:pt x="462" y="49"/>
                    </a:lnTo>
                    <a:lnTo>
                      <a:pt x="470" y="56"/>
                    </a:lnTo>
                    <a:lnTo>
                      <a:pt x="478" y="63"/>
                    </a:lnTo>
                    <a:lnTo>
                      <a:pt x="485" y="71"/>
                    </a:lnTo>
                    <a:lnTo>
                      <a:pt x="489" y="79"/>
                    </a:lnTo>
                    <a:lnTo>
                      <a:pt x="493" y="88"/>
                    </a:lnTo>
                    <a:lnTo>
                      <a:pt x="497" y="97"/>
                    </a:lnTo>
                    <a:lnTo>
                      <a:pt x="498" y="107"/>
                    </a:lnTo>
                    <a:lnTo>
                      <a:pt x="499" y="117"/>
                    </a:lnTo>
                    <a:lnTo>
                      <a:pt x="499" y="127"/>
                    </a:lnTo>
                    <a:lnTo>
                      <a:pt x="498" y="135"/>
                    </a:lnTo>
                    <a:lnTo>
                      <a:pt x="495" y="145"/>
                    </a:lnTo>
                    <a:lnTo>
                      <a:pt x="493" y="154"/>
                    </a:lnTo>
                    <a:lnTo>
                      <a:pt x="490" y="162"/>
                    </a:lnTo>
                    <a:lnTo>
                      <a:pt x="222" y="665"/>
                    </a:lnTo>
                    <a:lnTo>
                      <a:pt x="223" y="664"/>
                    </a:lnTo>
                    <a:lnTo>
                      <a:pt x="198" y="643"/>
                    </a:lnTo>
                    <a:lnTo>
                      <a:pt x="174" y="621"/>
                    </a:lnTo>
                    <a:lnTo>
                      <a:pt x="151" y="597"/>
                    </a:lnTo>
                    <a:lnTo>
                      <a:pt x="130" y="573"/>
                    </a:lnTo>
                    <a:lnTo>
                      <a:pt x="111" y="547"/>
                    </a:lnTo>
                    <a:lnTo>
                      <a:pt x="92" y="521"/>
                    </a:lnTo>
                    <a:lnTo>
                      <a:pt x="76" y="493"/>
                    </a:lnTo>
                    <a:lnTo>
                      <a:pt x="61" y="464"/>
                    </a:lnTo>
                    <a:lnTo>
                      <a:pt x="46" y="435"/>
                    </a:lnTo>
                    <a:lnTo>
                      <a:pt x="34" y="404"/>
                    </a:lnTo>
                    <a:lnTo>
                      <a:pt x="23" y="373"/>
                    </a:lnTo>
                    <a:lnTo>
                      <a:pt x="15" y="340"/>
                    </a:lnTo>
                    <a:lnTo>
                      <a:pt x="8" y="307"/>
                    </a:lnTo>
                    <a:lnTo>
                      <a:pt x="4" y="275"/>
                    </a:lnTo>
                    <a:lnTo>
                      <a:pt x="1" y="240"/>
                    </a:lnTo>
                    <a:lnTo>
                      <a:pt x="0" y="206"/>
                    </a:lnTo>
                    <a:lnTo>
                      <a:pt x="1" y="179"/>
                    </a:lnTo>
                    <a:lnTo>
                      <a:pt x="2" y="152"/>
                    </a:lnTo>
                    <a:lnTo>
                      <a:pt x="5" y="125"/>
                    </a:lnTo>
                    <a:lnTo>
                      <a:pt x="9" y="99"/>
                    </a:lnTo>
                    <a:lnTo>
                      <a:pt x="15" y="74"/>
                    </a:lnTo>
                    <a:lnTo>
                      <a:pt x="20" y="49"/>
                    </a:lnTo>
                    <a:lnTo>
                      <a:pt x="28" y="24"/>
                    </a:lnTo>
                    <a:lnTo>
                      <a:pt x="37" y="0"/>
                    </a:lnTo>
                    <a:close/>
                  </a:path>
                </a:pathLst>
              </a:custGeom>
              <a:solidFill>
                <a:srgbClr val="FFFFFF"/>
              </a:solidFill>
              <a:ln w="9525">
                <a:noFill/>
                <a:round/>
                <a:headEnd/>
                <a:tailEnd/>
              </a:ln>
            </p:spPr>
            <p:txBody>
              <a:bodyPr/>
              <a:lstStyle/>
              <a:p>
                <a:endParaRPr lang="en-US" dirty="0"/>
              </a:p>
            </p:txBody>
          </p:sp>
          <p:sp>
            <p:nvSpPr>
              <p:cNvPr id="23573" name="Freeform 774"/>
              <p:cNvSpPr>
                <a:spLocks/>
              </p:cNvSpPr>
              <p:nvPr/>
            </p:nvSpPr>
            <p:spPr bwMode="white">
              <a:xfrm>
                <a:off x="2992" y="1511"/>
                <a:ext cx="63" cy="40"/>
              </a:xfrm>
              <a:custGeom>
                <a:avLst/>
                <a:gdLst>
                  <a:gd name="T0" fmla="*/ 0 w 530"/>
                  <a:gd name="T1" fmla="*/ 0 h 337"/>
                  <a:gd name="T2" fmla="*/ 0 w 530"/>
                  <a:gd name="T3" fmla="*/ 0 h 337"/>
                  <a:gd name="T4" fmla="*/ 0 w 530"/>
                  <a:gd name="T5" fmla="*/ 0 h 337"/>
                  <a:gd name="T6" fmla="*/ 0 w 530"/>
                  <a:gd name="T7" fmla="*/ 0 h 337"/>
                  <a:gd name="T8" fmla="*/ 0 w 530"/>
                  <a:gd name="T9" fmla="*/ 0 h 337"/>
                  <a:gd name="T10" fmla="*/ 0 w 530"/>
                  <a:gd name="T11" fmla="*/ 0 h 337"/>
                  <a:gd name="T12" fmla="*/ 0 w 530"/>
                  <a:gd name="T13" fmla="*/ 0 h 337"/>
                  <a:gd name="T14" fmla="*/ 0 w 530"/>
                  <a:gd name="T15" fmla="*/ 0 h 337"/>
                  <a:gd name="T16" fmla="*/ 0 w 530"/>
                  <a:gd name="T17" fmla="*/ 0 h 337"/>
                  <a:gd name="T18" fmla="*/ 0 w 530"/>
                  <a:gd name="T19" fmla="*/ 0 h 337"/>
                  <a:gd name="T20" fmla="*/ 0 w 530"/>
                  <a:gd name="T21" fmla="*/ 0 h 337"/>
                  <a:gd name="T22" fmla="*/ 0 w 530"/>
                  <a:gd name="T23" fmla="*/ 0 h 337"/>
                  <a:gd name="T24" fmla="*/ 0 w 530"/>
                  <a:gd name="T25" fmla="*/ 0 h 337"/>
                  <a:gd name="T26" fmla="*/ 0 w 530"/>
                  <a:gd name="T27" fmla="*/ 0 h 337"/>
                  <a:gd name="T28" fmla="*/ 0 w 530"/>
                  <a:gd name="T29" fmla="*/ 0 h 337"/>
                  <a:gd name="T30" fmla="*/ 0 w 530"/>
                  <a:gd name="T31" fmla="*/ 0 h 337"/>
                  <a:gd name="T32" fmla="*/ 0 w 530"/>
                  <a:gd name="T33" fmla="*/ 0 h 337"/>
                  <a:gd name="T34" fmla="*/ 0 w 530"/>
                  <a:gd name="T35" fmla="*/ 0 h 337"/>
                  <a:gd name="T36" fmla="*/ 0 w 530"/>
                  <a:gd name="T37" fmla="*/ 0 h 337"/>
                  <a:gd name="T38" fmla="*/ 0 w 530"/>
                  <a:gd name="T39" fmla="*/ 0 h 337"/>
                  <a:gd name="T40" fmla="*/ 0 w 530"/>
                  <a:gd name="T41" fmla="*/ 0 h 337"/>
                  <a:gd name="T42" fmla="*/ 0 w 530"/>
                  <a:gd name="T43" fmla="*/ 0 h 337"/>
                  <a:gd name="T44" fmla="*/ 0 w 530"/>
                  <a:gd name="T45" fmla="*/ 0 h 337"/>
                  <a:gd name="T46" fmla="*/ 0 w 530"/>
                  <a:gd name="T47" fmla="*/ 0 h 337"/>
                  <a:gd name="T48" fmla="*/ 0 w 530"/>
                  <a:gd name="T49" fmla="*/ 0 h 337"/>
                  <a:gd name="T50" fmla="*/ 0 w 530"/>
                  <a:gd name="T51" fmla="*/ 0 h 337"/>
                  <a:gd name="T52" fmla="*/ 0 w 530"/>
                  <a:gd name="T53" fmla="*/ 0 h 337"/>
                  <a:gd name="T54" fmla="*/ 0 w 530"/>
                  <a:gd name="T55" fmla="*/ 0 h 337"/>
                  <a:gd name="T56" fmla="*/ 0 w 530"/>
                  <a:gd name="T57" fmla="*/ 0 h 337"/>
                  <a:gd name="T58" fmla="*/ 0 w 530"/>
                  <a:gd name="T59" fmla="*/ 0 h 337"/>
                  <a:gd name="T60" fmla="*/ 0 w 530"/>
                  <a:gd name="T61" fmla="*/ 0 h 337"/>
                  <a:gd name="T62" fmla="*/ 0 w 530"/>
                  <a:gd name="T63" fmla="*/ 0 h 337"/>
                  <a:gd name="T64" fmla="*/ 0 w 530"/>
                  <a:gd name="T65" fmla="*/ 0 h 337"/>
                  <a:gd name="T66" fmla="*/ 0 w 530"/>
                  <a:gd name="T67" fmla="*/ 0 h 337"/>
                  <a:gd name="T68" fmla="*/ 0 w 530"/>
                  <a:gd name="T69" fmla="*/ 0 h 337"/>
                  <a:gd name="T70" fmla="*/ 0 w 530"/>
                  <a:gd name="T71" fmla="*/ 0 h 337"/>
                  <a:gd name="T72" fmla="*/ 0 w 530"/>
                  <a:gd name="T73" fmla="*/ 0 h 33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30"/>
                  <a:gd name="T112" fmla="*/ 0 h 337"/>
                  <a:gd name="T113" fmla="*/ 530 w 530"/>
                  <a:gd name="T114" fmla="*/ 337 h 33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30" h="337">
                    <a:moveTo>
                      <a:pt x="530" y="74"/>
                    </a:moveTo>
                    <a:lnTo>
                      <a:pt x="517" y="75"/>
                    </a:lnTo>
                    <a:lnTo>
                      <a:pt x="506" y="77"/>
                    </a:lnTo>
                    <a:lnTo>
                      <a:pt x="496" y="82"/>
                    </a:lnTo>
                    <a:lnTo>
                      <a:pt x="486" y="87"/>
                    </a:lnTo>
                    <a:lnTo>
                      <a:pt x="479" y="94"/>
                    </a:lnTo>
                    <a:lnTo>
                      <a:pt x="472" y="101"/>
                    </a:lnTo>
                    <a:lnTo>
                      <a:pt x="467" y="109"/>
                    </a:lnTo>
                    <a:lnTo>
                      <a:pt x="462" y="119"/>
                    </a:lnTo>
                    <a:lnTo>
                      <a:pt x="459" y="128"/>
                    </a:lnTo>
                    <a:lnTo>
                      <a:pt x="457" y="137"/>
                    </a:lnTo>
                    <a:lnTo>
                      <a:pt x="456" y="147"/>
                    </a:lnTo>
                    <a:lnTo>
                      <a:pt x="457" y="157"/>
                    </a:lnTo>
                    <a:lnTo>
                      <a:pt x="458" y="167"/>
                    </a:lnTo>
                    <a:lnTo>
                      <a:pt x="460" y="175"/>
                    </a:lnTo>
                    <a:lnTo>
                      <a:pt x="464" y="184"/>
                    </a:lnTo>
                    <a:lnTo>
                      <a:pt x="470" y="193"/>
                    </a:lnTo>
                    <a:lnTo>
                      <a:pt x="479" y="205"/>
                    </a:lnTo>
                    <a:lnTo>
                      <a:pt x="486" y="216"/>
                    </a:lnTo>
                    <a:lnTo>
                      <a:pt x="492" y="225"/>
                    </a:lnTo>
                    <a:lnTo>
                      <a:pt x="496" y="233"/>
                    </a:lnTo>
                    <a:lnTo>
                      <a:pt x="499" y="242"/>
                    </a:lnTo>
                    <a:lnTo>
                      <a:pt x="500" y="251"/>
                    </a:lnTo>
                    <a:lnTo>
                      <a:pt x="501" y="260"/>
                    </a:lnTo>
                    <a:lnTo>
                      <a:pt x="500" y="272"/>
                    </a:lnTo>
                    <a:lnTo>
                      <a:pt x="500" y="278"/>
                    </a:lnTo>
                    <a:lnTo>
                      <a:pt x="499" y="283"/>
                    </a:lnTo>
                    <a:lnTo>
                      <a:pt x="497" y="289"/>
                    </a:lnTo>
                    <a:lnTo>
                      <a:pt x="495" y="294"/>
                    </a:lnTo>
                    <a:lnTo>
                      <a:pt x="492" y="300"/>
                    </a:lnTo>
                    <a:lnTo>
                      <a:pt x="488" y="304"/>
                    </a:lnTo>
                    <a:lnTo>
                      <a:pt x="484" y="310"/>
                    </a:lnTo>
                    <a:lnTo>
                      <a:pt x="480" y="314"/>
                    </a:lnTo>
                    <a:lnTo>
                      <a:pt x="474" y="318"/>
                    </a:lnTo>
                    <a:lnTo>
                      <a:pt x="468" y="323"/>
                    </a:lnTo>
                    <a:lnTo>
                      <a:pt x="460" y="327"/>
                    </a:lnTo>
                    <a:lnTo>
                      <a:pt x="452" y="330"/>
                    </a:lnTo>
                    <a:lnTo>
                      <a:pt x="445" y="332"/>
                    </a:lnTo>
                    <a:lnTo>
                      <a:pt x="435" y="335"/>
                    </a:lnTo>
                    <a:lnTo>
                      <a:pt x="425" y="336"/>
                    </a:lnTo>
                    <a:lnTo>
                      <a:pt x="414" y="337"/>
                    </a:lnTo>
                    <a:lnTo>
                      <a:pt x="0" y="337"/>
                    </a:lnTo>
                    <a:lnTo>
                      <a:pt x="9" y="318"/>
                    </a:lnTo>
                    <a:lnTo>
                      <a:pt x="19" y="300"/>
                    </a:lnTo>
                    <a:lnTo>
                      <a:pt x="28" y="282"/>
                    </a:lnTo>
                    <a:lnTo>
                      <a:pt x="39" y="265"/>
                    </a:lnTo>
                    <a:lnTo>
                      <a:pt x="51" y="248"/>
                    </a:lnTo>
                    <a:lnTo>
                      <a:pt x="63" y="231"/>
                    </a:lnTo>
                    <a:lnTo>
                      <a:pt x="75" y="216"/>
                    </a:lnTo>
                    <a:lnTo>
                      <a:pt x="88" y="201"/>
                    </a:lnTo>
                    <a:lnTo>
                      <a:pt x="102" y="185"/>
                    </a:lnTo>
                    <a:lnTo>
                      <a:pt x="117" y="170"/>
                    </a:lnTo>
                    <a:lnTo>
                      <a:pt x="131" y="156"/>
                    </a:lnTo>
                    <a:lnTo>
                      <a:pt x="146" y="143"/>
                    </a:lnTo>
                    <a:lnTo>
                      <a:pt x="161" y="130"/>
                    </a:lnTo>
                    <a:lnTo>
                      <a:pt x="178" y="118"/>
                    </a:lnTo>
                    <a:lnTo>
                      <a:pt x="194" y="106"/>
                    </a:lnTo>
                    <a:lnTo>
                      <a:pt x="211" y="94"/>
                    </a:lnTo>
                    <a:lnTo>
                      <a:pt x="229" y="83"/>
                    </a:lnTo>
                    <a:lnTo>
                      <a:pt x="246" y="73"/>
                    </a:lnTo>
                    <a:lnTo>
                      <a:pt x="264" y="63"/>
                    </a:lnTo>
                    <a:lnTo>
                      <a:pt x="282" y="54"/>
                    </a:lnTo>
                    <a:lnTo>
                      <a:pt x="302" y="46"/>
                    </a:lnTo>
                    <a:lnTo>
                      <a:pt x="320" y="38"/>
                    </a:lnTo>
                    <a:lnTo>
                      <a:pt x="340" y="32"/>
                    </a:lnTo>
                    <a:lnTo>
                      <a:pt x="360" y="25"/>
                    </a:lnTo>
                    <a:lnTo>
                      <a:pt x="380" y="20"/>
                    </a:lnTo>
                    <a:lnTo>
                      <a:pt x="400" y="14"/>
                    </a:lnTo>
                    <a:lnTo>
                      <a:pt x="421" y="10"/>
                    </a:lnTo>
                    <a:lnTo>
                      <a:pt x="441" y="7"/>
                    </a:lnTo>
                    <a:lnTo>
                      <a:pt x="463" y="4"/>
                    </a:lnTo>
                    <a:lnTo>
                      <a:pt x="484" y="2"/>
                    </a:lnTo>
                    <a:lnTo>
                      <a:pt x="506" y="1"/>
                    </a:lnTo>
                    <a:lnTo>
                      <a:pt x="528" y="0"/>
                    </a:lnTo>
                    <a:lnTo>
                      <a:pt x="530" y="74"/>
                    </a:lnTo>
                    <a:close/>
                  </a:path>
                </a:pathLst>
              </a:custGeom>
              <a:solidFill>
                <a:srgbClr val="FFFFFF"/>
              </a:solidFill>
              <a:ln w="9525">
                <a:noFill/>
                <a:round/>
                <a:headEnd/>
                <a:tailEnd/>
              </a:ln>
            </p:spPr>
            <p:txBody>
              <a:bodyPr/>
              <a:lstStyle/>
              <a:p>
                <a:endParaRPr lang="en-US" dirty="0"/>
              </a:p>
            </p:txBody>
          </p:sp>
          <p:sp>
            <p:nvSpPr>
              <p:cNvPr id="23574" name="Freeform 775"/>
              <p:cNvSpPr>
                <a:spLocks/>
              </p:cNvSpPr>
              <p:nvPr/>
            </p:nvSpPr>
            <p:spPr bwMode="auto">
              <a:xfrm>
                <a:off x="2995" y="1568"/>
                <a:ext cx="39" cy="54"/>
              </a:xfrm>
              <a:custGeom>
                <a:avLst/>
                <a:gdLst>
                  <a:gd name="T0" fmla="*/ 0 w 330"/>
                  <a:gd name="T1" fmla="*/ 0 h 446"/>
                  <a:gd name="T2" fmla="*/ 0 w 330"/>
                  <a:gd name="T3" fmla="*/ 0 h 446"/>
                  <a:gd name="T4" fmla="*/ 0 w 330"/>
                  <a:gd name="T5" fmla="*/ 0 h 446"/>
                  <a:gd name="T6" fmla="*/ 0 w 330"/>
                  <a:gd name="T7" fmla="*/ 0 h 446"/>
                  <a:gd name="T8" fmla="*/ 0 w 330"/>
                  <a:gd name="T9" fmla="*/ 0 h 446"/>
                  <a:gd name="T10" fmla="*/ 0 w 330"/>
                  <a:gd name="T11" fmla="*/ 0 h 446"/>
                  <a:gd name="T12" fmla="*/ 0 w 330"/>
                  <a:gd name="T13" fmla="*/ 0 h 446"/>
                  <a:gd name="T14" fmla="*/ 0 w 330"/>
                  <a:gd name="T15" fmla="*/ 0 h 446"/>
                  <a:gd name="T16" fmla="*/ 0 w 330"/>
                  <a:gd name="T17" fmla="*/ 0 h 446"/>
                  <a:gd name="T18" fmla="*/ 0 w 330"/>
                  <a:gd name="T19" fmla="*/ 0 h 446"/>
                  <a:gd name="T20" fmla="*/ 0 w 330"/>
                  <a:gd name="T21" fmla="*/ 0 h 446"/>
                  <a:gd name="T22" fmla="*/ 0 w 330"/>
                  <a:gd name="T23" fmla="*/ 0 h 446"/>
                  <a:gd name="T24" fmla="*/ 0 w 330"/>
                  <a:gd name="T25" fmla="*/ 0 h 446"/>
                  <a:gd name="T26" fmla="*/ 0 w 330"/>
                  <a:gd name="T27" fmla="*/ 0 h 446"/>
                  <a:gd name="T28" fmla="*/ 0 w 330"/>
                  <a:gd name="T29" fmla="*/ 0 h 446"/>
                  <a:gd name="T30" fmla="*/ 0 w 330"/>
                  <a:gd name="T31" fmla="*/ 0 h 446"/>
                  <a:gd name="T32" fmla="*/ 0 w 330"/>
                  <a:gd name="T33" fmla="*/ 0 h 446"/>
                  <a:gd name="T34" fmla="*/ 0 w 330"/>
                  <a:gd name="T35" fmla="*/ 0 h 446"/>
                  <a:gd name="T36" fmla="*/ 0 w 330"/>
                  <a:gd name="T37" fmla="*/ 0 h 446"/>
                  <a:gd name="T38" fmla="*/ 0 w 330"/>
                  <a:gd name="T39" fmla="*/ 0 h 446"/>
                  <a:gd name="T40" fmla="*/ 0 w 330"/>
                  <a:gd name="T41" fmla="*/ 0 h 446"/>
                  <a:gd name="T42" fmla="*/ 0 w 330"/>
                  <a:gd name="T43" fmla="*/ 0 h 446"/>
                  <a:gd name="T44" fmla="*/ 0 w 330"/>
                  <a:gd name="T45" fmla="*/ 0 h 446"/>
                  <a:gd name="T46" fmla="*/ 0 w 330"/>
                  <a:gd name="T47" fmla="*/ 0 h 446"/>
                  <a:gd name="T48" fmla="*/ 0 w 330"/>
                  <a:gd name="T49" fmla="*/ 0 h 446"/>
                  <a:gd name="T50" fmla="*/ 0 w 330"/>
                  <a:gd name="T51" fmla="*/ 0 h 446"/>
                  <a:gd name="T52" fmla="*/ 0 w 330"/>
                  <a:gd name="T53" fmla="*/ 0 h 446"/>
                  <a:gd name="T54" fmla="*/ 0 w 330"/>
                  <a:gd name="T55" fmla="*/ 0 h 446"/>
                  <a:gd name="T56" fmla="*/ 0 w 330"/>
                  <a:gd name="T57" fmla="*/ 0 h 446"/>
                  <a:gd name="T58" fmla="*/ 0 w 330"/>
                  <a:gd name="T59" fmla="*/ 0 h 446"/>
                  <a:gd name="T60" fmla="*/ 0 w 330"/>
                  <a:gd name="T61" fmla="*/ 0 h 446"/>
                  <a:gd name="T62" fmla="*/ 0 w 330"/>
                  <a:gd name="T63" fmla="*/ 0 h 446"/>
                  <a:gd name="T64" fmla="*/ 0 w 330"/>
                  <a:gd name="T65" fmla="*/ 0 h 446"/>
                  <a:gd name="T66" fmla="*/ 0 w 330"/>
                  <a:gd name="T67" fmla="*/ 0 h 446"/>
                  <a:gd name="T68" fmla="*/ 0 w 330"/>
                  <a:gd name="T69" fmla="*/ 0 h 4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0"/>
                  <a:gd name="T106" fmla="*/ 0 h 446"/>
                  <a:gd name="T107" fmla="*/ 330 w 330"/>
                  <a:gd name="T108" fmla="*/ 446 h 4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0" h="446">
                    <a:moveTo>
                      <a:pt x="14" y="0"/>
                    </a:moveTo>
                    <a:lnTo>
                      <a:pt x="311" y="27"/>
                    </a:lnTo>
                    <a:lnTo>
                      <a:pt x="317" y="29"/>
                    </a:lnTo>
                    <a:lnTo>
                      <a:pt x="323" y="31"/>
                    </a:lnTo>
                    <a:lnTo>
                      <a:pt x="327" y="33"/>
                    </a:lnTo>
                    <a:lnTo>
                      <a:pt x="329" y="35"/>
                    </a:lnTo>
                    <a:lnTo>
                      <a:pt x="330" y="38"/>
                    </a:lnTo>
                    <a:lnTo>
                      <a:pt x="330" y="42"/>
                    </a:lnTo>
                    <a:lnTo>
                      <a:pt x="330" y="46"/>
                    </a:lnTo>
                    <a:lnTo>
                      <a:pt x="328" y="50"/>
                    </a:lnTo>
                    <a:lnTo>
                      <a:pt x="121" y="446"/>
                    </a:lnTo>
                    <a:lnTo>
                      <a:pt x="107" y="430"/>
                    </a:lnTo>
                    <a:lnTo>
                      <a:pt x="94" y="412"/>
                    </a:lnTo>
                    <a:lnTo>
                      <a:pt x="82" y="395"/>
                    </a:lnTo>
                    <a:lnTo>
                      <a:pt x="71" y="376"/>
                    </a:lnTo>
                    <a:lnTo>
                      <a:pt x="60" y="357"/>
                    </a:lnTo>
                    <a:lnTo>
                      <a:pt x="50" y="337"/>
                    </a:lnTo>
                    <a:lnTo>
                      <a:pt x="41" y="317"/>
                    </a:lnTo>
                    <a:lnTo>
                      <a:pt x="33" y="297"/>
                    </a:lnTo>
                    <a:lnTo>
                      <a:pt x="25" y="276"/>
                    </a:lnTo>
                    <a:lnTo>
                      <a:pt x="19" y="255"/>
                    </a:lnTo>
                    <a:lnTo>
                      <a:pt x="13" y="233"/>
                    </a:lnTo>
                    <a:lnTo>
                      <a:pt x="9" y="211"/>
                    </a:lnTo>
                    <a:lnTo>
                      <a:pt x="6" y="189"/>
                    </a:lnTo>
                    <a:lnTo>
                      <a:pt x="2" y="166"/>
                    </a:lnTo>
                    <a:lnTo>
                      <a:pt x="1" y="143"/>
                    </a:lnTo>
                    <a:lnTo>
                      <a:pt x="0" y="120"/>
                    </a:lnTo>
                    <a:lnTo>
                      <a:pt x="0" y="105"/>
                    </a:lnTo>
                    <a:lnTo>
                      <a:pt x="1" y="90"/>
                    </a:lnTo>
                    <a:lnTo>
                      <a:pt x="2" y="74"/>
                    </a:lnTo>
                    <a:lnTo>
                      <a:pt x="5" y="59"/>
                    </a:lnTo>
                    <a:lnTo>
                      <a:pt x="6" y="44"/>
                    </a:lnTo>
                    <a:lnTo>
                      <a:pt x="9" y="30"/>
                    </a:lnTo>
                    <a:lnTo>
                      <a:pt x="11" y="14"/>
                    </a:lnTo>
                    <a:lnTo>
                      <a:pt x="14" y="0"/>
                    </a:lnTo>
                    <a:close/>
                  </a:path>
                </a:pathLst>
              </a:custGeom>
              <a:solidFill>
                <a:srgbClr val="22A7EA"/>
              </a:solidFill>
              <a:ln w="9525">
                <a:noFill/>
                <a:round/>
                <a:headEnd/>
                <a:tailEnd/>
              </a:ln>
            </p:spPr>
            <p:txBody>
              <a:bodyPr/>
              <a:lstStyle/>
              <a:p>
                <a:endParaRPr lang="en-US" dirty="0"/>
              </a:p>
            </p:txBody>
          </p:sp>
          <p:sp>
            <p:nvSpPr>
              <p:cNvPr id="23575" name="Freeform 776"/>
              <p:cNvSpPr>
                <a:spLocks/>
              </p:cNvSpPr>
              <p:nvPr/>
            </p:nvSpPr>
            <p:spPr bwMode="auto">
              <a:xfrm>
                <a:off x="3009" y="1521"/>
                <a:ext cx="31" cy="21"/>
              </a:xfrm>
              <a:custGeom>
                <a:avLst/>
                <a:gdLst>
                  <a:gd name="T0" fmla="*/ 0 w 266"/>
                  <a:gd name="T1" fmla="*/ 0 h 157"/>
                  <a:gd name="T2" fmla="*/ 0 w 266"/>
                  <a:gd name="T3" fmla="*/ 0 h 157"/>
                  <a:gd name="T4" fmla="*/ 0 w 266"/>
                  <a:gd name="T5" fmla="*/ 0 h 157"/>
                  <a:gd name="T6" fmla="*/ 0 w 266"/>
                  <a:gd name="T7" fmla="*/ 0 h 157"/>
                  <a:gd name="T8" fmla="*/ 0 w 266"/>
                  <a:gd name="T9" fmla="*/ 0 h 157"/>
                  <a:gd name="T10" fmla="*/ 0 w 266"/>
                  <a:gd name="T11" fmla="*/ 0 h 157"/>
                  <a:gd name="T12" fmla="*/ 0 w 266"/>
                  <a:gd name="T13" fmla="*/ 0 h 157"/>
                  <a:gd name="T14" fmla="*/ 0 w 266"/>
                  <a:gd name="T15" fmla="*/ 0 h 157"/>
                  <a:gd name="T16" fmla="*/ 0 w 266"/>
                  <a:gd name="T17" fmla="*/ 0 h 157"/>
                  <a:gd name="T18" fmla="*/ 0 w 266"/>
                  <a:gd name="T19" fmla="*/ 0 h 157"/>
                  <a:gd name="T20" fmla="*/ 0 w 266"/>
                  <a:gd name="T21" fmla="*/ 0 h 157"/>
                  <a:gd name="T22" fmla="*/ 0 w 266"/>
                  <a:gd name="T23" fmla="*/ 0 h 157"/>
                  <a:gd name="T24" fmla="*/ 0 w 266"/>
                  <a:gd name="T25" fmla="*/ 0 h 157"/>
                  <a:gd name="T26" fmla="*/ 0 w 266"/>
                  <a:gd name="T27" fmla="*/ 0 h 157"/>
                  <a:gd name="T28" fmla="*/ 0 w 266"/>
                  <a:gd name="T29" fmla="*/ 0 h 157"/>
                  <a:gd name="T30" fmla="*/ 0 w 266"/>
                  <a:gd name="T31" fmla="*/ 0 h 157"/>
                  <a:gd name="T32" fmla="*/ 0 w 266"/>
                  <a:gd name="T33" fmla="*/ 0 h 157"/>
                  <a:gd name="T34" fmla="*/ 0 w 266"/>
                  <a:gd name="T35" fmla="*/ 0 h 157"/>
                  <a:gd name="T36" fmla="*/ 0 w 266"/>
                  <a:gd name="T37" fmla="*/ 0 h 157"/>
                  <a:gd name="T38" fmla="*/ 0 w 266"/>
                  <a:gd name="T39" fmla="*/ 0 h 157"/>
                  <a:gd name="T40" fmla="*/ 0 w 266"/>
                  <a:gd name="T41" fmla="*/ 0 h 157"/>
                  <a:gd name="T42" fmla="*/ 0 w 266"/>
                  <a:gd name="T43" fmla="*/ 0 h 157"/>
                  <a:gd name="T44" fmla="*/ 0 w 266"/>
                  <a:gd name="T45" fmla="*/ 0 h 157"/>
                  <a:gd name="T46" fmla="*/ 0 w 266"/>
                  <a:gd name="T47" fmla="*/ 0 h 157"/>
                  <a:gd name="T48" fmla="*/ 0 w 266"/>
                  <a:gd name="T49" fmla="*/ 0 h 157"/>
                  <a:gd name="T50" fmla="*/ 0 w 266"/>
                  <a:gd name="T51" fmla="*/ 0 h 157"/>
                  <a:gd name="T52" fmla="*/ 0 w 266"/>
                  <a:gd name="T53" fmla="*/ 0 h 157"/>
                  <a:gd name="T54" fmla="*/ 0 w 266"/>
                  <a:gd name="T55" fmla="*/ 0 h 157"/>
                  <a:gd name="T56" fmla="*/ 0 w 266"/>
                  <a:gd name="T57" fmla="*/ 0 h 157"/>
                  <a:gd name="T58" fmla="*/ 0 w 266"/>
                  <a:gd name="T59" fmla="*/ 0 h 157"/>
                  <a:gd name="T60" fmla="*/ 0 w 266"/>
                  <a:gd name="T61" fmla="*/ 0 h 157"/>
                  <a:gd name="T62" fmla="*/ 0 w 266"/>
                  <a:gd name="T63" fmla="*/ 0 h 157"/>
                  <a:gd name="T64" fmla="*/ 0 w 266"/>
                  <a:gd name="T65" fmla="*/ 0 h 157"/>
                  <a:gd name="T66" fmla="*/ 0 w 266"/>
                  <a:gd name="T67" fmla="*/ 0 h 157"/>
                  <a:gd name="T68" fmla="*/ 0 w 266"/>
                  <a:gd name="T69" fmla="*/ 0 h 157"/>
                  <a:gd name="T70" fmla="*/ 0 w 266"/>
                  <a:gd name="T71" fmla="*/ 0 h 157"/>
                  <a:gd name="T72" fmla="*/ 0 w 266"/>
                  <a:gd name="T73" fmla="*/ 0 h 157"/>
                  <a:gd name="T74" fmla="*/ 0 w 266"/>
                  <a:gd name="T75" fmla="*/ 0 h 157"/>
                  <a:gd name="T76" fmla="*/ 0 w 266"/>
                  <a:gd name="T77" fmla="*/ 0 h 157"/>
                  <a:gd name="T78" fmla="*/ 0 w 266"/>
                  <a:gd name="T79" fmla="*/ 0 h 157"/>
                  <a:gd name="T80" fmla="*/ 0 w 266"/>
                  <a:gd name="T81" fmla="*/ 0 h 157"/>
                  <a:gd name="T82" fmla="*/ 0 w 266"/>
                  <a:gd name="T83" fmla="*/ 0 h 1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6"/>
                  <a:gd name="T127" fmla="*/ 0 h 157"/>
                  <a:gd name="T128" fmla="*/ 266 w 266"/>
                  <a:gd name="T129" fmla="*/ 157 h 15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6" h="157">
                    <a:moveTo>
                      <a:pt x="241" y="0"/>
                    </a:moveTo>
                    <a:lnTo>
                      <a:pt x="237" y="10"/>
                    </a:lnTo>
                    <a:lnTo>
                      <a:pt x="232" y="20"/>
                    </a:lnTo>
                    <a:lnTo>
                      <a:pt x="230" y="30"/>
                    </a:lnTo>
                    <a:lnTo>
                      <a:pt x="228" y="40"/>
                    </a:lnTo>
                    <a:lnTo>
                      <a:pt x="228" y="50"/>
                    </a:lnTo>
                    <a:lnTo>
                      <a:pt x="228" y="60"/>
                    </a:lnTo>
                    <a:lnTo>
                      <a:pt x="229" y="70"/>
                    </a:lnTo>
                    <a:lnTo>
                      <a:pt x="231" y="80"/>
                    </a:lnTo>
                    <a:lnTo>
                      <a:pt x="233" y="90"/>
                    </a:lnTo>
                    <a:lnTo>
                      <a:pt x="237" y="98"/>
                    </a:lnTo>
                    <a:lnTo>
                      <a:pt x="240" y="108"/>
                    </a:lnTo>
                    <a:lnTo>
                      <a:pt x="244" y="116"/>
                    </a:lnTo>
                    <a:lnTo>
                      <a:pt x="249" y="125"/>
                    </a:lnTo>
                    <a:lnTo>
                      <a:pt x="253" y="132"/>
                    </a:lnTo>
                    <a:lnTo>
                      <a:pt x="258" y="139"/>
                    </a:lnTo>
                    <a:lnTo>
                      <a:pt x="264" y="144"/>
                    </a:lnTo>
                    <a:lnTo>
                      <a:pt x="265" y="146"/>
                    </a:lnTo>
                    <a:lnTo>
                      <a:pt x="266" y="148"/>
                    </a:lnTo>
                    <a:lnTo>
                      <a:pt x="266" y="151"/>
                    </a:lnTo>
                    <a:lnTo>
                      <a:pt x="266" y="152"/>
                    </a:lnTo>
                    <a:lnTo>
                      <a:pt x="266" y="154"/>
                    </a:lnTo>
                    <a:lnTo>
                      <a:pt x="265" y="155"/>
                    </a:lnTo>
                    <a:lnTo>
                      <a:pt x="263" y="156"/>
                    </a:lnTo>
                    <a:lnTo>
                      <a:pt x="262" y="156"/>
                    </a:lnTo>
                    <a:lnTo>
                      <a:pt x="0" y="157"/>
                    </a:lnTo>
                    <a:lnTo>
                      <a:pt x="12" y="143"/>
                    </a:lnTo>
                    <a:lnTo>
                      <a:pt x="24" y="130"/>
                    </a:lnTo>
                    <a:lnTo>
                      <a:pt x="37" y="118"/>
                    </a:lnTo>
                    <a:lnTo>
                      <a:pt x="50" y="105"/>
                    </a:lnTo>
                    <a:lnTo>
                      <a:pt x="64" y="94"/>
                    </a:lnTo>
                    <a:lnTo>
                      <a:pt x="79" y="82"/>
                    </a:lnTo>
                    <a:lnTo>
                      <a:pt x="93" y="72"/>
                    </a:lnTo>
                    <a:lnTo>
                      <a:pt x="108" y="61"/>
                    </a:lnTo>
                    <a:lnTo>
                      <a:pt x="123" y="51"/>
                    </a:lnTo>
                    <a:lnTo>
                      <a:pt x="140" y="43"/>
                    </a:lnTo>
                    <a:lnTo>
                      <a:pt x="156" y="34"/>
                    </a:lnTo>
                    <a:lnTo>
                      <a:pt x="172" y="26"/>
                    </a:lnTo>
                    <a:lnTo>
                      <a:pt x="189" y="19"/>
                    </a:lnTo>
                    <a:lnTo>
                      <a:pt x="206" y="12"/>
                    </a:lnTo>
                    <a:lnTo>
                      <a:pt x="224" y="6"/>
                    </a:lnTo>
                    <a:lnTo>
                      <a:pt x="241" y="0"/>
                    </a:lnTo>
                    <a:close/>
                  </a:path>
                </a:pathLst>
              </a:custGeom>
              <a:solidFill>
                <a:srgbClr val="22A7EA"/>
              </a:solidFill>
              <a:ln w="9525">
                <a:noFill/>
                <a:round/>
                <a:headEnd/>
                <a:tailEnd/>
              </a:ln>
            </p:spPr>
            <p:txBody>
              <a:bodyPr/>
              <a:lstStyle/>
              <a:p>
                <a:endParaRPr lang="en-US" dirty="0"/>
              </a:p>
            </p:txBody>
          </p:sp>
          <p:sp>
            <p:nvSpPr>
              <p:cNvPr id="23576" name="Freeform 777"/>
              <p:cNvSpPr>
                <a:spLocks/>
              </p:cNvSpPr>
              <p:nvPr/>
            </p:nvSpPr>
            <p:spPr bwMode="white">
              <a:xfrm>
                <a:off x="3064" y="1557"/>
                <a:ext cx="59" cy="82"/>
              </a:xfrm>
              <a:custGeom>
                <a:avLst/>
                <a:gdLst>
                  <a:gd name="T0" fmla="*/ 0 w 500"/>
                  <a:gd name="T1" fmla="*/ 0 h 665"/>
                  <a:gd name="T2" fmla="*/ 0 w 500"/>
                  <a:gd name="T3" fmla="*/ 0 h 665"/>
                  <a:gd name="T4" fmla="*/ 0 w 500"/>
                  <a:gd name="T5" fmla="*/ 0 h 665"/>
                  <a:gd name="T6" fmla="*/ 0 w 500"/>
                  <a:gd name="T7" fmla="*/ 0 h 665"/>
                  <a:gd name="T8" fmla="*/ 0 w 500"/>
                  <a:gd name="T9" fmla="*/ 0 h 665"/>
                  <a:gd name="T10" fmla="*/ 0 w 500"/>
                  <a:gd name="T11" fmla="*/ 0 h 665"/>
                  <a:gd name="T12" fmla="*/ 0 w 500"/>
                  <a:gd name="T13" fmla="*/ 0 h 665"/>
                  <a:gd name="T14" fmla="*/ 0 w 500"/>
                  <a:gd name="T15" fmla="*/ 0 h 665"/>
                  <a:gd name="T16" fmla="*/ 0 w 500"/>
                  <a:gd name="T17" fmla="*/ 0 h 665"/>
                  <a:gd name="T18" fmla="*/ 0 w 500"/>
                  <a:gd name="T19" fmla="*/ 0 h 665"/>
                  <a:gd name="T20" fmla="*/ 0 w 500"/>
                  <a:gd name="T21" fmla="*/ 0 h 665"/>
                  <a:gd name="T22" fmla="*/ 0 w 500"/>
                  <a:gd name="T23" fmla="*/ 0 h 665"/>
                  <a:gd name="T24" fmla="*/ 0 w 500"/>
                  <a:gd name="T25" fmla="*/ 0 h 665"/>
                  <a:gd name="T26" fmla="*/ 0 w 500"/>
                  <a:gd name="T27" fmla="*/ 0 h 665"/>
                  <a:gd name="T28" fmla="*/ 0 w 500"/>
                  <a:gd name="T29" fmla="*/ 0 h 665"/>
                  <a:gd name="T30" fmla="*/ 0 w 500"/>
                  <a:gd name="T31" fmla="*/ 0 h 665"/>
                  <a:gd name="T32" fmla="*/ 0 w 500"/>
                  <a:gd name="T33" fmla="*/ 0 h 665"/>
                  <a:gd name="T34" fmla="*/ 0 w 500"/>
                  <a:gd name="T35" fmla="*/ 0 h 665"/>
                  <a:gd name="T36" fmla="*/ 0 w 500"/>
                  <a:gd name="T37" fmla="*/ 0 h 665"/>
                  <a:gd name="T38" fmla="*/ 0 w 500"/>
                  <a:gd name="T39" fmla="*/ 0 h 665"/>
                  <a:gd name="T40" fmla="*/ 0 w 500"/>
                  <a:gd name="T41" fmla="*/ 0 h 665"/>
                  <a:gd name="T42" fmla="*/ 0 w 500"/>
                  <a:gd name="T43" fmla="*/ 0 h 665"/>
                  <a:gd name="T44" fmla="*/ 0 w 500"/>
                  <a:gd name="T45" fmla="*/ 0 h 665"/>
                  <a:gd name="T46" fmla="*/ 0 w 500"/>
                  <a:gd name="T47" fmla="*/ 0 h 665"/>
                  <a:gd name="T48" fmla="*/ 0 w 500"/>
                  <a:gd name="T49" fmla="*/ 0 h 665"/>
                  <a:gd name="T50" fmla="*/ 0 w 500"/>
                  <a:gd name="T51" fmla="*/ 0 h 665"/>
                  <a:gd name="T52" fmla="*/ 0 w 500"/>
                  <a:gd name="T53" fmla="*/ 0 h 665"/>
                  <a:gd name="T54" fmla="*/ 0 w 500"/>
                  <a:gd name="T55" fmla="*/ 0 h 665"/>
                  <a:gd name="T56" fmla="*/ 0 w 500"/>
                  <a:gd name="T57" fmla="*/ 0 h 665"/>
                  <a:gd name="T58" fmla="*/ 0 w 500"/>
                  <a:gd name="T59" fmla="*/ 0 h 665"/>
                  <a:gd name="T60" fmla="*/ 0 w 500"/>
                  <a:gd name="T61" fmla="*/ 0 h 665"/>
                  <a:gd name="T62" fmla="*/ 0 w 500"/>
                  <a:gd name="T63" fmla="*/ 0 h 665"/>
                  <a:gd name="T64" fmla="*/ 0 w 500"/>
                  <a:gd name="T65" fmla="*/ 0 h 665"/>
                  <a:gd name="T66" fmla="*/ 0 w 500"/>
                  <a:gd name="T67" fmla="*/ 0 h 665"/>
                  <a:gd name="T68" fmla="*/ 0 w 500"/>
                  <a:gd name="T69" fmla="*/ 0 h 665"/>
                  <a:gd name="T70" fmla="*/ 0 w 500"/>
                  <a:gd name="T71" fmla="*/ 0 h 665"/>
                  <a:gd name="T72" fmla="*/ 0 w 500"/>
                  <a:gd name="T73" fmla="*/ 0 h 665"/>
                  <a:gd name="T74" fmla="*/ 0 w 500"/>
                  <a:gd name="T75" fmla="*/ 0 h 665"/>
                  <a:gd name="T76" fmla="*/ 0 w 500"/>
                  <a:gd name="T77" fmla="*/ 0 h 665"/>
                  <a:gd name="T78" fmla="*/ 0 w 500"/>
                  <a:gd name="T79" fmla="*/ 0 h 665"/>
                  <a:gd name="T80" fmla="*/ 0 w 500"/>
                  <a:gd name="T81" fmla="*/ 0 h 665"/>
                  <a:gd name="T82" fmla="*/ 0 w 500"/>
                  <a:gd name="T83" fmla="*/ 0 h 665"/>
                  <a:gd name="T84" fmla="*/ 0 w 500"/>
                  <a:gd name="T85" fmla="*/ 0 h 665"/>
                  <a:gd name="T86" fmla="*/ 0 w 500"/>
                  <a:gd name="T87" fmla="*/ 0 h 665"/>
                  <a:gd name="T88" fmla="*/ 0 w 500"/>
                  <a:gd name="T89" fmla="*/ 0 h 6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00"/>
                  <a:gd name="T136" fmla="*/ 0 h 665"/>
                  <a:gd name="T137" fmla="*/ 500 w 500"/>
                  <a:gd name="T138" fmla="*/ 665 h 6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00" h="665">
                    <a:moveTo>
                      <a:pt x="463" y="0"/>
                    </a:moveTo>
                    <a:lnTo>
                      <a:pt x="72" y="38"/>
                    </a:lnTo>
                    <a:lnTo>
                      <a:pt x="59" y="40"/>
                    </a:lnTo>
                    <a:lnTo>
                      <a:pt x="47" y="45"/>
                    </a:lnTo>
                    <a:lnTo>
                      <a:pt x="37" y="49"/>
                    </a:lnTo>
                    <a:lnTo>
                      <a:pt x="29" y="56"/>
                    </a:lnTo>
                    <a:lnTo>
                      <a:pt x="21" y="63"/>
                    </a:lnTo>
                    <a:lnTo>
                      <a:pt x="15" y="71"/>
                    </a:lnTo>
                    <a:lnTo>
                      <a:pt x="10" y="79"/>
                    </a:lnTo>
                    <a:lnTo>
                      <a:pt x="6" y="88"/>
                    </a:lnTo>
                    <a:lnTo>
                      <a:pt x="4" y="97"/>
                    </a:lnTo>
                    <a:lnTo>
                      <a:pt x="2" y="107"/>
                    </a:lnTo>
                    <a:lnTo>
                      <a:pt x="0" y="117"/>
                    </a:lnTo>
                    <a:lnTo>
                      <a:pt x="0" y="127"/>
                    </a:lnTo>
                    <a:lnTo>
                      <a:pt x="2" y="135"/>
                    </a:lnTo>
                    <a:lnTo>
                      <a:pt x="4" y="145"/>
                    </a:lnTo>
                    <a:lnTo>
                      <a:pt x="6" y="154"/>
                    </a:lnTo>
                    <a:lnTo>
                      <a:pt x="10" y="162"/>
                    </a:lnTo>
                    <a:lnTo>
                      <a:pt x="277" y="665"/>
                    </a:lnTo>
                    <a:lnTo>
                      <a:pt x="277" y="664"/>
                    </a:lnTo>
                    <a:lnTo>
                      <a:pt x="302" y="643"/>
                    </a:lnTo>
                    <a:lnTo>
                      <a:pt x="325" y="621"/>
                    </a:lnTo>
                    <a:lnTo>
                      <a:pt x="348" y="597"/>
                    </a:lnTo>
                    <a:lnTo>
                      <a:pt x="369" y="573"/>
                    </a:lnTo>
                    <a:lnTo>
                      <a:pt x="388" y="547"/>
                    </a:lnTo>
                    <a:lnTo>
                      <a:pt x="407" y="521"/>
                    </a:lnTo>
                    <a:lnTo>
                      <a:pt x="424" y="493"/>
                    </a:lnTo>
                    <a:lnTo>
                      <a:pt x="440" y="464"/>
                    </a:lnTo>
                    <a:lnTo>
                      <a:pt x="453" y="435"/>
                    </a:lnTo>
                    <a:lnTo>
                      <a:pt x="465" y="404"/>
                    </a:lnTo>
                    <a:lnTo>
                      <a:pt x="476" y="373"/>
                    </a:lnTo>
                    <a:lnTo>
                      <a:pt x="484" y="340"/>
                    </a:lnTo>
                    <a:lnTo>
                      <a:pt x="491" y="307"/>
                    </a:lnTo>
                    <a:lnTo>
                      <a:pt x="496" y="275"/>
                    </a:lnTo>
                    <a:lnTo>
                      <a:pt x="499" y="240"/>
                    </a:lnTo>
                    <a:lnTo>
                      <a:pt x="500" y="206"/>
                    </a:lnTo>
                    <a:lnTo>
                      <a:pt x="500" y="179"/>
                    </a:lnTo>
                    <a:lnTo>
                      <a:pt x="497" y="152"/>
                    </a:lnTo>
                    <a:lnTo>
                      <a:pt x="494" y="125"/>
                    </a:lnTo>
                    <a:lnTo>
                      <a:pt x="491" y="99"/>
                    </a:lnTo>
                    <a:lnTo>
                      <a:pt x="485" y="74"/>
                    </a:lnTo>
                    <a:lnTo>
                      <a:pt x="479" y="49"/>
                    </a:lnTo>
                    <a:lnTo>
                      <a:pt x="471" y="24"/>
                    </a:lnTo>
                    <a:lnTo>
                      <a:pt x="463" y="0"/>
                    </a:lnTo>
                    <a:close/>
                  </a:path>
                </a:pathLst>
              </a:custGeom>
              <a:solidFill>
                <a:srgbClr val="FFFFFF"/>
              </a:solidFill>
              <a:ln w="9525">
                <a:noFill/>
                <a:round/>
                <a:headEnd/>
                <a:tailEnd/>
              </a:ln>
            </p:spPr>
            <p:txBody>
              <a:bodyPr/>
              <a:lstStyle/>
              <a:p>
                <a:endParaRPr lang="en-US" dirty="0"/>
              </a:p>
            </p:txBody>
          </p:sp>
          <p:sp>
            <p:nvSpPr>
              <p:cNvPr id="23577" name="Freeform 778"/>
              <p:cNvSpPr>
                <a:spLocks/>
              </p:cNvSpPr>
              <p:nvPr/>
            </p:nvSpPr>
            <p:spPr bwMode="white">
              <a:xfrm>
                <a:off x="3054" y="1511"/>
                <a:ext cx="63" cy="40"/>
              </a:xfrm>
              <a:custGeom>
                <a:avLst/>
                <a:gdLst>
                  <a:gd name="T0" fmla="*/ 0 w 529"/>
                  <a:gd name="T1" fmla="*/ 0 h 337"/>
                  <a:gd name="T2" fmla="*/ 0 w 529"/>
                  <a:gd name="T3" fmla="*/ 0 h 337"/>
                  <a:gd name="T4" fmla="*/ 0 w 529"/>
                  <a:gd name="T5" fmla="*/ 0 h 337"/>
                  <a:gd name="T6" fmla="*/ 0 w 529"/>
                  <a:gd name="T7" fmla="*/ 0 h 337"/>
                  <a:gd name="T8" fmla="*/ 0 w 529"/>
                  <a:gd name="T9" fmla="*/ 0 h 337"/>
                  <a:gd name="T10" fmla="*/ 0 w 529"/>
                  <a:gd name="T11" fmla="*/ 0 h 337"/>
                  <a:gd name="T12" fmla="*/ 0 w 529"/>
                  <a:gd name="T13" fmla="*/ 0 h 337"/>
                  <a:gd name="T14" fmla="*/ 0 w 529"/>
                  <a:gd name="T15" fmla="*/ 0 h 337"/>
                  <a:gd name="T16" fmla="*/ 0 w 529"/>
                  <a:gd name="T17" fmla="*/ 0 h 337"/>
                  <a:gd name="T18" fmla="*/ 0 w 529"/>
                  <a:gd name="T19" fmla="*/ 0 h 337"/>
                  <a:gd name="T20" fmla="*/ 0 w 529"/>
                  <a:gd name="T21" fmla="*/ 0 h 337"/>
                  <a:gd name="T22" fmla="*/ 0 w 529"/>
                  <a:gd name="T23" fmla="*/ 0 h 337"/>
                  <a:gd name="T24" fmla="*/ 0 w 529"/>
                  <a:gd name="T25" fmla="*/ 0 h 337"/>
                  <a:gd name="T26" fmla="*/ 0 w 529"/>
                  <a:gd name="T27" fmla="*/ 0 h 337"/>
                  <a:gd name="T28" fmla="*/ 0 w 529"/>
                  <a:gd name="T29" fmla="*/ 0 h 337"/>
                  <a:gd name="T30" fmla="*/ 0 w 529"/>
                  <a:gd name="T31" fmla="*/ 0 h 337"/>
                  <a:gd name="T32" fmla="*/ 0 w 529"/>
                  <a:gd name="T33" fmla="*/ 0 h 337"/>
                  <a:gd name="T34" fmla="*/ 0 w 529"/>
                  <a:gd name="T35" fmla="*/ 0 h 337"/>
                  <a:gd name="T36" fmla="*/ 0 w 529"/>
                  <a:gd name="T37" fmla="*/ 0 h 337"/>
                  <a:gd name="T38" fmla="*/ 0 w 529"/>
                  <a:gd name="T39" fmla="*/ 0 h 337"/>
                  <a:gd name="T40" fmla="*/ 0 w 529"/>
                  <a:gd name="T41" fmla="*/ 0 h 337"/>
                  <a:gd name="T42" fmla="*/ 0 w 529"/>
                  <a:gd name="T43" fmla="*/ 0 h 337"/>
                  <a:gd name="T44" fmla="*/ 0 w 529"/>
                  <a:gd name="T45" fmla="*/ 0 h 337"/>
                  <a:gd name="T46" fmla="*/ 0 w 529"/>
                  <a:gd name="T47" fmla="*/ 0 h 337"/>
                  <a:gd name="T48" fmla="*/ 0 w 529"/>
                  <a:gd name="T49" fmla="*/ 0 h 337"/>
                  <a:gd name="T50" fmla="*/ 0 w 529"/>
                  <a:gd name="T51" fmla="*/ 0 h 337"/>
                  <a:gd name="T52" fmla="*/ 0 w 529"/>
                  <a:gd name="T53" fmla="*/ 0 h 337"/>
                  <a:gd name="T54" fmla="*/ 0 w 529"/>
                  <a:gd name="T55" fmla="*/ 0 h 337"/>
                  <a:gd name="T56" fmla="*/ 0 w 529"/>
                  <a:gd name="T57" fmla="*/ 0 h 337"/>
                  <a:gd name="T58" fmla="*/ 0 w 529"/>
                  <a:gd name="T59" fmla="*/ 0 h 337"/>
                  <a:gd name="T60" fmla="*/ 0 w 529"/>
                  <a:gd name="T61" fmla="*/ 0 h 337"/>
                  <a:gd name="T62" fmla="*/ 0 w 529"/>
                  <a:gd name="T63" fmla="*/ 0 h 337"/>
                  <a:gd name="T64" fmla="*/ 0 w 529"/>
                  <a:gd name="T65" fmla="*/ 0 h 337"/>
                  <a:gd name="T66" fmla="*/ 0 w 529"/>
                  <a:gd name="T67" fmla="*/ 0 h 337"/>
                  <a:gd name="T68" fmla="*/ 0 w 529"/>
                  <a:gd name="T69" fmla="*/ 0 h 337"/>
                  <a:gd name="T70" fmla="*/ 0 w 529"/>
                  <a:gd name="T71" fmla="*/ 0 h 337"/>
                  <a:gd name="T72" fmla="*/ 0 w 529"/>
                  <a:gd name="T73" fmla="*/ 0 h 33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9"/>
                  <a:gd name="T112" fmla="*/ 0 h 337"/>
                  <a:gd name="T113" fmla="*/ 529 w 529"/>
                  <a:gd name="T114" fmla="*/ 337 h 33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9" h="337">
                    <a:moveTo>
                      <a:pt x="0" y="74"/>
                    </a:moveTo>
                    <a:lnTo>
                      <a:pt x="12" y="75"/>
                    </a:lnTo>
                    <a:lnTo>
                      <a:pt x="23" y="77"/>
                    </a:lnTo>
                    <a:lnTo>
                      <a:pt x="34" y="82"/>
                    </a:lnTo>
                    <a:lnTo>
                      <a:pt x="43" y="87"/>
                    </a:lnTo>
                    <a:lnTo>
                      <a:pt x="51" y="94"/>
                    </a:lnTo>
                    <a:lnTo>
                      <a:pt x="57" y="101"/>
                    </a:lnTo>
                    <a:lnTo>
                      <a:pt x="63" y="109"/>
                    </a:lnTo>
                    <a:lnTo>
                      <a:pt x="67" y="119"/>
                    </a:lnTo>
                    <a:lnTo>
                      <a:pt x="70" y="128"/>
                    </a:lnTo>
                    <a:lnTo>
                      <a:pt x="72" y="137"/>
                    </a:lnTo>
                    <a:lnTo>
                      <a:pt x="74" y="147"/>
                    </a:lnTo>
                    <a:lnTo>
                      <a:pt x="74" y="157"/>
                    </a:lnTo>
                    <a:lnTo>
                      <a:pt x="71" y="167"/>
                    </a:lnTo>
                    <a:lnTo>
                      <a:pt x="69" y="175"/>
                    </a:lnTo>
                    <a:lnTo>
                      <a:pt x="65" y="184"/>
                    </a:lnTo>
                    <a:lnTo>
                      <a:pt x="60" y="193"/>
                    </a:lnTo>
                    <a:lnTo>
                      <a:pt x="51" y="205"/>
                    </a:lnTo>
                    <a:lnTo>
                      <a:pt x="43" y="216"/>
                    </a:lnTo>
                    <a:lnTo>
                      <a:pt x="38" y="225"/>
                    </a:lnTo>
                    <a:lnTo>
                      <a:pt x="33" y="233"/>
                    </a:lnTo>
                    <a:lnTo>
                      <a:pt x="31" y="242"/>
                    </a:lnTo>
                    <a:lnTo>
                      <a:pt x="29" y="251"/>
                    </a:lnTo>
                    <a:lnTo>
                      <a:pt x="29" y="260"/>
                    </a:lnTo>
                    <a:lnTo>
                      <a:pt x="29" y="272"/>
                    </a:lnTo>
                    <a:lnTo>
                      <a:pt x="29" y="278"/>
                    </a:lnTo>
                    <a:lnTo>
                      <a:pt x="30" y="283"/>
                    </a:lnTo>
                    <a:lnTo>
                      <a:pt x="32" y="289"/>
                    </a:lnTo>
                    <a:lnTo>
                      <a:pt x="34" y="294"/>
                    </a:lnTo>
                    <a:lnTo>
                      <a:pt x="38" y="300"/>
                    </a:lnTo>
                    <a:lnTo>
                      <a:pt x="41" y="304"/>
                    </a:lnTo>
                    <a:lnTo>
                      <a:pt x="45" y="310"/>
                    </a:lnTo>
                    <a:lnTo>
                      <a:pt x="51" y="314"/>
                    </a:lnTo>
                    <a:lnTo>
                      <a:pt x="56" y="318"/>
                    </a:lnTo>
                    <a:lnTo>
                      <a:pt x="62" y="323"/>
                    </a:lnTo>
                    <a:lnTo>
                      <a:pt x="69" y="327"/>
                    </a:lnTo>
                    <a:lnTo>
                      <a:pt x="77" y="330"/>
                    </a:lnTo>
                    <a:lnTo>
                      <a:pt x="86" y="332"/>
                    </a:lnTo>
                    <a:lnTo>
                      <a:pt x="94" y="335"/>
                    </a:lnTo>
                    <a:lnTo>
                      <a:pt x="104" y="336"/>
                    </a:lnTo>
                    <a:lnTo>
                      <a:pt x="115" y="337"/>
                    </a:lnTo>
                    <a:lnTo>
                      <a:pt x="529" y="337"/>
                    </a:lnTo>
                    <a:lnTo>
                      <a:pt x="520" y="318"/>
                    </a:lnTo>
                    <a:lnTo>
                      <a:pt x="511" y="300"/>
                    </a:lnTo>
                    <a:lnTo>
                      <a:pt x="501" y="282"/>
                    </a:lnTo>
                    <a:lnTo>
                      <a:pt x="490" y="265"/>
                    </a:lnTo>
                    <a:lnTo>
                      <a:pt x="478" y="248"/>
                    </a:lnTo>
                    <a:lnTo>
                      <a:pt x="466" y="231"/>
                    </a:lnTo>
                    <a:lnTo>
                      <a:pt x="454" y="216"/>
                    </a:lnTo>
                    <a:lnTo>
                      <a:pt x="441" y="201"/>
                    </a:lnTo>
                    <a:lnTo>
                      <a:pt x="427" y="185"/>
                    </a:lnTo>
                    <a:lnTo>
                      <a:pt x="413" y="170"/>
                    </a:lnTo>
                    <a:lnTo>
                      <a:pt x="398" y="156"/>
                    </a:lnTo>
                    <a:lnTo>
                      <a:pt x="383" y="143"/>
                    </a:lnTo>
                    <a:lnTo>
                      <a:pt x="368" y="130"/>
                    </a:lnTo>
                    <a:lnTo>
                      <a:pt x="351" y="118"/>
                    </a:lnTo>
                    <a:lnTo>
                      <a:pt x="335" y="106"/>
                    </a:lnTo>
                    <a:lnTo>
                      <a:pt x="319" y="94"/>
                    </a:lnTo>
                    <a:lnTo>
                      <a:pt x="301" y="83"/>
                    </a:lnTo>
                    <a:lnTo>
                      <a:pt x="284" y="73"/>
                    </a:lnTo>
                    <a:lnTo>
                      <a:pt x="265" y="63"/>
                    </a:lnTo>
                    <a:lnTo>
                      <a:pt x="247" y="54"/>
                    </a:lnTo>
                    <a:lnTo>
                      <a:pt x="228" y="46"/>
                    </a:lnTo>
                    <a:lnTo>
                      <a:pt x="209" y="38"/>
                    </a:lnTo>
                    <a:lnTo>
                      <a:pt x="189" y="32"/>
                    </a:lnTo>
                    <a:lnTo>
                      <a:pt x="169" y="25"/>
                    </a:lnTo>
                    <a:lnTo>
                      <a:pt x="150" y="20"/>
                    </a:lnTo>
                    <a:lnTo>
                      <a:pt x="129" y="14"/>
                    </a:lnTo>
                    <a:lnTo>
                      <a:pt x="108" y="10"/>
                    </a:lnTo>
                    <a:lnTo>
                      <a:pt x="88" y="7"/>
                    </a:lnTo>
                    <a:lnTo>
                      <a:pt x="67" y="4"/>
                    </a:lnTo>
                    <a:lnTo>
                      <a:pt x="45" y="2"/>
                    </a:lnTo>
                    <a:lnTo>
                      <a:pt x="23" y="1"/>
                    </a:lnTo>
                    <a:lnTo>
                      <a:pt x="2" y="0"/>
                    </a:lnTo>
                    <a:lnTo>
                      <a:pt x="0" y="74"/>
                    </a:lnTo>
                    <a:close/>
                  </a:path>
                </a:pathLst>
              </a:custGeom>
              <a:solidFill>
                <a:srgbClr val="FFFFFF"/>
              </a:solidFill>
              <a:ln w="9525">
                <a:noFill/>
                <a:round/>
                <a:headEnd/>
                <a:tailEnd/>
              </a:ln>
            </p:spPr>
            <p:txBody>
              <a:bodyPr/>
              <a:lstStyle/>
              <a:p>
                <a:endParaRPr lang="en-US" dirty="0"/>
              </a:p>
            </p:txBody>
          </p:sp>
          <p:sp>
            <p:nvSpPr>
              <p:cNvPr id="23578" name="Freeform 779"/>
              <p:cNvSpPr>
                <a:spLocks/>
              </p:cNvSpPr>
              <p:nvPr/>
            </p:nvSpPr>
            <p:spPr bwMode="auto">
              <a:xfrm>
                <a:off x="3075" y="1568"/>
                <a:ext cx="38" cy="54"/>
              </a:xfrm>
              <a:custGeom>
                <a:avLst/>
                <a:gdLst>
                  <a:gd name="T0" fmla="*/ 0 w 330"/>
                  <a:gd name="T1" fmla="*/ 0 h 446"/>
                  <a:gd name="T2" fmla="*/ 0 w 330"/>
                  <a:gd name="T3" fmla="*/ 0 h 446"/>
                  <a:gd name="T4" fmla="*/ 0 w 330"/>
                  <a:gd name="T5" fmla="*/ 0 h 446"/>
                  <a:gd name="T6" fmla="*/ 0 w 330"/>
                  <a:gd name="T7" fmla="*/ 0 h 446"/>
                  <a:gd name="T8" fmla="*/ 0 w 330"/>
                  <a:gd name="T9" fmla="*/ 0 h 446"/>
                  <a:gd name="T10" fmla="*/ 0 w 330"/>
                  <a:gd name="T11" fmla="*/ 0 h 446"/>
                  <a:gd name="T12" fmla="*/ 0 w 330"/>
                  <a:gd name="T13" fmla="*/ 0 h 446"/>
                  <a:gd name="T14" fmla="*/ 0 w 330"/>
                  <a:gd name="T15" fmla="*/ 0 h 446"/>
                  <a:gd name="T16" fmla="*/ 0 w 330"/>
                  <a:gd name="T17" fmla="*/ 0 h 446"/>
                  <a:gd name="T18" fmla="*/ 0 w 330"/>
                  <a:gd name="T19" fmla="*/ 0 h 446"/>
                  <a:gd name="T20" fmla="*/ 0 w 330"/>
                  <a:gd name="T21" fmla="*/ 0 h 446"/>
                  <a:gd name="T22" fmla="*/ 0 w 330"/>
                  <a:gd name="T23" fmla="*/ 0 h 446"/>
                  <a:gd name="T24" fmla="*/ 0 w 330"/>
                  <a:gd name="T25" fmla="*/ 0 h 446"/>
                  <a:gd name="T26" fmla="*/ 0 w 330"/>
                  <a:gd name="T27" fmla="*/ 0 h 446"/>
                  <a:gd name="T28" fmla="*/ 0 w 330"/>
                  <a:gd name="T29" fmla="*/ 0 h 446"/>
                  <a:gd name="T30" fmla="*/ 0 w 330"/>
                  <a:gd name="T31" fmla="*/ 0 h 446"/>
                  <a:gd name="T32" fmla="*/ 0 w 330"/>
                  <a:gd name="T33" fmla="*/ 0 h 446"/>
                  <a:gd name="T34" fmla="*/ 0 w 330"/>
                  <a:gd name="T35" fmla="*/ 0 h 446"/>
                  <a:gd name="T36" fmla="*/ 0 w 330"/>
                  <a:gd name="T37" fmla="*/ 0 h 446"/>
                  <a:gd name="T38" fmla="*/ 0 w 330"/>
                  <a:gd name="T39" fmla="*/ 0 h 446"/>
                  <a:gd name="T40" fmla="*/ 0 w 330"/>
                  <a:gd name="T41" fmla="*/ 0 h 446"/>
                  <a:gd name="T42" fmla="*/ 0 w 330"/>
                  <a:gd name="T43" fmla="*/ 0 h 446"/>
                  <a:gd name="T44" fmla="*/ 0 w 330"/>
                  <a:gd name="T45" fmla="*/ 0 h 446"/>
                  <a:gd name="T46" fmla="*/ 0 w 330"/>
                  <a:gd name="T47" fmla="*/ 0 h 446"/>
                  <a:gd name="T48" fmla="*/ 0 w 330"/>
                  <a:gd name="T49" fmla="*/ 0 h 446"/>
                  <a:gd name="T50" fmla="*/ 0 w 330"/>
                  <a:gd name="T51" fmla="*/ 0 h 446"/>
                  <a:gd name="T52" fmla="*/ 0 w 330"/>
                  <a:gd name="T53" fmla="*/ 0 h 446"/>
                  <a:gd name="T54" fmla="*/ 0 w 330"/>
                  <a:gd name="T55" fmla="*/ 0 h 446"/>
                  <a:gd name="T56" fmla="*/ 0 w 330"/>
                  <a:gd name="T57" fmla="*/ 0 h 446"/>
                  <a:gd name="T58" fmla="*/ 0 w 330"/>
                  <a:gd name="T59" fmla="*/ 0 h 446"/>
                  <a:gd name="T60" fmla="*/ 0 w 330"/>
                  <a:gd name="T61" fmla="*/ 0 h 446"/>
                  <a:gd name="T62" fmla="*/ 0 w 330"/>
                  <a:gd name="T63" fmla="*/ 0 h 446"/>
                  <a:gd name="T64" fmla="*/ 0 w 330"/>
                  <a:gd name="T65" fmla="*/ 0 h 446"/>
                  <a:gd name="T66" fmla="*/ 0 w 330"/>
                  <a:gd name="T67" fmla="*/ 0 h 446"/>
                  <a:gd name="T68" fmla="*/ 0 w 330"/>
                  <a:gd name="T69" fmla="*/ 0 h 4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0"/>
                  <a:gd name="T106" fmla="*/ 0 h 446"/>
                  <a:gd name="T107" fmla="*/ 330 w 330"/>
                  <a:gd name="T108" fmla="*/ 446 h 4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0" h="446">
                    <a:moveTo>
                      <a:pt x="316" y="0"/>
                    </a:moveTo>
                    <a:lnTo>
                      <a:pt x="20" y="27"/>
                    </a:lnTo>
                    <a:lnTo>
                      <a:pt x="13" y="29"/>
                    </a:lnTo>
                    <a:lnTo>
                      <a:pt x="7" y="31"/>
                    </a:lnTo>
                    <a:lnTo>
                      <a:pt x="4" y="33"/>
                    </a:lnTo>
                    <a:lnTo>
                      <a:pt x="1" y="35"/>
                    </a:lnTo>
                    <a:lnTo>
                      <a:pt x="0" y="38"/>
                    </a:lnTo>
                    <a:lnTo>
                      <a:pt x="0" y="42"/>
                    </a:lnTo>
                    <a:lnTo>
                      <a:pt x="1" y="46"/>
                    </a:lnTo>
                    <a:lnTo>
                      <a:pt x="2" y="50"/>
                    </a:lnTo>
                    <a:lnTo>
                      <a:pt x="209" y="446"/>
                    </a:lnTo>
                    <a:lnTo>
                      <a:pt x="223" y="430"/>
                    </a:lnTo>
                    <a:lnTo>
                      <a:pt x="236" y="412"/>
                    </a:lnTo>
                    <a:lnTo>
                      <a:pt x="248" y="395"/>
                    </a:lnTo>
                    <a:lnTo>
                      <a:pt x="260" y="376"/>
                    </a:lnTo>
                    <a:lnTo>
                      <a:pt x="271" y="357"/>
                    </a:lnTo>
                    <a:lnTo>
                      <a:pt x="281" y="337"/>
                    </a:lnTo>
                    <a:lnTo>
                      <a:pt x="290" y="317"/>
                    </a:lnTo>
                    <a:lnTo>
                      <a:pt x="298" y="297"/>
                    </a:lnTo>
                    <a:lnTo>
                      <a:pt x="305" y="276"/>
                    </a:lnTo>
                    <a:lnTo>
                      <a:pt x="311" y="255"/>
                    </a:lnTo>
                    <a:lnTo>
                      <a:pt x="317" y="233"/>
                    </a:lnTo>
                    <a:lnTo>
                      <a:pt x="322" y="211"/>
                    </a:lnTo>
                    <a:lnTo>
                      <a:pt x="326" y="189"/>
                    </a:lnTo>
                    <a:lnTo>
                      <a:pt x="328" y="166"/>
                    </a:lnTo>
                    <a:lnTo>
                      <a:pt x="330" y="143"/>
                    </a:lnTo>
                    <a:lnTo>
                      <a:pt x="330" y="120"/>
                    </a:lnTo>
                    <a:lnTo>
                      <a:pt x="330" y="105"/>
                    </a:lnTo>
                    <a:lnTo>
                      <a:pt x="329" y="90"/>
                    </a:lnTo>
                    <a:lnTo>
                      <a:pt x="328" y="74"/>
                    </a:lnTo>
                    <a:lnTo>
                      <a:pt x="327" y="59"/>
                    </a:lnTo>
                    <a:lnTo>
                      <a:pt x="325" y="44"/>
                    </a:lnTo>
                    <a:lnTo>
                      <a:pt x="322" y="30"/>
                    </a:lnTo>
                    <a:lnTo>
                      <a:pt x="319" y="14"/>
                    </a:lnTo>
                    <a:lnTo>
                      <a:pt x="316" y="0"/>
                    </a:lnTo>
                    <a:close/>
                  </a:path>
                </a:pathLst>
              </a:custGeom>
              <a:solidFill>
                <a:srgbClr val="22A7EA"/>
              </a:solidFill>
              <a:ln w="9525">
                <a:noFill/>
                <a:round/>
                <a:headEnd/>
                <a:tailEnd/>
              </a:ln>
            </p:spPr>
            <p:txBody>
              <a:bodyPr/>
              <a:lstStyle/>
              <a:p>
                <a:endParaRPr lang="en-US" dirty="0"/>
              </a:p>
            </p:txBody>
          </p:sp>
          <p:sp>
            <p:nvSpPr>
              <p:cNvPr id="23579" name="Freeform 780"/>
              <p:cNvSpPr>
                <a:spLocks/>
              </p:cNvSpPr>
              <p:nvPr/>
            </p:nvSpPr>
            <p:spPr bwMode="auto">
              <a:xfrm>
                <a:off x="3068" y="1521"/>
                <a:ext cx="31" cy="21"/>
              </a:xfrm>
              <a:custGeom>
                <a:avLst/>
                <a:gdLst>
                  <a:gd name="T0" fmla="*/ 0 w 267"/>
                  <a:gd name="T1" fmla="*/ 0 h 157"/>
                  <a:gd name="T2" fmla="*/ 0 w 267"/>
                  <a:gd name="T3" fmla="*/ 0 h 157"/>
                  <a:gd name="T4" fmla="*/ 0 w 267"/>
                  <a:gd name="T5" fmla="*/ 0 h 157"/>
                  <a:gd name="T6" fmla="*/ 0 w 267"/>
                  <a:gd name="T7" fmla="*/ 0 h 157"/>
                  <a:gd name="T8" fmla="*/ 0 w 267"/>
                  <a:gd name="T9" fmla="*/ 0 h 157"/>
                  <a:gd name="T10" fmla="*/ 0 w 267"/>
                  <a:gd name="T11" fmla="*/ 0 h 157"/>
                  <a:gd name="T12" fmla="*/ 0 w 267"/>
                  <a:gd name="T13" fmla="*/ 0 h 157"/>
                  <a:gd name="T14" fmla="*/ 0 w 267"/>
                  <a:gd name="T15" fmla="*/ 0 h 157"/>
                  <a:gd name="T16" fmla="*/ 0 w 267"/>
                  <a:gd name="T17" fmla="*/ 0 h 157"/>
                  <a:gd name="T18" fmla="*/ 0 w 267"/>
                  <a:gd name="T19" fmla="*/ 0 h 157"/>
                  <a:gd name="T20" fmla="*/ 0 w 267"/>
                  <a:gd name="T21" fmla="*/ 0 h 157"/>
                  <a:gd name="T22" fmla="*/ 0 w 267"/>
                  <a:gd name="T23" fmla="*/ 0 h 157"/>
                  <a:gd name="T24" fmla="*/ 0 w 267"/>
                  <a:gd name="T25" fmla="*/ 0 h 157"/>
                  <a:gd name="T26" fmla="*/ 0 w 267"/>
                  <a:gd name="T27" fmla="*/ 0 h 157"/>
                  <a:gd name="T28" fmla="*/ 0 w 267"/>
                  <a:gd name="T29" fmla="*/ 0 h 157"/>
                  <a:gd name="T30" fmla="*/ 0 w 267"/>
                  <a:gd name="T31" fmla="*/ 0 h 157"/>
                  <a:gd name="T32" fmla="*/ 0 w 267"/>
                  <a:gd name="T33" fmla="*/ 0 h 157"/>
                  <a:gd name="T34" fmla="*/ 0 w 267"/>
                  <a:gd name="T35" fmla="*/ 0 h 157"/>
                  <a:gd name="T36" fmla="*/ 0 w 267"/>
                  <a:gd name="T37" fmla="*/ 0 h 157"/>
                  <a:gd name="T38" fmla="*/ 0 w 267"/>
                  <a:gd name="T39" fmla="*/ 0 h 157"/>
                  <a:gd name="T40" fmla="*/ 0 w 267"/>
                  <a:gd name="T41" fmla="*/ 0 h 157"/>
                  <a:gd name="T42" fmla="*/ 0 w 267"/>
                  <a:gd name="T43" fmla="*/ 0 h 157"/>
                  <a:gd name="T44" fmla="*/ 0 w 267"/>
                  <a:gd name="T45" fmla="*/ 0 h 157"/>
                  <a:gd name="T46" fmla="*/ 0 w 267"/>
                  <a:gd name="T47" fmla="*/ 0 h 157"/>
                  <a:gd name="T48" fmla="*/ 0 w 267"/>
                  <a:gd name="T49" fmla="*/ 0 h 157"/>
                  <a:gd name="T50" fmla="*/ 0 w 267"/>
                  <a:gd name="T51" fmla="*/ 0 h 157"/>
                  <a:gd name="T52" fmla="*/ 0 w 267"/>
                  <a:gd name="T53" fmla="*/ 0 h 157"/>
                  <a:gd name="T54" fmla="*/ 0 w 267"/>
                  <a:gd name="T55" fmla="*/ 0 h 157"/>
                  <a:gd name="T56" fmla="*/ 0 w 267"/>
                  <a:gd name="T57" fmla="*/ 0 h 157"/>
                  <a:gd name="T58" fmla="*/ 0 w 267"/>
                  <a:gd name="T59" fmla="*/ 0 h 157"/>
                  <a:gd name="T60" fmla="*/ 0 w 267"/>
                  <a:gd name="T61" fmla="*/ 0 h 157"/>
                  <a:gd name="T62" fmla="*/ 0 w 267"/>
                  <a:gd name="T63" fmla="*/ 0 h 157"/>
                  <a:gd name="T64" fmla="*/ 0 w 267"/>
                  <a:gd name="T65" fmla="*/ 0 h 157"/>
                  <a:gd name="T66" fmla="*/ 0 w 267"/>
                  <a:gd name="T67" fmla="*/ 0 h 157"/>
                  <a:gd name="T68" fmla="*/ 0 w 267"/>
                  <a:gd name="T69" fmla="*/ 0 h 157"/>
                  <a:gd name="T70" fmla="*/ 0 w 267"/>
                  <a:gd name="T71" fmla="*/ 0 h 157"/>
                  <a:gd name="T72" fmla="*/ 0 w 267"/>
                  <a:gd name="T73" fmla="*/ 0 h 157"/>
                  <a:gd name="T74" fmla="*/ 0 w 267"/>
                  <a:gd name="T75" fmla="*/ 0 h 157"/>
                  <a:gd name="T76" fmla="*/ 0 w 267"/>
                  <a:gd name="T77" fmla="*/ 0 h 157"/>
                  <a:gd name="T78" fmla="*/ 0 w 267"/>
                  <a:gd name="T79" fmla="*/ 0 h 157"/>
                  <a:gd name="T80" fmla="*/ 0 w 267"/>
                  <a:gd name="T81" fmla="*/ 0 h 157"/>
                  <a:gd name="T82" fmla="*/ 0 w 267"/>
                  <a:gd name="T83" fmla="*/ 0 h 1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7"/>
                  <a:gd name="T127" fmla="*/ 0 h 157"/>
                  <a:gd name="T128" fmla="*/ 267 w 267"/>
                  <a:gd name="T129" fmla="*/ 157 h 15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7" h="157">
                    <a:moveTo>
                      <a:pt x="25" y="0"/>
                    </a:moveTo>
                    <a:lnTo>
                      <a:pt x="29" y="10"/>
                    </a:lnTo>
                    <a:lnTo>
                      <a:pt x="34" y="20"/>
                    </a:lnTo>
                    <a:lnTo>
                      <a:pt x="36" y="30"/>
                    </a:lnTo>
                    <a:lnTo>
                      <a:pt x="38" y="40"/>
                    </a:lnTo>
                    <a:lnTo>
                      <a:pt x="38" y="50"/>
                    </a:lnTo>
                    <a:lnTo>
                      <a:pt x="38" y="60"/>
                    </a:lnTo>
                    <a:lnTo>
                      <a:pt x="37" y="70"/>
                    </a:lnTo>
                    <a:lnTo>
                      <a:pt x="35" y="80"/>
                    </a:lnTo>
                    <a:lnTo>
                      <a:pt x="33" y="90"/>
                    </a:lnTo>
                    <a:lnTo>
                      <a:pt x="29" y="98"/>
                    </a:lnTo>
                    <a:lnTo>
                      <a:pt x="26" y="108"/>
                    </a:lnTo>
                    <a:lnTo>
                      <a:pt x="22" y="116"/>
                    </a:lnTo>
                    <a:lnTo>
                      <a:pt x="17" y="125"/>
                    </a:lnTo>
                    <a:lnTo>
                      <a:pt x="13" y="132"/>
                    </a:lnTo>
                    <a:lnTo>
                      <a:pt x="8" y="139"/>
                    </a:lnTo>
                    <a:lnTo>
                      <a:pt x="2" y="144"/>
                    </a:lnTo>
                    <a:lnTo>
                      <a:pt x="1" y="146"/>
                    </a:lnTo>
                    <a:lnTo>
                      <a:pt x="0" y="148"/>
                    </a:lnTo>
                    <a:lnTo>
                      <a:pt x="0" y="151"/>
                    </a:lnTo>
                    <a:lnTo>
                      <a:pt x="0" y="152"/>
                    </a:lnTo>
                    <a:lnTo>
                      <a:pt x="1" y="154"/>
                    </a:lnTo>
                    <a:lnTo>
                      <a:pt x="2" y="155"/>
                    </a:lnTo>
                    <a:lnTo>
                      <a:pt x="3" y="156"/>
                    </a:lnTo>
                    <a:lnTo>
                      <a:pt x="4" y="156"/>
                    </a:lnTo>
                    <a:lnTo>
                      <a:pt x="267" y="157"/>
                    </a:lnTo>
                    <a:lnTo>
                      <a:pt x="255" y="143"/>
                    </a:lnTo>
                    <a:lnTo>
                      <a:pt x="242" y="130"/>
                    </a:lnTo>
                    <a:lnTo>
                      <a:pt x="229" y="118"/>
                    </a:lnTo>
                    <a:lnTo>
                      <a:pt x="216" y="105"/>
                    </a:lnTo>
                    <a:lnTo>
                      <a:pt x="202" y="94"/>
                    </a:lnTo>
                    <a:lnTo>
                      <a:pt x="188" y="82"/>
                    </a:lnTo>
                    <a:lnTo>
                      <a:pt x="173" y="72"/>
                    </a:lnTo>
                    <a:lnTo>
                      <a:pt x="158" y="61"/>
                    </a:lnTo>
                    <a:lnTo>
                      <a:pt x="143" y="51"/>
                    </a:lnTo>
                    <a:lnTo>
                      <a:pt x="126" y="43"/>
                    </a:lnTo>
                    <a:lnTo>
                      <a:pt x="110" y="34"/>
                    </a:lnTo>
                    <a:lnTo>
                      <a:pt x="94" y="26"/>
                    </a:lnTo>
                    <a:lnTo>
                      <a:pt x="77" y="19"/>
                    </a:lnTo>
                    <a:lnTo>
                      <a:pt x="60" y="12"/>
                    </a:lnTo>
                    <a:lnTo>
                      <a:pt x="43" y="6"/>
                    </a:lnTo>
                    <a:lnTo>
                      <a:pt x="25" y="0"/>
                    </a:lnTo>
                    <a:close/>
                  </a:path>
                </a:pathLst>
              </a:custGeom>
              <a:solidFill>
                <a:srgbClr val="22A7EA"/>
              </a:solidFill>
              <a:ln w="9525">
                <a:noFill/>
                <a:round/>
                <a:headEnd/>
                <a:tailEnd/>
              </a:ln>
            </p:spPr>
            <p:txBody>
              <a:bodyPr/>
              <a:lstStyle/>
              <a:p>
                <a:endParaRPr lang="en-US" dirty="0"/>
              </a:p>
            </p:txBody>
          </p:sp>
          <p:sp>
            <p:nvSpPr>
              <p:cNvPr id="23580" name="Freeform 781"/>
              <p:cNvSpPr>
                <a:spLocks/>
              </p:cNvSpPr>
              <p:nvPr/>
            </p:nvSpPr>
            <p:spPr bwMode="white">
              <a:xfrm>
                <a:off x="3016" y="1589"/>
                <a:ext cx="77" cy="65"/>
              </a:xfrm>
              <a:custGeom>
                <a:avLst/>
                <a:gdLst>
                  <a:gd name="T0" fmla="*/ 0 w 641"/>
                  <a:gd name="T1" fmla="*/ 0 h 542"/>
                  <a:gd name="T2" fmla="*/ 0 w 641"/>
                  <a:gd name="T3" fmla="*/ 0 h 542"/>
                  <a:gd name="T4" fmla="*/ 0 w 641"/>
                  <a:gd name="T5" fmla="*/ 0 h 542"/>
                  <a:gd name="T6" fmla="*/ 0 w 641"/>
                  <a:gd name="T7" fmla="*/ 0 h 542"/>
                  <a:gd name="T8" fmla="*/ 0 w 641"/>
                  <a:gd name="T9" fmla="*/ 0 h 542"/>
                  <a:gd name="T10" fmla="*/ 0 w 641"/>
                  <a:gd name="T11" fmla="*/ 0 h 542"/>
                  <a:gd name="T12" fmla="*/ 0 w 641"/>
                  <a:gd name="T13" fmla="*/ 0 h 542"/>
                  <a:gd name="T14" fmla="*/ 0 w 641"/>
                  <a:gd name="T15" fmla="*/ 0 h 542"/>
                  <a:gd name="T16" fmla="*/ 0 w 641"/>
                  <a:gd name="T17" fmla="*/ 0 h 542"/>
                  <a:gd name="T18" fmla="*/ 0 w 641"/>
                  <a:gd name="T19" fmla="*/ 0 h 542"/>
                  <a:gd name="T20" fmla="*/ 0 w 641"/>
                  <a:gd name="T21" fmla="*/ 0 h 542"/>
                  <a:gd name="T22" fmla="*/ 0 w 641"/>
                  <a:gd name="T23" fmla="*/ 0 h 542"/>
                  <a:gd name="T24" fmla="*/ 0 w 641"/>
                  <a:gd name="T25" fmla="*/ 0 h 542"/>
                  <a:gd name="T26" fmla="*/ 0 w 641"/>
                  <a:gd name="T27" fmla="*/ 0 h 542"/>
                  <a:gd name="T28" fmla="*/ 0 w 641"/>
                  <a:gd name="T29" fmla="*/ 0 h 542"/>
                  <a:gd name="T30" fmla="*/ 0 w 641"/>
                  <a:gd name="T31" fmla="*/ 0 h 542"/>
                  <a:gd name="T32" fmla="*/ 0 w 641"/>
                  <a:gd name="T33" fmla="*/ 0 h 542"/>
                  <a:gd name="T34" fmla="*/ 0 w 641"/>
                  <a:gd name="T35" fmla="*/ 0 h 542"/>
                  <a:gd name="T36" fmla="*/ 0 w 641"/>
                  <a:gd name="T37" fmla="*/ 0 h 542"/>
                  <a:gd name="T38" fmla="*/ 0 w 641"/>
                  <a:gd name="T39" fmla="*/ 0 h 542"/>
                  <a:gd name="T40" fmla="*/ 0 w 641"/>
                  <a:gd name="T41" fmla="*/ 0 h 542"/>
                  <a:gd name="T42" fmla="*/ 0 w 641"/>
                  <a:gd name="T43" fmla="*/ 0 h 542"/>
                  <a:gd name="T44" fmla="*/ 0 w 641"/>
                  <a:gd name="T45" fmla="*/ 0 h 542"/>
                  <a:gd name="T46" fmla="*/ 0 w 641"/>
                  <a:gd name="T47" fmla="*/ 0 h 542"/>
                  <a:gd name="T48" fmla="*/ 0 w 641"/>
                  <a:gd name="T49" fmla="*/ 0 h 542"/>
                  <a:gd name="T50" fmla="*/ 0 w 641"/>
                  <a:gd name="T51" fmla="*/ 0 h 542"/>
                  <a:gd name="T52" fmla="*/ 0 w 641"/>
                  <a:gd name="T53" fmla="*/ 0 h 542"/>
                  <a:gd name="T54" fmla="*/ 0 w 641"/>
                  <a:gd name="T55" fmla="*/ 0 h 542"/>
                  <a:gd name="T56" fmla="*/ 0 w 641"/>
                  <a:gd name="T57" fmla="*/ 0 h 542"/>
                  <a:gd name="T58" fmla="*/ 0 w 641"/>
                  <a:gd name="T59" fmla="*/ 0 h 542"/>
                  <a:gd name="T60" fmla="*/ 0 w 641"/>
                  <a:gd name="T61" fmla="*/ 0 h 542"/>
                  <a:gd name="T62" fmla="*/ 0 w 641"/>
                  <a:gd name="T63" fmla="*/ 0 h 542"/>
                  <a:gd name="T64" fmla="*/ 0 w 641"/>
                  <a:gd name="T65" fmla="*/ 0 h 542"/>
                  <a:gd name="T66" fmla="*/ 0 w 641"/>
                  <a:gd name="T67" fmla="*/ 0 h 542"/>
                  <a:gd name="T68" fmla="*/ 0 w 641"/>
                  <a:gd name="T69" fmla="*/ 0 h 542"/>
                  <a:gd name="T70" fmla="*/ 0 w 641"/>
                  <a:gd name="T71" fmla="*/ 0 h 542"/>
                  <a:gd name="T72" fmla="*/ 0 w 641"/>
                  <a:gd name="T73" fmla="*/ 0 h 542"/>
                  <a:gd name="T74" fmla="*/ 0 w 641"/>
                  <a:gd name="T75" fmla="*/ 0 h 542"/>
                  <a:gd name="T76" fmla="*/ 0 w 641"/>
                  <a:gd name="T77" fmla="*/ 0 h 542"/>
                  <a:gd name="T78" fmla="*/ 0 w 641"/>
                  <a:gd name="T79" fmla="*/ 0 h 542"/>
                  <a:gd name="T80" fmla="*/ 0 w 641"/>
                  <a:gd name="T81" fmla="*/ 0 h 542"/>
                  <a:gd name="T82" fmla="*/ 0 w 641"/>
                  <a:gd name="T83" fmla="*/ 0 h 542"/>
                  <a:gd name="T84" fmla="*/ 0 w 641"/>
                  <a:gd name="T85" fmla="*/ 0 h 542"/>
                  <a:gd name="T86" fmla="*/ 0 w 641"/>
                  <a:gd name="T87" fmla="*/ 0 h 542"/>
                  <a:gd name="T88" fmla="*/ 0 w 641"/>
                  <a:gd name="T89" fmla="*/ 0 h 542"/>
                  <a:gd name="T90" fmla="*/ 0 w 641"/>
                  <a:gd name="T91" fmla="*/ 0 h 542"/>
                  <a:gd name="T92" fmla="*/ 0 w 641"/>
                  <a:gd name="T93" fmla="*/ 0 h 542"/>
                  <a:gd name="T94" fmla="*/ 0 w 641"/>
                  <a:gd name="T95" fmla="*/ 0 h 542"/>
                  <a:gd name="T96" fmla="*/ 0 w 641"/>
                  <a:gd name="T97" fmla="*/ 0 h 542"/>
                  <a:gd name="T98" fmla="*/ 0 w 641"/>
                  <a:gd name="T99" fmla="*/ 0 h 542"/>
                  <a:gd name="T100" fmla="*/ 0 w 641"/>
                  <a:gd name="T101" fmla="*/ 0 h 542"/>
                  <a:gd name="T102" fmla="*/ 0 w 641"/>
                  <a:gd name="T103" fmla="*/ 0 h 542"/>
                  <a:gd name="T104" fmla="*/ 0 w 641"/>
                  <a:gd name="T105" fmla="*/ 0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41"/>
                  <a:gd name="T160" fmla="*/ 0 h 542"/>
                  <a:gd name="T161" fmla="*/ 641 w 641"/>
                  <a:gd name="T162" fmla="*/ 542 h 5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41" h="542">
                    <a:moveTo>
                      <a:pt x="321" y="542"/>
                    </a:moveTo>
                    <a:lnTo>
                      <a:pt x="342" y="541"/>
                    </a:lnTo>
                    <a:lnTo>
                      <a:pt x="365" y="540"/>
                    </a:lnTo>
                    <a:lnTo>
                      <a:pt x="386" y="538"/>
                    </a:lnTo>
                    <a:lnTo>
                      <a:pt x="408" y="536"/>
                    </a:lnTo>
                    <a:lnTo>
                      <a:pt x="428" y="532"/>
                    </a:lnTo>
                    <a:lnTo>
                      <a:pt x="450" y="528"/>
                    </a:lnTo>
                    <a:lnTo>
                      <a:pt x="470" y="522"/>
                    </a:lnTo>
                    <a:lnTo>
                      <a:pt x="491" y="517"/>
                    </a:lnTo>
                    <a:lnTo>
                      <a:pt x="510" y="510"/>
                    </a:lnTo>
                    <a:lnTo>
                      <a:pt x="531" y="503"/>
                    </a:lnTo>
                    <a:lnTo>
                      <a:pt x="549" y="495"/>
                    </a:lnTo>
                    <a:lnTo>
                      <a:pt x="569" y="486"/>
                    </a:lnTo>
                    <a:lnTo>
                      <a:pt x="588" y="478"/>
                    </a:lnTo>
                    <a:lnTo>
                      <a:pt x="606" y="468"/>
                    </a:lnTo>
                    <a:lnTo>
                      <a:pt x="624" y="457"/>
                    </a:lnTo>
                    <a:lnTo>
                      <a:pt x="641" y="446"/>
                    </a:lnTo>
                    <a:lnTo>
                      <a:pt x="357" y="22"/>
                    </a:lnTo>
                    <a:lnTo>
                      <a:pt x="353" y="17"/>
                    </a:lnTo>
                    <a:lnTo>
                      <a:pt x="349" y="13"/>
                    </a:lnTo>
                    <a:lnTo>
                      <a:pt x="345" y="9"/>
                    </a:lnTo>
                    <a:lnTo>
                      <a:pt x="340" y="7"/>
                    </a:lnTo>
                    <a:lnTo>
                      <a:pt x="336" y="4"/>
                    </a:lnTo>
                    <a:lnTo>
                      <a:pt x="330" y="3"/>
                    </a:lnTo>
                    <a:lnTo>
                      <a:pt x="326" y="1"/>
                    </a:lnTo>
                    <a:lnTo>
                      <a:pt x="322" y="0"/>
                    </a:lnTo>
                    <a:lnTo>
                      <a:pt x="316" y="1"/>
                    </a:lnTo>
                    <a:lnTo>
                      <a:pt x="312" y="1"/>
                    </a:lnTo>
                    <a:lnTo>
                      <a:pt x="306" y="4"/>
                    </a:lnTo>
                    <a:lnTo>
                      <a:pt x="302" y="6"/>
                    </a:lnTo>
                    <a:lnTo>
                      <a:pt x="298" y="9"/>
                    </a:lnTo>
                    <a:lnTo>
                      <a:pt x="292" y="12"/>
                    </a:lnTo>
                    <a:lnTo>
                      <a:pt x="289" y="17"/>
                    </a:lnTo>
                    <a:lnTo>
                      <a:pt x="285" y="22"/>
                    </a:lnTo>
                    <a:lnTo>
                      <a:pt x="0" y="446"/>
                    </a:lnTo>
                    <a:lnTo>
                      <a:pt x="18" y="457"/>
                    </a:lnTo>
                    <a:lnTo>
                      <a:pt x="36" y="468"/>
                    </a:lnTo>
                    <a:lnTo>
                      <a:pt x="54" y="478"/>
                    </a:lnTo>
                    <a:lnTo>
                      <a:pt x="73" y="486"/>
                    </a:lnTo>
                    <a:lnTo>
                      <a:pt x="92" y="495"/>
                    </a:lnTo>
                    <a:lnTo>
                      <a:pt x="111" y="503"/>
                    </a:lnTo>
                    <a:lnTo>
                      <a:pt x="131" y="510"/>
                    </a:lnTo>
                    <a:lnTo>
                      <a:pt x="151" y="517"/>
                    </a:lnTo>
                    <a:lnTo>
                      <a:pt x="171" y="522"/>
                    </a:lnTo>
                    <a:lnTo>
                      <a:pt x="192" y="528"/>
                    </a:lnTo>
                    <a:lnTo>
                      <a:pt x="213" y="532"/>
                    </a:lnTo>
                    <a:lnTo>
                      <a:pt x="233" y="536"/>
                    </a:lnTo>
                    <a:lnTo>
                      <a:pt x="255" y="538"/>
                    </a:lnTo>
                    <a:lnTo>
                      <a:pt x="277" y="540"/>
                    </a:lnTo>
                    <a:lnTo>
                      <a:pt x="299" y="541"/>
                    </a:lnTo>
                    <a:lnTo>
                      <a:pt x="321" y="542"/>
                    </a:lnTo>
                    <a:close/>
                  </a:path>
                </a:pathLst>
              </a:custGeom>
              <a:solidFill>
                <a:srgbClr val="FFFFFF"/>
              </a:solidFill>
              <a:ln w="9525">
                <a:noFill/>
                <a:round/>
                <a:headEnd/>
                <a:tailEnd/>
              </a:ln>
            </p:spPr>
            <p:txBody>
              <a:bodyPr/>
              <a:lstStyle/>
              <a:p>
                <a:endParaRPr lang="en-US" dirty="0"/>
              </a:p>
            </p:txBody>
          </p:sp>
          <p:sp>
            <p:nvSpPr>
              <p:cNvPr id="23581" name="Freeform 782"/>
              <p:cNvSpPr>
                <a:spLocks/>
              </p:cNvSpPr>
              <p:nvPr/>
            </p:nvSpPr>
            <p:spPr bwMode="auto">
              <a:xfrm>
                <a:off x="3217" y="1446"/>
                <a:ext cx="203" cy="271"/>
              </a:xfrm>
              <a:custGeom>
                <a:avLst/>
                <a:gdLst>
                  <a:gd name="T0" fmla="*/ 0 w 1734"/>
                  <a:gd name="T1" fmla="*/ 0 h 2173"/>
                  <a:gd name="T2" fmla="*/ 0 w 1734"/>
                  <a:gd name="T3" fmla="*/ 0 h 2173"/>
                  <a:gd name="T4" fmla="*/ 0 w 1734"/>
                  <a:gd name="T5" fmla="*/ 0 h 2173"/>
                  <a:gd name="T6" fmla="*/ 0 w 1734"/>
                  <a:gd name="T7" fmla="*/ 0 h 2173"/>
                  <a:gd name="T8" fmla="*/ 0 w 1734"/>
                  <a:gd name="T9" fmla="*/ 0 h 2173"/>
                  <a:gd name="T10" fmla="*/ 0 w 1734"/>
                  <a:gd name="T11" fmla="*/ 0 h 2173"/>
                  <a:gd name="T12" fmla="*/ 0 w 1734"/>
                  <a:gd name="T13" fmla="*/ 0 h 2173"/>
                  <a:gd name="T14" fmla="*/ 0 w 1734"/>
                  <a:gd name="T15" fmla="*/ 0 h 2173"/>
                  <a:gd name="T16" fmla="*/ 0 w 1734"/>
                  <a:gd name="T17" fmla="*/ 0 h 2173"/>
                  <a:gd name="T18" fmla="*/ 0 w 1734"/>
                  <a:gd name="T19" fmla="*/ 0 h 2173"/>
                  <a:gd name="T20" fmla="*/ 0 w 1734"/>
                  <a:gd name="T21" fmla="*/ 0 h 2173"/>
                  <a:gd name="T22" fmla="*/ 0 w 1734"/>
                  <a:gd name="T23" fmla="*/ 0 h 2173"/>
                  <a:gd name="T24" fmla="*/ 0 w 1734"/>
                  <a:gd name="T25" fmla="*/ 0 h 2173"/>
                  <a:gd name="T26" fmla="*/ 0 w 1734"/>
                  <a:gd name="T27" fmla="*/ 0 h 2173"/>
                  <a:gd name="T28" fmla="*/ 0 w 1734"/>
                  <a:gd name="T29" fmla="*/ 0 h 2173"/>
                  <a:gd name="T30" fmla="*/ 0 w 1734"/>
                  <a:gd name="T31" fmla="*/ 0 h 2173"/>
                  <a:gd name="T32" fmla="*/ 0 w 1734"/>
                  <a:gd name="T33" fmla="*/ 0 h 2173"/>
                  <a:gd name="T34" fmla="*/ 0 w 1734"/>
                  <a:gd name="T35" fmla="*/ 0 h 2173"/>
                  <a:gd name="T36" fmla="*/ 0 w 1734"/>
                  <a:gd name="T37" fmla="*/ 0 h 2173"/>
                  <a:gd name="T38" fmla="*/ 0 w 1734"/>
                  <a:gd name="T39" fmla="*/ 0 h 2173"/>
                  <a:gd name="T40" fmla="*/ 0 w 1734"/>
                  <a:gd name="T41" fmla="*/ 0 h 2173"/>
                  <a:gd name="T42" fmla="*/ 0 w 1734"/>
                  <a:gd name="T43" fmla="*/ 0 h 2173"/>
                  <a:gd name="T44" fmla="*/ 0 w 1734"/>
                  <a:gd name="T45" fmla="*/ 0 h 2173"/>
                  <a:gd name="T46" fmla="*/ 0 w 1734"/>
                  <a:gd name="T47" fmla="*/ 0 h 2173"/>
                  <a:gd name="T48" fmla="*/ 0 w 1734"/>
                  <a:gd name="T49" fmla="*/ 0 h 2173"/>
                  <a:gd name="T50" fmla="*/ 0 w 1734"/>
                  <a:gd name="T51" fmla="*/ 0 h 2173"/>
                  <a:gd name="T52" fmla="*/ 0 w 1734"/>
                  <a:gd name="T53" fmla="*/ 0 h 2173"/>
                  <a:gd name="T54" fmla="*/ 0 w 1734"/>
                  <a:gd name="T55" fmla="*/ 0 h 2173"/>
                  <a:gd name="T56" fmla="*/ 0 w 1734"/>
                  <a:gd name="T57" fmla="*/ 0 h 2173"/>
                  <a:gd name="T58" fmla="*/ 0 w 1734"/>
                  <a:gd name="T59" fmla="*/ 0 h 2173"/>
                  <a:gd name="T60" fmla="*/ 0 w 1734"/>
                  <a:gd name="T61" fmla="*/ 0 h 2173"/>
                  <a:gd name="T62" fmla="*/ 0 w 1734"/>
                  <a:gd name="T63" fmla="*/ 0 h 2173"/>
                  <a:gd name="T64" fmla="*/ 0 w 1734"/>
                  <a:gd name="T65" fmla="*/ 0 h 2173"/>
                  <a:gd name="T66" fmla="*/ 0 w 1734"/>
                  <a:gd name="T67" fmla="*/ 0 h 2173"/>
                  <a:gd name="T68" fmla="*/ 0 w 1734"/>
                  <a:gd name="T69" fmla="*/ 0 h 2173"/>
                  <a:gd name="T70" fmla="*/ 0 w 1734"/>
                  <a:gd name="T71" fmla="*/ 0 h 2173"/>
                  <a:gd name="T72" fmla="*/ 0 w 1734"/>
                  <a:gd name="T73" fmla="*/ 0 h 2173"/>
                  <a:gd name="T74" fmla="*/ 0 w 1734"/>
                  <a:gd name="T75" fmla="*/ 0 h 2173"/>
                  <a:gd name="T76" fmla="*/ 0 w 1734"/>
                  <a:gd name="T77" fmla="*/ 0 h 2173"/>
                  <a:gd name="T78" fmla="*/ 0 w 1734"/>
                  <a:gd name="T79" fmla="*/ 0 h 2173"/>
                  <a:gd name="T80" fmla="*/ 0 w 1734"/>
                  <a:gd name="T81" fmla="*/ 0 h 2173"/>
                  <a:gd name="T82" fmla="*/ 0 w 1734"/>
                  <a:gd name="T83" fmla="*/ 0 h 2173"/>
                  <a:gd name="T84" fmla="*/ 0 w 1734"/>
                  <a:gd name="T85" fmla="*/ 0 h 2173"/>
                  <a:gd name="T86" fmla="*/ 0 w 1734"/>
                  <a:gd name="T87" fmla="*/ 0 h 2173"/>
                  <a:gd name="T88" fmla="*/ 0 w 1734"/>
                  <a:gd name="T89" fmla="*/ 0 h 2173"/>
                  <a:gd name="T90" fmla="*/ 0 w 1734"/>
                  <a:gd name="T91" fmla="*/ 0 h 2173"/>
                  <a:gd name="T92" fmla="*/ 0 w 1734"/>
                  <a:gd name="T93" fmla="*/ 0 h 2173"/>
                  <a:gd name="T94" fmla="*/ 0 w 1734"/>
                  <a:gd name="T95" fmla="*/ 0 h 2173"/>
                  <a:gd name="T96" fmla="*/ 0 w 1734"/>
                  <a:gd name="T97" fmla="*/ 0 h 2173"/>
                  <a:gd name="T98" fmla="*/ 0 w 1734"/>
                  <a:gd name="T99" fmla="*/ 0 h 2173"/>
                  <a:gd name="T100" fmla="*/ 0 w 1734"/>
                  <a:gd name="T101" fmla="*/ 0 h 2173"/>
                  <a:gd name="T102" fmla="*/ 0 w 1734"/>
                  <a:gd name="T103" fmla="*/ 0 h 2173"/>
                  <a:gd name="T104" fmla="*/ 0 w 1734"/>
                  <a:gd name="T105" fmla="*/ 0 h 217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34"/>
                  <a:gd name="T160" fmla="*/ 0 h 2173"/>
                  <a:gd name="T161" fmla="*/ 1734 w 1734"/>
                  <a:gd name="T162" fmla="*/ 2173 h 217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34" h="2173">
                    <a:moveTo>
                      <a:pt x="868" y="2173"/>
                    </a:moveTo>
                    <a:lnTo>
                      <a:pt x="906" y="2153"/>
                    </a:lnTo>
                    <a:lnTo>
                      <a:pt x="942" y="2130"/>
                    </a:lnTo>
                    <a:lnTo>
                      <a:pt x="978" y="2107"/>
                    </a:lnTo>
                    <a:lnTo>
                      <a:pt x="1013" y="2083"/>
                    </a:lnTo>
                    <a:lnTo>
                      <a:pt x="1047" y="2059"/>
                    </a:lnTo>
                    <a:lnTo>
                      <a:pt x="1080" y="2034"/>
                    </a:lnTo>
                    <a:lnTo>
                      <a:pt x="1112" y="2008"/>
                    </a:lnTo>
                    <a:lnTo>
                      <a:pt x="1144" y="1981"/>
                    </a:lnTo>
                    <a:lnTo>
                      <a:pt x="1174" y="1954"/>
                    </a:lnTo>
                    <a:lnTo>
                      <a:pt x="1204" y="1927"/>
                    </a:lnTo>
                    <a:lnTo>
                      <a:pt x="1233" y="1899"/>
                    </a:lnTo>
                    <a:lnTo>
                      <a:pt x="1260" y="1869"/>
                    </a:lnTo>
                    <a:lnTo>
                      <a:pt x="1287" y="1840"/>
                    </a:lnTo>
                    <a:lnTo>
                      <a:pt x="1314" y="1810"/>
                    </a:lnTo>
                    <a:lnTo>
                      <a:pt x="1339" y="1780"/>
                    </a:lnTo>
                    <a:lnTo>
                      <a:pt x="1364" y="1748"/>
                    </a:lnTo>
                    <a:lnTo>
                      <a:pt x="1387" y="1717"/>
                    </a:lnTo>
                    <a:lnTo>
                      <a:pt x="1410" y="1685"/>
                    </a:lnTo>
                    <a:lnTo>
                      <a:pt x="1432" y="1652"/>
                    </a:lnTo>
                    <a:lnTo>
                      <a:pt x="1453" y="1620"/>
                    </a:lnTo>
                    <a:lnTo>
                      <a:pt x="1474" y="1586"/>
                    </a:lnTo>
                    <a:lnTo>
                      <a:pt x="1493" y="1553"/>
                    </a:lnTo>
                    <a:lnTo>
                      <a:pt x="1512" y="1518"/>
                    </a:lnTo>
                    <a:lnTo>
                      <a:pt x="1531" y="1484"/>
                    </a:lnTo>
                    <a:lnTo>
                      <a:pt x="1548" y="1450"/>
                    </a:lnTo>
                    <a:lnTo>
                      <a:pt x="1564" y="1414"/>
                    </a:lnTo>
                    <a:lnTo>
                      <a:pt x="1581" y="1379"/>
                    </a:lnTo>
                    <a:lnTo>
                      <a:pt x="1596" y="1343"/>
                    </a:lnTo>
                    <a:lnTo>
                      <a:pt x="1610" y="1307"/>
                    </a:lnTo>
                    <a:lnTo>
                      <a:pt x="1623" y="1271"/>
                    </a:lnTo>
                    <a:lnTo>
                      <a:pt x="1636" y="1234"/>
                    </a:lnTo>
                    <a:lnTo>
                      <a:pt x="1649" y="1198"/>
                    </a:lnTo>
                    <a:lnTo>
                      <a:pt x="1660" y="1159"/>
                    </a:lnTo>
                    <a:lnTo>
                      <a:pt x="1672" y="1120"/>
                    </a:lnTo>
                    <a:lnTo>
                      <a:pt x="1682" y="1081"/>
                    </a:lnTo>
                    <a:lnTo>
                      <a:pt x="1691" y="1041"/>
                    </a:lnTo>
                    <a:lnTo>
                      <a:pt x="1699" y="1002"/>
                    </a:lnTo>
                    <a:lnTo>
                      <a:pt x="1707" y="961"/>
                    </a:lnTo>
                    <a:lnTo>
                      <a:pt x="1714" y="921"/>
                    </a:lnTo>
                    <a:lnTo>
                      <a:pt x="1719" y="881"/>
                    </a:lnTo>
                    <a:lnTo>
                      <a:pt x="1723" y="840"/>
                    </a:lnTo>
                    <a:lnTo>
                      <a:pt x="1728" y="800"/>
                    </a:lnTo>
                    <a:lnTo>
                      <a:pt x="1731" y="760"/>
                    </a:lnTo>
                    <a:lnTo>
                      <a:pt x="1733" y="719"/>
                    </a:lnTo>
                    <a:lnTo>
                      <a:pt x="1734" y="679"/>
                    </a:lnTo>
                    <a:lnTo>
                      <a:pt x="1734" y="639"/>
                    </a:lnTo>
                    <a:lnTo>
                      <a:pt x="1734" y="599"/>
                    </a:lnTo>
                    <a:lnTo>
                      <a:pt x="1733" y="559"/>
                    </a:lnTo>
                    <a:lnTo>
                      <a:pt x="1731" y="520"/>
                    </a:lnTo>
                    <a:lnTo>
                      <a:pt x="1728" y="481"/>
                    </a:lnTo>
                    <a:lnTo>
                      <a:pt x="1725" y="443"/>
                    </a:lnTo>
                    <a:lnTo>
                      <a:pt x="1720" y="404"/>
                    </a:lnTo>
                    <a:lnTo>
                      <a:pt x="1715" y="367"/>
                    </a:lnTo>
                    <a:lnTo>
                      <a:pt x="1708" y="330"/>
                    </a:lnTo>
                    <a:lnTo>
                      <a:pt x="1702" y="294"/>
                    </a:lnTo>
                    <a:lnTo>
                      <a:pt x="1694" y="258"/>
                    </a:lnTo>
                    <a:lnTo>
                      <a:pt x="1685" y="223"/>
                    </a:lnTo>
                    <a:lnTo>
                      <a:pt x="1677" y="189"/>
                    </a:lnTo>
                    <a:lnTo>
                      <a:pt x="1666" y="156"/>
                    </a:lnTo>
                    <a:lnTo>
                      <a:pt x="1655" y="123"/>
                    </a:lnTo>
                    <a:lnTo>
                      <a:pt x="1644" y="92"/>
                    </a:lnTo>
                    <a:lnTo>
                      <a:pt x="1631" y="60"/>
                    </a:lnTo>
                    <a:lnTo>
                      <a:pt x="1618" y="31"/>
                    </a:lnTo>
                    <a:lnTo>
                      <a:pt x="1604" y="2"/>
                    </a:lnTo>
                    <a:lnTo>
                      <a:pt x="1560" y="23"/>
                    </a:lnTo>
                    <a:lnTo>
                      <a:pt x="1516" y="44"/>
                    </a:lnTo>
                    <a:lnTo>
                      <a:pt x="1473" y="62"/>
                    </a:lnTo>
                    <a:lnTo>
                      <a:pt x="1429" y="80"/>
                    </a:lnTo>
                    <a:lnTo>
                      <a:pt x="1384" y="96"/>
                    </a:lnTo>
                    <a:lnTo>
                      <a:pt x="1341" y="110"/>
                    </a:lnTo>
                    <a:lnTo>
                      <a:pt x="1296" y="124"/>
                    </a:lnTo>
                    <a:lnTo>
                      <a:pt x="1250" y="136"/>
                    </a:lnTo>
                    <a:lnTo>
                      <a:pt x="1205" y="147"/>
                    </a:lnTo>
                    <a:lnTo>
                      <a:pt x="1159" y="156"/>
                    </a:lnTo>
                    <a:lnTo>
                      <a:pt x="1112" y="165"/>
                    </a:lnTo>
                    <a:lnTo>
                      <a:pt x="1065" y="171"/>
                    </a:lnTo>
                    <a:lnTo>
                      <a:pt x="1017" y="176"/>
                    </a:lnTo>
                    <a:lnTo>
                      <a:pt x="968" y="180"/>
                    </a:lnTo>
                    <a:lnTo>
                      <a:pt x="918" y="182"/>
                    </a:lnTo>
                    <a:lnTo>
                      <a:pt x="868" y="183"/>
                    </a:lnTo>
                    <a:lnTo>
                      <a:pt x="818" y="182"/>
                    </a:lnTo>
                    <a:lnTo>
                      <a:pt x="768" y="180"/>
                    </a:lnTo>
                    <a:lnTo>
                      <a:pt x="718" y="177"/>
                    </a:lnTo>
                    <a:lnTo>
                      <a:pt x="671" y="171"/>
                    </a:lnTo>
                    <a:lnTo>
                      <a:pt x="624" y="165"/>
                    </a:lnTo>
                    <a:lnTo>
                      <a:pt x="577" y="156"/>
                    </a:lnTo>
                    <a:lnTo>
                      <a:pt x="531" y="147"/>
                    </a:lnTo>
                    <a:lnTo>
                      <a:pt x="485" y="136"/>
                    </a:lnTo>
                    <a:lnTo>
                      <a:pt x="439" y="123"/>
                    </a:lnTo>
                    <a:lnTo>
                      <a:pt x="395" y="110"/>
                    </a:lnTo>
                    <a:lnTo>
                      <a:pt x="350" y="95"/>
                    </a:lnTo>
                    <a:lnTo>
                      <a:pt x="306" y="79"/>
                    </a:lnTo>
                    <a:lnTo>
                      <a:pt x="263" y="61"/>
                    </a:lnTo>
                    <a:lnTo>
                      <a:pt x="218" y="43"/>
                    </a:lnTo>
                    <a:lnTo>
                      <a:pt x="175" y="22"/>
                    </a:lnTo>
                    <a:lnTo>
                      <a:pt x="131" y="0"/>
                    </a:lnTo>
                    <a:lnTo>
                      <a:pt x="118" y="29"/>
                    </a:lnTo>
                    <a:lnTo>
                      <a:pt x="105" y="59"/>
                    </a:lnTo>
                    <a:lnTo>
                      <a:pt x="92" y="89"/>
                    </a:lnTo>
                    <a:lnTo>
                      <a:pt x="80" y="121"/>
                    </a:lnTo>
                    <a:lnTo>
                      <a:pt x="69" y="154"/>
                    </a:lnTo>
                    <a:lnTo>
                      <a:pt x="59" y="187"/>
                    </a:lnTo>
                    <a:lnTo>
                      <a:pt x="50" y="222"/>
                    </a:lnTo>
                    <a:lnTo>
                      <a:pt x="42" y="257"/>
                    </a:lnTo>
                    <a:lnTo>
                      <a:pt x="34" y="293"/>
                    </a:lnTo>
                    <a:lnTo>
                      <a:pt x="26" y="329"/>
                    </a:lnTo>
                    <a:lnTo>
                      <a:pt x="21" y="366"/>
                    </a:lnTo>
                    <a:lnTo>
                      <a:pt x="15" y="403"/>
                    </a:lnTo>
                    <a:lnTo>
                      <a:pt x="11" y="441"/>
                    </a:lnTo>
                    <a:lnTo>
                      <a:pt x="7" y="481"/>
                    </a:lnTo>
                    <a:lnTo>
                      <a:pt x="5" y="520"/>
                    </a:lnTo>
                    <a:lnTo>
                      <a:pt x="2" y="559"/>
                    </a:lnTo>
                    <a:lnTo>
                      <a:pt x="1" y="598"/>
                    </a:lnTo>
                    <a:lnTo>
                      <a:pt x="0" y="639"/>
                    </a:lnTo>
                    <a:lnTo>
                      <a:pt x="1" y="678"/>
                    </a:lnTo>
                    <a:lnTo>
                      <a:pt x="2" y="718"/>
                    </a:lnTo>
                    <a:lnTo>
                      <a:pt x="5" y="759"/>
                    </a:lnTo>
                    <a:lnTo>
                      <a:pt x="8" y="800"/>
                    </a:lnTo>
                    <a:lnTo>
                      <a:pt x="12" y="840"/>
                    </a:lnTo>
                    <a:lnTo>
                      <a:pt x="17" y="881"/>
                    </a:lnTo>
                    <a:lnTo>
                      <a:pt x="22" y="921"/>
                    </a:lnTo>
                    <a:lnTo>
                      <a:pt x="29" y="961"/>
                    </a:lnTo>
                    <a:lnTo>
                      <a:pt x="36" y="1002"/>
                    </a:lnTo>
                    <a:lnTo>
                      <a:pt x="45" y="1041"/>
                    </a:lnTo>
                    <a:lnTo>
                      <a:pt x="54" y="1081"/>
                    </a:lnTo>
                    <a:lnTo>
                      <a:pt x="63" y="1120"/>
                    </a:lnTo>
                    <a:lnTo>
                      <a:pt x="74" y="1159"/>
                    </a:lnTo>
                    <a:lnTo>
                      <a:pt x="86" y="1198"/>
                    </a:lnTo>
                    <a:lnTo>
                      <a:pt x="99" y="1234"/>
                    </a:lnTo>
                    <a:lnTo>
                      <a:pt x="112" y="1271"/>
                    </a:lnTo>
                    <a:lnTo>
                      <a:pt x="126" y="1307"/>
                    </a:lnTo>
                    <a:lnTo>
                      <a:pt x="140" y="1343"/>
                    </a:lnTo>
                    <a:lnTo>
                      <a:pt x="155" y="1379"/>
                    </a:lnTo>
                    <a:lnTo>
                      <a:pt x="171" y="1414"/>
                    </a:lnTo>
                    <a:lnTo>
                      <a:pt x="188" y="1450"/>
                    </a:lnTo>
                    <a:lnTo>
                      <a:pt x="205" y="1484"/>
                    </a:lnTo>
                    <a:lnTo>
                      <a:pt x="224" y="1518"/>
                    </a:lnTo>
                    <a:lnTo>
                      <a:pt x="242" y="1553"/>
                    </a:lnTo>
                    <a:lnTo>
                      <a:pt x="262" y="1586"/>
                    </a:lnTo>
                    <a:lnTo>
                      <a:pt x="282" y="1620"/>
                    </a:lnTo>
                    <a:lnTo>
                      <a:pt x="303" y="1652"/>
                    </a:lnTo>
                    <a:lnTo>
                      <a:pt x="326" y="1685"/>
                    </a:lnTo>
                    <a:lnTo>
                      <a:pt x="349" y="1717"/>
                    </a:lnTo>
                    <a:lnTo>
                      <a:pt x="372" y="1748"/>
                    </a:lnTo>
                    <a:lnTo>
                      <a:pt x="397" y="1780"/>
                    </a:lnTo>
                    <a:lnTo>
                      <a:pt x="422" y="1810"/>
                    </a:lnTo>
                    <a:lnTo>
                      <a:pt x="448" y="1840"/>
                    </a:lnTo>
                    <a:lnTo>
                      <a:pt x="475" y="1869"/>
                    </a:lnTo>
                    <a:lnTo>
                      <a:pt x="503" y="1899"/>
                    </a:lnTo>
                    <a:lnTo>
                      <a:pt x="532" y="1927"/>
                    </a:lnTo>
                    <a:lnTo>
                      <a:pt x="562" y="1954"/>
                    </a:lnTo>
                    <a:lnTo>
                      <a:pt x="592" y="1981"/>
                    </a:lnTo>
                    <a:lnTo>
                      <a:pt x="624" y="2008"/>
                    </a:lnTo>
                    <a:lnTo>
                      <a:pt x="655" y="2034"/>
                    </a:lnTo>
                    <a:lnTo>
                      <a:pt x="689" y="2059"/>
                    </a:lnTo>
                    <a:lnTo>
                      <a:pt x="723" y="2083"/>
                    </a:lnTo>
                    <a:lnTo>
                      <a:pt x="758" y="2107"/>
                    </a:lnTo>
                    <a:lnTo>
                      <a:pt x="794" y="2130"/>
                    </a:lnTo>
                    <a:lnTo>
                      <a:pt x="830" y="2153"/>
                    </a:lnTo>
                    <a:lnTo>
                      <a:pt x="868" y="2173"/>
                    </a:lnTo>
                    <a:close/>
                  </a:path>
                </a:pathLst>
              </a:custGeom>
              <a:solidFill>
                <a:srgbClr val="22A7EA"/>
              </a:solidFill>
              <a:ln w="9525">
                <a:noFill/>
                <a:round/>
                <a:headEnd/>
                <a:tailEnd/>
              </a:ln>
            </p:spPr>
            <p:txBody>
              <a:bodyPr/>
              <a:lstStyle/>
              <a:p>
                <a:endParaRPr lang="en-US" dirty="0"/>
              </a:p>
            </p:txBody>
          </p:sp>
          <p:sp>
            <p:nvSpPr>
              <p:cNvPr id="23582" name="Freeform 783"/>
              <p:cNvSpPr>
                <a:spLocks/>
              </p:cNvSpPr>
              <p:nvPr/>
            </p:nvSpPr>
            <p:spPr bwMode="white">
              <a:xfrm>
                <a:off x="3234" y="1475"/>
                <a:ext cx="168" cy="220"/>
              </a:xfrm>
              <a:custGeom>
                <a:avLst/>
                <a:gdLst>
                  <a:gd name="T0" fmla="*/ 0 w 1431"/>
                  <a:gd name="T1" fmla="*/ 0 h 1760"/>
                  <a:gd name="T2" fmla="*/ 0 w 1431"/>
                  <a:gd name="T3" fmla="*/ 0 h 1760"/>
                  <a:gd name="T4" fmla="*/ 0 w 1431"/>
                  <a:gd name="T5" fmla="*/ 0 h 1760"/>
                  <a:gd name="T6" fmla="*/ 0 w 1431"/>
                  <a:gd name="T7" fmla="*/ 0 h 1760"/>
                  <a:gd name="T8" fmla="*/ 0 w 1431"/>
                  <a:gd name="T9" fmla="*/ 0 h 1760"/>
                  <a:gd name="T10" fmla="*/ 0 w 1431"/>
                  <a:gd name="T11" fmla="*/ 0 h 1760"/>
                  <a:gd name="T12" fmla="*/ 0 w 1431"/>
                  <a:gd name="T13" fmla="*/ 0 h 1760"/>
                  <a:gd name="T14" fmla="*/ 0 w 1431"/>
                  <a:gd name="T15" fmla="*/ 0 h 1760"/>
                  <a:gd name="T16" fmla="*/ 0 w 1431"/>
                  <a:gd name="T17" fmla="*/ 0 h 1760"/>
                  <a:gd name="T18" fmla="*/ 0 w 1431"/>
                  <a:gd name="T19" fmla="*/ 0 h 1760"/>
                  <a:gd name="T20" fmla="*/ 0 w 1431"/>
                  <a:gd name="T21" fmla="*/ 0 h 1760"/>
                  <a:gd name="T22" fmla="*/ 0 w 1431"/>
                  <a:gd name="T23" fmla="*/ 0 h 1760"/>
                  <a:gd name="T24" fmla="*/ 0 w 1431"/>
                  <a:gd name="T25" fmla="*/ 0 h 1760"/>
                  <a:gd name="T26" fmla="*/ 0 w 1431"/>
                  <a:gd name="T27" fmla="*/ 0 h 1760"/>
                  <a:gd name="T28" fmla="*/ 0 w 1431"/>
                  <a:gd name="T29" fmla="*/ 0 h 1760"/>
                  <a:gd name="T30" fmla="*/ 0 w 1431"/>
                  <a:gd name="T31" fmla="*/ 0 h 1760"/>
                  <a:gd name="T32" fmla="*/ 0 w 1431"/>
                  <a:gd name="T33" fmla="*/ 0 h 1760"/>
                  <a:gd name="T34" fmla="*/ 0 w 1431"/>
                  <a:gd name="T35" fmla="*/ 0 h 1760"/>
                  <a:gd name="T36" fmla="*/ 0 w 1431"/>
                  <a:gd name="T37" fmla="*/ 0 h 1760"/>
                  <a:gd name="T38" fmla="*/ 0 w 1431"/>
                  <a:gd name="T39" fmla="*/ 0 h 1760"/>
                  <a:gd name="T40" fmla="*/ 0 w 1431"/>
                  <a:gd name="T41" fmla="*/ 0 h 1760"/>
                  <a:gd name="T42" fmla="*/ 0 w 1431"/>
                  <a:gd name="T43" fmla="*/ 0 h 1760"/>
                  <a:gd name="T44" fmla="*/ 0 w 1431"/>
                  <a:gd name="T45" fmla="*/ 0 h 1760"/>
                  <a:gd name="T46" fmla="*/ 0 w 1431"/>
                  <a:gd name="T47" fmla="*/ 0 h 1760"/>
                  <a:gd name="T48" fmla="*/ 0 w 1431"/>
                  <a:gd name="T49" fmla="*/ 0 h 1760"/>
                  <a:gd name="T50" fmla="*/ 0 w 1431"/>
                  <a:gd name="T51" fmla="*/ 0 h 1760"/>
                  <a:gd name="T52" fmla="*/ 0 w 1431"/>
                  <a:gd name="T53" fmla="*/ 0 h 1760"/>
                  <a:gd name="T54" fmla="*/ 0 w 1431"/>
                  <a:gd name="T55" fmla="*/ 0 h 1760"/>
                  <a:gd name="T56" fmla="*/ 0 w 1431"/>
                  <a:gd name="T57" fmla="*/ 0 h 1760"/>
                  <a:gd name="T58" fmla="*/ 0 w 1431"/>
                  <a:gd name="T59" fmla="*/ 0 h 1760"/>
                  <a:gd name="T60" fmla="*/ 0 w 1431"/>
                  <a:gd name="T61" fmla="*/ 0 h 1760"/>
                  <a:gd name="T62" fmla="*/ 0 w 1431"/>
                  <a:gd name="T63" fmla="*/ 0 h 1760"/>
                  <a:gd name="T64" fmla="*/ 0 w 1431"/>
                  <a:gd name="T65" fmla="*/ 0 h 1760"/>
                  <a:gd name="T66" fmla="*/ 0 w 1431"/>
                  <a:gd name="T67" fmla="*/ 0 h 1760"/>
                  <a:gd name="T68" fmla="*/ 0 w 1431"/>
                  <a:gd name="T69" fmla="*/ 0 h 1760"/>
                  <a:gd name="T70" fmla="*/ 0 w 1431"/>
                  <a:gd name="T71" fmla="*/ 0 h 1760"/>
                  <a:gd name="T72" fmla="*/ 0 w 1431"/>
                  <a:gd name="T73" fmla="*/ 0 h 1760"/>
                  <a:gd name="T74" fmla="*/ 0 w 1431"/>
                  <a:gd name="T75" fmla="*/ 0 h 1760"/>
                  <a:gd name="T76" fmla="*/ 0 w 1431"/>
                  <a:gd name="T77" fmla="*/ 0 h 1760"/>
                  <a:gd name="T78" fmla="*/ 0 w 1431"/>
                  <a:gd name="T79" fmla="*/ 0 h 1760"/>
                  <a:gd name="T80" fmla="*/ 0 w 1431"/>
                  <a:gd name="T81" fmla="*/ 0 h 1760"/>
                  <a:gd name="T82" fmla="*/ 0 w 1431"/>
                  <a:gd name="T83" fmla="*/ 0 h 1760"/>
                  <a:gd name="T84" fmla="*/ 0 w 1431"/>
                  <a:gd name="T85" fmla="*/ 0 h 1760"/>
                  <a:gd name="T86" fmla="*/ 0 w 1431"/>
                  <a:gd name="T87" fmla="*/ 0 h 1760"/>
                  <a:gd name="T88" fmla="*/ 0 w 1431"/>
                  <a:gd name="T89" fmla="*/ 0 h 1760"/>
                  <a:gd name="T90" fmla="*/ 0 w 1431"/>
                  <a:gd name="T91" fmla="*/ 0 h 1760"/>
                  <a:gd name="T92" fmla="*/ 0 w 1431"/>
                  <a:gd name="T93" fmla="*/ 0 h 1760"/>
                  <a:gd name="T94" fmla="*/ 0 w 1431"/>
                  <a:gd name="T95" fmla="*/ 0 h 1760"/>
                  <a:gd name="T96" fmla="*/ 0 w 1431"/>
                  <a:gd name="T97" fmla="*/ 0 h 1760"/>
                  <a:gd name="T98" fmla="*/ 0 w 1431"/>
                  <a:gd name="T99" fmla="*/ 0 h 17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31"/>
                  <a:gd name="T151" fmla="*/ 0 h 1760"/>
                  <a:gd name="T152" fmla="*/ 1431 w 1431"/>
                  <a:gd name="T153" fmla="*/ 1760 h 176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31" h="1760">
                    <a:moveTo>
                      <a:pt x="716" y="1760"/>
                    </a:moveTo>
                    <a:lnTo>
                      <a:pt x="746" y="1741"/>
                    </a:lnTo>
                    <a:lnTo>
                      <a:pt x="777" y="1720"/>
                    </a:lnTo>
                    <a:lnTo>
                      <a:pt x="805" y="1699"/>
                    </a:lnTo>
                    <a:lnTo>
                      <a:pt x="834" y="1678"/>
                    </a:lnTo>
                    <a:lnTo>
                      <a:pt x="861" y="1657"/>
                    </a:lnTo>
                    <a:lnTo>
                      <a:pt x="888" y="1635"/>
                    </a:lnTo>
                    <a:lnTo>
                      <a:pt x="914" y="1612"/>
                    </a:lnTo>
                    <a:lnTo>
                      <a:pt x="939" y="1589"/>
                    </a:lnTo>
                    <a:lnTo>
                      <a:pt x="963" y="1565"/>
                    </a:lnTo>
                    <a:lnTo>
                      <a:pt x="986" y="1541"/>
                    </a:lnTo>
                    <a:lnTo>
                      <a:pt x="1009" y="1516"/>
                    </a:lnTo>
                    <a:lnTo>
                      <a:pt x="1031" y="1492"/>
                    </a:lnTo>
                    <a:lnTo>
                      <a:pt x="1053" y="1466"/>
                    </a:lnTo>
                    <a:lnTo>
                      <a:pt x="1073" y="1441"/>
                    </a:lnTo>
                    <a:lnTo>
                      <a:pt x="1093" y="1415"/>
                    </a:lnTo>
                    <a:lnTo>
                      <a:pt x="1113" y="1389"/>
                    </a:lnTo>
                    <a:lnTo>
                      <a:pt x="1131" y="1361"/>
                    </a:lnTo>
                    <a:lnTo>
                      <a:pt x="1149" y="1334"/>
                    </a:lnTo>
                    <a:lnTo>
                      <a:pt x="1166" y="1307"/>
                    </a:lnTo>
                    <a:lnTo>
                      <a:pt x="1182" y="1278"/>
                    </a:lnTo>
                    <a:lnTo>
                      <a:pt x="1199" y="1250"/>
                    </a:lnTo>
                    <a:lnTo>
                      <a:pt x="1215" y="1222"/>
                    </a:lnTo>
                    <a:lnTo>
                      <a:pt x="1229" y="1192"/>
                    </a:lnTo>
                    <a:lnTo>
                      <a:pt x="1244" y="1163"/>
                    </a:lnTo>
                    <a:lnTo>
                      <a:pt x="1259" y="1134"/>
                    </a:lnTo>
                    <a:lnTo>
                      <a:pt x="1272" y="1104"/>
                    </a:lnTo>
                    <a:lnTo>
                      <a:pt x="1285" y="1074"/>
                    </a:lnTo>
                    <a:lnTo>
                      <a:pt x="1297" y="1044"/>
                    </a:lnTo>
                    <a:lnTo>
                      <a:pt x="1321" y="982"/>
                    </a:lnTo>
                    <a:lnTo>
                      <a:pt x="1344" y="920"/>
                    </a:lnTo>
                    <a:lnTo>
                      <a:pt x="1361" y="863"/>
                    </a:lnTo>
                    <a:lnTo>
                      <a:pt x="1377" y="805"/>
                    </a:lnTo>
                    <a:lnTo>
                      <a:pt x="1392" y="748"/>
                    </a:lnTo>
                    <a:lnTo>
                      <a:pt x="1404" y="689"/>
                    </a:lnTo>
                    <a:lnTo>
                      <a:pt x="1409" y="659"/>
                    </a:lnTo>
                    <a:lnTo>
                      <a:pt x="1414" y="629"/>
                    </a:lnTo>
                    <a:lnTo>
                      <a:pt x="1419" y="600"/>
                    </a:lnTo>
                    <a:lnTo>
                      <a:pt x="1422" y="570"/>
                    </a:lnTo>
                    <a:lnTo>
                      <a:pt x="1425" y="540"/>
                    </a:lnTo>
                    <a:lnTo>
                      <a:pt x="1428" y="510"/>
                    </a:lnTo>
                    <a:lnTo>
                      <a:pt x="1430" y="480"/>
                    </a:lnTo>
                    <a:lnTo>
                      <a:pt x="1431" y="450"/>
                    </a:lnTo>
                    <a:lnTo>
                      <a:pt x="1431" y="421"/>
                    </a:lnTo>
                    <a:lnTo>
                      <a:pt x="1431" y="391"/>
                    </a:lnTo>
                    <a:lnTo>
                      <a:pt x="1431" y="362"/>
                    </a:lnTo>
                    <a:lnTo>
                      <a:pt x="1429" y="332"/>
                    </a:lnTo>
                    <a:lnTo>
                      <a:pt x="1428" y="303"/>
                    </a:lnTo>
                    <a:lnTo>
                      <a:pt x="1424" y="275"/>
                    </a:lnTo>
                    <a:lnTo>
                      <a:pt x="1421" y="245"/>
                    </a:lnTo>
                    <a:lnTo>
                      <a:pt x="1417" y="217"/>
                    </a:lnTo>
                    <a:lnTo>
                      <a:pt x="1412" y="189"/>
                    </a:lnTo>
                    <a:lnTo>
                      <a:pt x="1407" y="161"/>
                    </a:lnTo>
                    <a:lnTo>
                      <a:pt x="1400" y="133"/>
                    </a:lnTo>
                    <a:lnTo>
                      <a:pt x="1394" y="106"/>
                    </a:lnTo>
                    <a:lnTo>
                      <a:pt x="1386" y="79"/>
                    </a:lnTo>
                    <a:lnTo>
                      <a:pt x="1377" y="52"/>
                    </a:lnTo>
                    <a:lnTo>
                      <a:pt x="1368" y="26"/>
                    </a:lnTo>
                    <a:lnTo>
                      <a:pt x="1358" y="0"/>
                    </a:lnTo>
                    <a:lnTo>
                      <a:pt x="1298" y="21"/>
                    </a:lnTo>
                    <a:lnTo>
                      <a:pt x="1244" y="37"/>
                    </a:lnTo>
                    <a:lnTo>
                      <a:pt x="1195" y="50"/>
                    </a:lnTo>
                    <a:lnTo>
                      <a:pt x="1151" y="61"/>
                    </a:lnTo>
                    <a:lnTo>
                      <a:pt x="1110" y="71"/>
                    </a:lnTo>
                    <a:lnTo>
                      <a:pt x="1072" y="79"/>
                    </a:lnTo>
                    <a:lnTo>
                      <a:pt x="1036" y="84"/>
                    </a:lnTo>
                    <a:lnTo>
                      <a:pt x="1001" y="91"/>
                    </a:lnTo>
                    <a:lnTo>
                      <a:pt x="970" y="95"/>
                    </a:lnTo>
                    <a:lnTo>
                      <a:pt x="938" y="99"/>
                    </a:lnTo>
                    <a:lnTo>
                      <a:pt x="907" y="103"/>
                    </a:lnTo>
                    <a:lnTo>
                      <a:pt x="874" y="106"/>
                    </a:lnTo>
                    <a:lnTo>
                      <a:pt x="839" y="108"/>
                    </a:lnTo>
                    <a:lnTo>
                      <a:pt x="801" y="110"/>
                    </a:lnTo>
                    <a:lnTo>
                      <a:pt x="760" y="112"/>
                    </a:lnTo>
                    <a:lnTo>
                      <a:pt x="716" y="113"/>
                    </a:lnTo>
                    <a:lnTo>
                      <a:pt x="671" y="112"/>
                    </a:lnTo>
                    <a:lnTo>
                      <a:pt x="630" y="110"/>
                    </a:lnTo>
                    <a:lnTo>
                      <a:pt x="593" y="108"/>
                    </a:lnTo>
                    <a:lnTo>
                      <a:pt x="558" y="106"/>
                    </a:lnTo>
                    <a:lnTo>
                      <a:pt x="525" y="103"/>
                    </a:lnTo>
                    <a:lnTo>
                      <a:pt x="493" y="99"/>
                    </a:lnTo>
                    <a:lnTo>
                      <a:pt x="462" y="95"/>
                    </a:lnTo>
                    <a:lnTo>
                      <a:pt x="430" y="91"/>
                    </a:lnTo>
                    <a:lnTo>
                      <a:pt x="395" y="84"/>
                    </a:lnTo>
                    <a:lnTo>
                      <a:pt x="359" y="79"/>
                    </a:lnTo>
                    <a:lnTo>
                      <a:pt x="321" y="71"/>
                    </a:lnTo>
                    <a:lnTo>
                      <a:pt x="281" y="61"/>
                    </a:lnTo>
                    <a:lnTo>
                      <a:pt x="236" y="50"/>
                    </a:lnTo>
                    <a:lnTo>
                      <a:pt x="187" y="37"/>
                    </a:lnTo>
                    <a:lnTo>
                      <a:pt x="133" y="21"/>
                    </a:lnTo>
                    <a:lnTo>
                      <a:pt x="74" y="0"/>
                    </a:lnTo>
                    <a:lnTo>
                      <a:pt x="63" y="26"/>
                    </a:lnTo>
                    <a:lnTo>
                      <a:pt x="54" y="52"/>
                    </a:lnTo>
                    <a:lnTo>
                      <a:pt x="45" y="79"/>
                    </a:lnTo>
                    <a:lnTo>
                      <a:pt x="38" y="106"/>
                    </a:lnTo>
                    <a:lnTo>
                      <a:pt x="31" y="133"/>
                    </a:lnTo>
                    <a:lnTo>
                      <a:pt x="25" y="161"/>
                    </a:lnTo>
                    <a:lnTo>
                      <a:pt x="19" y="189"/>
                    </a:lnTo>
                    <a:lnTo>
                      <a:pt x="14" y="217"/>
                    </a:lnTo>
                    <a:lnTo>
                      <a:pt x="11" y="245"/>
                    </a:lnTo>
                    <a:lnTo>
                      <a:pt x="7" y="275"/>
                    </a:lnTo>
                    <a:lnTo>
                      <a:pt x="4" y="303"/>
                    </a:lnTo>
                    <a:lnTo>
                      <a:pt x="2" y="332"/>
                    </a:lnTo>
                    <a:lnTo>
                      <a:pt x="1" y="362"/>
                    </a:lnTo>
                    <a:lnTo>
                      <a:pt x="1" y="391"/>
                    </a:lnTo>
                    <a:lnTo>
                      <a:pt x="0" y="421"/>
                    </a:lnTo>
                    <a:lnTo>
                      <a:pt x="1" y="450"/>
                    </a:lnTo>
                    <a:lnTo>
                      <a:pt x="2" y="480"/>
                    </a:lnTo>
                    <a:lnTo>
                      <a:pt x="4" y="510"/>
                    </a:lnTo>
                    <a:lnTo>
                      <a:pt x="6" y="540"/>
                    </a:lnTo>
                    <a:lnTo>
                      <a:pt x="9" y="570"/>
                    </a:lnTo>
                    <a:lnTo>
                      <a:pt x="13" y="600"/>
                    </a:lnTo>
                    <a:lnTo>
                      <a:pt x="17" y="629"/>
                    </a:lnTo>
                    <a:lnTo>
                      <a:pt x="21" y="659"/>
                    </a:lnTo>
                    <a:lnTo>
                      <a:pt x="27" y="689"/>
                    </a:lnTo>
                    <a:lnTo>
                      <a:pt x="40" y="748"/>
                    </a:lnTo>
                    <a:lnTo>
                      <a:pt x="54" y="805"/>
                    </a:lnTo>
                    <a:lnTo>
                      <a:pt x="71" y="863"/>
                    </a:lnTo>
                    <a:lnTo>
                      <a:pt x="88" y="920"/>
                    </a:lnTo>
                    <a:lnTo>
                      <a:pt x="111" y="982"/>
                    </a:lnTo>
                    <a:lnTo>
                      <a:pt x="134" y="1044"/>
                    </a:lnTo>
                    <a:lnTo>
                      <a:pt x="147" y="1074"/>
                    </a:lnTo>
                    <a:lnTo>
                      <a:pt x="160" y="1104"/>
                    </a:lnTo>
                    <a:lnTo>
                      <a:pt x="173" y="1134"/>
                    </a:lnTo>
                    <a:lnTo>
                      <a:pt x="187" y="1163"/>
                    </a:lnTo>
                    <a:lnTo>
                      <a:pt x="202" y="1192"/>
                    </a:lnTo>
                    <a:lnTo>
                      <a:pt x="217" y="1222"/>
                    </a:lnTo>
                    <a:lnTo>
                      <a:pt x="233" y="1250"/>
                    </a:lnTo>
                    <a:lnTo>
                      <a:pt x="249" y="1278"/>
                    </a:lnTo>
                    <a:lnTo>
                      <a:pt x="266" y="1307"/>
                    </a:lnTo>
                    <a:lnTo>
                      <a:pt x="283" y="1334"/>
                    </a:lnTo>
                    <a:lnTo>
                      <a:pt x="301" y="1361"/>
                    </a:lnTo>
                    <a:lnTo>
                      <a:pt x="319" y="1389"/>
                    </a:lnTo>
                    <a:lnTo>
                      <a:pt x="339" y="1415"/>
                    </a:lnTo>
                    <a:lnTo>
                      <a:pt x="358" y="1441"/>
                    </a:lnTo>
                    <a:lnTo>
                      <a:pt x="379" y="1466"/>
                    </a:lnTo>
                    <a:lnTo>
                      <a:pt x="401" y="1492"/>
                    </a:lnTo>
                    <a:lnTo>
                      <a:pt x="423" y="1516"/>
                    </a:lnTo>
                    <a:lnTo>
                      <a:pt x="445" y="1541"/>
                    </a:lnTo>
                    <a:lnTo>
                      <a:pt x="468" y="1565"/>
                    </a:lnTo>
                    <a:lnTo>
                      <a:pt x="492" y="1589"/>
                    </a:lnTo>
                    <a:lnTo>
                      <a:pt x="517" y="1612"/>
                    </a:lnTo>
                    <a:lnTo>
                      <a:pt x="544" y="1635"/>
                    </a:lnTo>
                    <a:lnTo>
                      <a:pt x="570" y="1657"/>
                    </a:lnTo>
                    <a:lnTo>
                      <a:pt x="598" y="1678"/>
                    </a:lnTo>
                    <a:lnTo>
                      <a:pt x="626" y="1699"/>
                    </a:lnTo>
                    <a:lnTo>
                      <a:pt x="655" y="1720"/>
                    </a:lnTo>
                    <a:lnTo>
                      <a:pt x="685" y="1741"/>
                    </a:lnTo>
                    <a:lnTo>
                      <a:pt x="716" y="1760"/>
                    </a:lnTo>
                    <a:close/>
                  </a:path>
                </a:pathLst>
              </a:custGeom>
              <a:solidFill>
                <a:srgbClr val="FFFFFF"/>
              </a:solidFill>
              <a:ln w="9525">
                <a:noFill/>
                <a:round/>
                <a:headEnd/>
                <a:tailEnd/>
              </a:ln>
            </p:spPr>
            <p:txBody>
              <a:bodyPr/>
              <a:lstStyle/>
              <a:p>
                <a:endParaRPr lang="en-US" dirty="0"/>
              </a:p>
            </p:txBody>
          </p:sp>
          <p:sp>
            <p:nvSpPr>
              <p:cNvPr id="23583" name="Freeform 784"/>
              <p:cNvSpPr>
                <a:spLocks/>
              </p:cNvSpPr>
              <p:nvPr/>
            </p:nvSpPr>
            <p:spPr bwMode="auto">
              <a:xfrm>
                <a:off x="3243" y="1488"/>
                <a:ext cx="151" cy="196"/>
              </a:xfrm>
              <a:custGeom>
                <a:avLst/>
                <a:gdLst>
                  <a:gd name="T0" fmla="*/ 0 w 1264"/>
                  <a:gd name="T1" fmla="*/ 0 h 1571"/>
                  <a:gd name="T2" fmla="*/ 0 w 1264"/>
                  <a:gd name="T3" fmla="*/ 0 h 1571"/>
                  <a:gd name="T4" fmla="*/ 0 w 1264"/>
                  <a:gd name="T5" fmla="*/ 0 h 1571"/>
                  <a:gd name="T6" fmla="*/ 0 w 1264"/>
                  <a:gd name="T7" fmla="*/ 0 h 1571"/>
                  <a:gd name="T8" fmla="*/ 0 w 1264"/>
                  <a:gd name="T9" fmla="*/ 0 h 1571"/>
                  <a:gd name="T10" fmla="*/ 0 w 1264"/>
                  <a:gd name="T11" fmla="*/ 0 h 1571"/>
                  <a:gd name="T12" fmla="*/ 0 w 1264"/>
                  <a:gd name="T13" fmla="*/ 0 h 1571"/>
                  <a:gd name="T14" fmla="*/ 0 w 1264"/>
                  <a:gd name="T15" fmla="*/ 0 h 1571"/>
                  <a:gd name="T16" fmla="*/ 0 w 1264"/>
                  <a:gd name="T17" fmla="*/ 0 h 1571"/>
                  <a:gd name="T18" fmla="*/ 0 w 1264"/>
                  <a:gd name="T19" fmla="*/ 0 h 1571"/>
                  <a:gd name="T20" fmla="*/ 0 w 1264"/>
                  <a:gd name="T21" fmla="*/ 0 h 1571"/>
                  <a:gd name="T22" fmla="*/ 0 w 1264"/>
                  <a:gd name="T23" fmla="*/ 0 h 1571"/>
                  <a:gd name="T24" fmla="*/ 0 w 1264"/>
                  <a:gd name="T25" fmla="*/ 0 h 1571"/>
                  <a:gd name="T26" fmla="*/ 0 w 1264"/>
                  <a:gd name="T27" fmla="*/ 0 h 1571"/>
                  <a:gd name="T28" fmla="*/ 0 w 1264"/>
                  <a:gd name="T29" fmla="*/ 0 h 1571"/>
                  <a:gd name="T30" fmla="*/ 0 w 1264"/>
                  <a:gd name="T31" fmla="*/ 0 h 1571"/>
                  <a:gd name="T32" fmla="*/ 0 w 1264"/>
                  <a:gd name="T33" fmla="*/ 0 h 1571"/>
                  <a:gd name="T34" fmla="*/ 0 w 1264"/>
                  <a:gd name="T35" fmla="*/ 0 h 1571"/>
                  <a:gd name="T36" fmla="*/ 0 w 1264"/>
                  <a:gd name="T37" fmla="*/ 0 h 1571"/>
                  <a:gd name="T38" fmla="*/ 0 w 1264"/>
                  <a:gd name="T39" fmla="*/ 0 h 1571"/>
                  <a:gd name="T40" fmla="*/ 0 w 1264"/>
                  <a:gd name="T41" fmla="*/ 0 h 1571"/>
                  <a:gd name="T42" fmla="*/ 0 w 1264"/>
                  <a:gd name="T43" fmla="*/ 0 h 1571"/>
                  <a:gd name="T44" fmla="*/ 0 w 1264"/>
                  <a:gd name="T45" fmla="*/ 0 h 1571"/>
                  <a:gd name="T46" fmla="*/ 0 w 1264"/>
                  <a:gd name="T47" fmla="*/ 0 h 1571"/>
                  <a:gd name="T48" fmla="*/ 0 w 1264"/>
                  <a:gd name="T49" fmla="*/ 0 h 1571"/>
                  <a:gd name="T50" fmla="*/ 0 w 1264"/>
                  <a:gd name="T51" fmla="*/ 0 h 1571"/>
                  <a:gd name="T52" fmla="*/ 0 w 1264"/>
                  <a:gd name="T53" fmla="*/ 0 h 1571"/>
                  <a:gd name="T54" fmla="*/ 0 w 1264"/>
                  <a:gd name="T55" fmla="*/ 0 h 1571"/>
                  <a:gd name="T56" fmla="*/ 0 w 1264"/>
                  <a:gd name="T57" fmla="*/ 0 h 1571"/>
                  <a:gd name="T58" fmla="*/ 0 w 1264"/>
                  <a:gd name="T59" fmla="*/ 0 h 1571"/>
                  <a:gd name="T60" fmla="*/ 0 w 1264"/>
                  <a:gd name="T61" fmla="*/ 0 h 1571"/>
                  <a:gd name="T62" fmla="*/ 0 w 1264"/>
                  <a:gd name="T63" fmla="*/ 0 h 1571"/>
                  <a:gd name="T64" fmla="*/ 0 w 1264"/>
                  <a:gd name="T65" fmla="*/ 0 h 1571"/>
                  <a:gd name="T66" fmla="*/ 0 w 1264"/>
                  <a:gd name="T67" fmla="*/ 0 h 1571"/>
                  <a:gd name="T68" fmla="*/ 0 w 1264"/>
                  <a:gd name="T69" fmla="*/ 0 h 1571"/>
                  <a:gd name="T70" fmla="*/ 0 w 1264"/>
                  <a:gd name="T71" fmla="*/ 0 h 1571"/>
                  <a:gd name="T72" fmla="*/ 0 w 1264"/>
                  <a:gd name="T73" fmla="*/ 0 h 1571"/>
                  <a:gd name="T74" fmla="*/ 0 w 1264"/>
                  <a:gd name="T75" fmla="*/ 0 h 1571"/>
                  <a:gd name="T76" fmla="*/ 0 w 1264"/>
                  <a:gd name="T77" fmla="*/ 0 h 1571"/>
                  <a:gd name="T78" fmla="*/ 0 w 1264"/>
                  <a:gd name="T79" fmla="*/ 0 h 1571"/>
                  <a:gd name="T80" fmla="*/ 0 w 1264"/>
                  <a:gd name="T81" fmla="*/ 0 h 1571"/>
                  <a:gd name="T82" fmla="*/ 0 w 1264"/>
                  <a:gd name="T83" fmla="*/ 0 h 1571"/>
                  <a:gd name="T84" fmla="*/ 0 w 1264"/>
                  <a:gd name="T85" fmla="*/ 0 h 15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64"/>
                  <a:gd name="T130" fmla="*/ 0 h 1571"/>
                  <a:gd name="T131" fmla="*/ 1264 w 1264"/>
                  <a:gd name="T132" fmla="*/ 1571 h 157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64" h="1571">
                    <a:moveTo>
                      <a:pt x="632" y="1571"/>
                    </a:moveTo>
                    <a:lnTo>
                      <a:pt x="653" y="1558"/>
                    </a:lnTo>
                    <a:lnTo>
                      <a:pt x="674" y="1543"/>
                    </a:lnTo>
                    <a:lnTo>
                      <a:pt x="696" y="1527"/>
                    </a:lnTo>
                    <a:lnTo>
                      <a:pt x="718" y="1510"/>
                    </a:lnTo>
                    <a:lnTo>
                      <a:pt x="740" y="1492"/>
                    </a:lnTo>
                    <a:lnTo>
                      <a:pt x="760" y="1473"/>
                    </a:lnTo>
                    <a:lnTo>
                      <a:pt x="782" y="1454"/>
                    </a:lnTo>
                    <a:lnTo>
                      <a:pt x="804" y="1432"/>
                    </a:lnTo>
                    <a:lnTo>
                      <a:pt x="826" y="1410"/>
                    </a:lnTo>
                    <a:lnTo>
                      <a:pt x="848" y="1387"/>
                    </a:lnTo>
                    <a:lnTo>
                      <a:pt x="868" y="1364"/>
                    </a:lnTo>
                    <a:lnTo>
                      <a:pt x="889" y="1339"/>
                    </a:lnTo>
                    <a:lnTo>
                      <a:pt x="911" y="1314"/>
                    </a:lnTo>
                    <a:lnTo>
                      <a:pt x="930" y="1288"/>
                    </a:lnTo>
                    <a:lnTo>
                      <a:pt x="951" y="1261"/>
                    </a:lnTo>
                    <a:lnTo>
                      <a:pt x="971" y="1232"/>
                    </a:lnTo>
                    <a:lnTo>
                      <a:pt x="990" y="1203"/>
                    </a:lnTo>
                    <a:lnTo>
                      <a:pt x="1010" y="1174"/>
                    </a:lnTo>
                    <a:lnTo>
                      <a:pt x="1029" y="1143"/>
                    </a:lnTo>
                    <a:lnTo>
                      <a:pt x="1047" y="1111"/>
                    </a:lnTo>
                    <a:lnTo>
                      <a:pt x="1065" y="1080"/>
                    </a:lnTo>
                    <a:lnTo>
                      <a:pt x="1082" y="1047"/>
                    </a:lnTo>
                    <a:lnTo>
                      <a:pt x="1098" y="1013"/>
                    </a:lnTo>
                    <a:lnTo>
                      <a:pt x="1115" y="980"/>
                    </a:lnTo>
                    <a:lnTo>
                      <a:pt x="1130" y="944"/>
                    </a:lnTo>
                    <a:lnTo>
                      <a:pt x="1145" y="909"/>
                    </a:lnTo>
                    <a:lnTo>
                      <a:pt x="1159" y="872"/>
                    </a:lnTo>
                    <a:lnTo>
                      <a:pt x="1172" y="835"/>
                    </a:lnTo>
                    <a:lnTo>
                      <a:pt x="1186" y="798"/>
                    </a:lnTo>
                    <a:lnTo>
                      <a:pt x="1196" y="759"/>
                    </a:lnTo>
                    <a:lnTo>
                      <a:pt x="1207" y="720"/>
                    </a:lnTo>
                    <a:lnTo>
                      <a:pt x="1218" y="680"/>
                    </a:lnTo>
                    <a:lnTo>
                      <a:pt x="1228" y="637"/>
                    </a:lnTo>
                    <a:lnTo>
                      <a:pt x="1237" y="595"/>
                    </a:lnTo>
                    <a:lnTo>
                      <a:pt x="1244" y="551"/>
                    </a:lnTo>
                    <a:lnTo>
                      <a:pt x="1251" y="507"/>
                    </a:lnTo>
                    <a:lnTo>
                      <a:pt x="1256" y="463"/>
                    </a:lnTo>
                    <a:lnTo>
                      <a:pt x="1260" y="418"/>
                    </a:lnTo>
                    <a:lnTo>
                      <a:pt x="1263" y="375"/>
                    </a:lnTo>
                    <a:lnTo>
                      <a:pt x="1264" y="331"/>
                    </a:lnTo>
                    <a:lnTo>
                      <a:pt x="1264" y="288"/>
                    </a:lnTo>
                    <a:lnTo>
                      <a:pt x="1263" y="244"/>
                    </a:lnTo>
                    <a:lnTo>
                      <a:pt x="1260" y="201"/>
                    </a:lnTo>
                    <a:lnTo>
                      <a:pt x="1254" y="159"/>
                    </a:lnTo>
                    <a:lnTo>
                      <a:pt x="1248" y="118"/>
                    </a:lnTo>
                    <a:lnTo>
                      <a:pt x="1239" y="77"/>
                    </a:lnTo>
                    <a:lnTo>
                      <a:pt x="1229" y="38"/>
                    </a:lnTo>
                    <a:lnTo>
                      <a:pt x="1216" y="0"/>
                    </a:lnTo>
                    <a:lnTo>
                      <a:pt x="1179" y="10"/>
                    </a:lnTo>
                    <a:lnTo>
                      <a:pt x="1142" y="18"/>
                    </a:lnTo>
                    <a:lnTo>
                      <a:pt x="1105" y="28"/>
                    </a:lnTo>
                    <a:lnTo>
                      <a:pt x="1068" y="36"/>
                    </a:lnTo>
                    <a:lnTo>
                      <a:pt x="1032" y="43"/>
                    </a:lnTo>
                    <a:lnTo>
                      <a:pt x="996" y="51"/>
                    </a:lnTo>
                    <a:lnTo>
                      <a:pt x="959" y="56"/>
                    </a:lnTo>
                    <a:lnTo>
                      <a:pt x="923" y="62"/>
                    </a:lnTo>
                    <a:lnTo>
                      <a:pt x="886" y="67"/>
                    </a:lnTo>
                    <a:lnTo>
                      <a:pt x="849" y="72"/>
                    </a:lnTo>
                    <a:lnTo>
                      <a:pt x="813" y="75"/>
                    </a:lnTo>
                    <a:lnTo>
                      <a:pt x="777" y="78"/>
                    </a:lnTo>
                    <a:lnTo>
                      <a:pt x="740" y="82"/>
                    </a:lnTo>
                    <a:lnTo>
                      <a:pt x="704" y="84"/>
                    </a:lnTo>
                    <a:lnTo>
                      <a:pt x="668" y="85"/>
                    </a:lnTo>
                    <a:lnTo>
                      <a:pt x="632" y="86"/>
                    </a:lnTo>
                    <a:lnTo>
                      <a:pt x="596" y="85"/>
                    </a:lnTo>
                    <a:lnTo>
                      <a:pt x="560" y="84"/>
                    </a:lnTo>
                    <a:lnTo>
                      <a:pt x="524" y="82"/>
                    </a:lnTo>
                    <a:lnTo>
                      <a:pt x="487" y="78"/>
                    </a:lnTo>
                    <a:lnTo>
                      <a:pt x="451" y="75"/>
                    </a:lnTo>
                    <a:lnTo>
                      <a:pt x="415" y="72"/>
                    </a:lnTo>
                    <a:lnTo>
                      <a:pt x="378" y="67"/>
                    </a:lnTo>
                    <a:lnTo>
                      <a:pt x="341" y="62"/>
                    </a:lnTo>
                    <a:lnTo>
                      <a:pt x="305" y="56"/>
                    </a:lnTo>
                    <a:lnTo>
                      <a:pt x="268" y="51"/>
                    </a:lnTo>
                    <a:lnTo>
                      <a:pt x="232" y="43"/>
                    </a:lnTo>
                    <a:lnTo>
                      <a:pt x="196" y="36"/>
                    </a:lnTo>
                    <a:lnTo>
                      <a:pt x="159" y="28"/>
                    </a:lnTo>
                    <a:lnTo>
                      <a:pt x="122" y="18"/>
                    </a:lnTo>
                    <a:lnTo>
                      <a:pt x="85" y="10"/>
                    </a:lnTo>
                    <a:lnTo>
                      <a:pt x="46" y="0"/>
                    </a:lnTo>
                    <a:lnTo>
                      <a:pt x="34" y="38"/>
                    </a:lnTo>
                    <a:lnTo>
                      <a:pt x="25" y="77"/>
                    </a:lnTo>
                    <a:lnTo>
                      <a:pt x="16" y="118"/>
                    </a:lnTo>
                    <a:lnTo>
                      <a:pt x="9" y="159"/>
                    </a:lnTo>
                    <a:lnTo>
                      <a:pt x="4" y="201"/>
                    </a:lnTo>
                    <a:lnTo>
                      <a:pt x="1" y="244"/>
                    </a:lnTo>
                    <a:lnTo>
                      <a:pt x="0" y="288"/>
                    </a:lnTo>
                    <a:lnTo>
                      <a:pt x="0" y="331"/>
                    </a:lnTo>
                    <a:lnTo>
                      <a:pt x="1" y="375"/>
                    </a:lnTo>
                    <a:lnTo>
                      <a:pt x="3" y="418"/>
                    </a:lnTo>
                    <a:lnTo>
                      <a:pt x="7" y="463"/>
                    </a:lnTo>
                    <a:lnTo>
                      <a:pt x="13" y="507"/>
                    </a:lnTo>
                    <a:lnTo>
                      <a:pt x="19" y="551"/>
                    </a:lnTo>
                    <a:lnTo>
                      <a:pt x="27" y="595"/>
                    </a:lnTo>
                    <a:lnTo>
                      <a:pt x="36" y="637"/>
                    </a:lnTo>
                    <a:lnTo>
                      <a:pt x="45" y="680"/>
                    </a:lnTo>
                    <a:lnTo>
                      <a:pt x="56" y="720"/>
                    </a:lnTo>
                    <a:lnTo>
                      <a:pt x="67" y="759"/>
                    </a:lnTo>
                    <a:lnTo>
                      <a:pt x="78" y="798"/>
                    </a:lnTo>
                    <a:lnTo>
                      <a:pt x="91" y="835"/>
                    </a:lnTo>
                    <a:lnTo>
                      <a:pt x="104" y="872"/>
                    </a:lnTo>
                    <a:lnTo>
                      <a:pt x="118" y="909"/>
                    </a:lnTo>
                    <a:lnTo>
                      <a:pt x="134" y="944"/>
                    </a:lnTo>
                    <a:lnTo>
                      <a:pt x="149" y="980"/>
                    </a:lnTo>
                    <a:lnTo>
                      <a:pt x="165" y="1013"/>
                    </a:lnTo>
                    <a:lnTo>
                      <a:pt x="182" y="1047"/>
                    </a:lnTo>
                    <a:lnTo>
                      <a:pt x="199" y="1080"/>
                    </a:lnTo>
                    <a:lnTo>
                      <a:pt x="217" y="1111"/>
                    </a:lnTo>
                    <a:lnTo>
                      <a:pt x="235" y="1143"/>
                    </a:lnTo>
                    <a:lnTo>
                      <a:pt x="254" y="1174"/>
                    </a:lnTo>
                    <a:lnTo>
                      <a:pt x="273" y="1203"/>
                    </a:lnTo>
                    <a:lnTo>
                      <a:pt x="293" y="1232"/>
                    </a:lnTo>
                    <a:lnTo>
                      <a:pt x="312" y="1261"/>
                    </a:lnTo>
                    <a:lnTo>
                      <a:pt x="332" y="1288"/>
                    </a:lnTo>
                    <a:lnTo>
                      <a:pt x="353" y="1314"/>
                    </a:lnTo>
                    <a:lnTo>
                      <a:pt x="373" y="1339"/>
                    </a:lnTo>
                    <a:lnTo>
                      <a:pt x="395" y="1364"/>
                    </a:lnTo>
                    <a:lnTo>
                      <a:pt x="416" y="1387"/>
                    </a:lnTo>
                    <a:lnTo>
                      <a:pt x="438" y="1410"/>
                    </a:lnTo>
                    <a:lnTo>
                      <a:pt x="460" y="1432"/>
                    </a:lnTo>
                    <a:lnTo>
                      <a:pt x="480" y="1454"/>
                    </a:lnTo>
                    <a:lnTo>
                      <a:pt x="502" y="1473"/>
                    </a:lnTo>
                    <a:lnTo>
                      <a:pt x="524" y="1492"/>
                    </a:lnTo>
                    <a:lnTo>
                      <a:pt x="546" y="1510"/>
                    </a:lnTo>
                    <a:lnTo>
                      <a:pt x="567" y="1527"/>
                    </a:lnTo>
                    <a:lnTo>
                      <a:pt x="589" y="1543"/>
                    </a:lnTo>
                    <a:lnTo>
                      <a:pt x="611" y="1558"/>
                    </a:lnTo>
                    <a:lnTo>
                      <a:pt x="632" y="1571"/>
                    </a:lnTo>
                    <a:close/>
                  </a:path>
                </a:pathLst>
              </a:custGeom>
              <a:solidFill>
                <a:srgbClr val="22A7EA"/>
              </a:solidFill>
              <a:ln w="9525">
                <a:noFill/>
                <a:round/>
                <a:headEnd/>
                <a:tailEnd/>
              </a:ln>
            </p:spPr>
            <p:txBody>
              <a:bodyPr/>
              <a:lstStyle/>
              <a:p>
                <a:endParaRPr lang="en-US" dirty="0"/>
              </a:p>
            </p:txBody>
          </p:sp>
          <p:sp>
            <p:nvSpPr>
              <p:cNvPr id="23584" name="Freeform 785"/>
              <p:cNvSpPr>
                <a:spLocks/>
              </p:cNvSpPr>
              <p:nvPr/>
            </p:nvSpPr>
            <p:spPr bwMode="white">
              <a:xfrm>
                <a:off x="3279" y="1514"/>
                <a:ext cx="67" cy="72"/>
              </a:xfrm>
              <a:custGeom>
                <a:avLst/>
                <a:gdLst>
                  <a:gd name="T0" fmla="*/ 0 w 564"/>
                  <a:gd name="T1" fmla="*/ 0 h 565"/>
                  <a:gd name="T2" fmla="*/ 0 w 564"/>
                  <a:gd name="T3" fmla="*/ 0 h 565"/>
                  <a:gd name="T4" fmla="*/ 0 w 564"/>
                  <a:gd name="T5" fmla="*/ 0 h 565"/>
                  <a:gd name="T6" fmla="*/ 0 w 564"/>
                  <a:gd name="T7" fmla="*/ 0 h 565"/>
                  <a:gd name="T8" fmla="*/ 0 w 564"/>
                  <a:gd name="T9" fmla="*/ 0 h 565"/>
                  <a:gd name="T10" fmla="*/ 0 w 564"/>
                  <a:gd name="T11" fmla="*/ 0 h 565"/>
                  <a:gd name="T12" fmla="*/ 0 w 564"/>
                  <a:gd name="T13" fmla="*/ 0 h 565"/>
                  <a:gd name="T14" fmla="*/ 0 w 564"/>
                  <a:gd name="T15" fmla="*/ 0 h 565"/>
                  <a:gd name="T16" fmla="*/ 0 w 564"/>
                  <a:gd name="T17" fmla="*/ 0 h 565"/>
                  <a:gd name="T18" fmla="*/ 0 w 564"/>
                  <a:gd name="T19" fmla="*/ 0 h 565"/>
                  <a:gd name="T20" fmla="*/ 0 w 564"/>
                  <a:gd name="T21" fmla="*/ 0 h 565"/>
                  <a:gd name="T22" fmla="*/ 0 w 564"/>
                  <a:gd name="T23" fmla="*/ 0 h 565"/>
                  <a:gd name="T24" fmla="*/ 0 w 564"/>
                  <a:gd name="T25" fmla="*/ 0 h 565"/>
                  <a:gd name="T26" fmla="*/ 0 w 564"/>
                  <a:gd name="T27" fmla="*/ 0 h 565"/>
                  <a:gd name="T28" fmla="*/ 0 w 564"/>
                  <a:gd name="T29" fmla="*/ 0 h 565"/>
                  <a:gd name="T30" fmla="*/ 0 w 564"/>
                  <a:gd name="T31" fmla="*/ 0 h 565"/>
                  <a:gd name="T32" fmla="*/ 0 w 564"/>
                  <a:gd name="T33" fmla="*/ 0 h 565"/>
                  <a:gd name="T34" fmla="*/ 0 w 564"/>
                  <a:gd name="T35" fmla="*/ 0 h 565"/>
                  <a:gd name="T36" fmla="*/ 0 w 564"/>
                  <a:gd name="T37" fmla="*/ 0 h 565"/>
                  <a:gd name="T38" fmla="*/ 0 w 564"/>
                  <a:gd name="T39" fmla="*/ 0 h 565"/>
                  <a:gd name="T40" fmla="*/ 0 w 564"/>
                  <a:gd name="T41" fmla="*/ 0 h 565"/>
                  <a:gd name="T42" fmla="*/ 0 w 564"/>
                  <a:gd name="T43" fmla="*/ 0 h 565"/>
                  <a:gd name="T44" fmla="*/ 0 w 564"/>
                  <a:gd name="T45" fmla="*/ 0 h 565"/>
                  <a:gd name="T46" fmla="*/ 0 w 564"/>
                  <a:gd name="T47" fmla="*/ 0 h 565"/>
                  <a:gd name="T48" fmla="*/ 0 w 564"/>
                  <a:gd name="T49" fmla="*/ 0 h 565"/>
                  <a:gd name="T50" fmla="*/ 0 w 564"/>
                  <a:gd name="T51" fmla="*/ 0 h 565"/>
                  <a:gd name="T52" fmla="*/ 0 w 564"/>
                  <a:gd name="T53" fmla="*/ 0 h 565"/>
                  <a:gd name="T54" fmla="*/ 0 w 564"/>
                  <a:gd name="T55" fmla="*/ 0 h 565"/>
                  <a:gd name="T56" fmla="*/ 0 w 564"/>
                  <a:gd name="T57" fmla="*/ 0 h 565"/>
                  <a:gd name="T58" fmla="*/ 0 w 564"/>
                  <a:gd name="T59" fmla="*/ 0 h 565"/>
                  <a:gd name="T60" fmla="*/ 0 w 564"/>
                  <a:gd name="T61" fmla="*/ 0 h 565"/>
                  <a:gd name="T62" fmla="*/ 0 w 564"/>
                  <a:gd name="T63" fmla="*/ 0 h 565"/>
                  <a:gd name="T64" fmla="*/ 0 w 564"/>
                  <a:gd name="T65" fmla="*/ 0 h 565"/>
                  <a:gd name="T66" fmla="*/ 0 w 564"/>
                  <a:gd name="T67" fmla="*/ 0 h 565"/>
                  <a:gd name="T68" fmla="*/ 0 w 564"/>
                  <a:gd name="T69" fmla="*/ 0 h 565"/>
                  <a:gd name="T70" fmla="*/ 0 w 564"/>
                  <a:gd name="T71" fmla="*/ 0 h 565"/>
                  <a:gd name="T72" fmla="*/ 0 w 564"/>
                  <a:gd name="T73" fmla="*/ 0 h 565"/>
                  <a:gd name="T74" fmla="*/ 0 w 564"/>
                  <a:gd name="T75" fmla="*/ 0 h 565"/>
                  <a:gd name="T76" fmla="*/ 0 w 564"/>
                  <a:gd name="T77" fmla="*/ 0 h 565"/>
                  <a:gd name="T78" fmla="*/ 0 w 564"/>
                  <a:gd name="T79" fmla="*/ 0 h 565"/>
                  <a:gd name="T80" fmla="*/ 0 w 564"/>
                  <a:gd name="T81" fmla="*/ 0 h 565"/>
                  <a:gd name="T82" fmla="*/ 0 w 564"/>
                  <a:gd name="T83" fmla="*/ 0 h 565"/>
                  <a:gd name="T84" fmla="*/ 0 w 564"/>
                  <a:gd name="T85" fmla="*/ 0 h 565"/>
                  <a:gd name="T86" fmla="*/ 0 w 564"/>
                  <a:gd name="T87" fmla="*/ 0 h 565"/>
                  <a:gd name="T88" fmla="*/ 0 w 564"/>
                  <a:gd name="T89" fmla="*/ 0 h 565"/>
                  <a:gd name="T90" fmla="*/ 0 w 564"/>
                  <a:gd name="T91" fmla="*/ 0 h 565"/>
                  <a:gd name="T92" fmla="*/ 0 w 564"/>
                  <a:gd name="T93" fmla="*/ 0 h 565"/>
                  <a:gd name="T94" fmla="*/ 0 w 564"/>
                  <a:gd name="T95" fmla="*/ 0 h 565"/>
                  <a:gd name="T96" fmla="*/ 0 w 564"/>
                  <a:gd name="T97" fmla="*/ 0 h 565"/>
                  <a:gd name="T98" fmla="*/ 0 w 564"/>
                  <a:gd name="T99" fmla="*/ 0 h 565"/>
                  <a:gd name="T100" fmla="*/ 0 w 564"/>
                  <a:gd name="T101" fmla="*/ 0 h 565"/>
                  <a:gd name="T102" fmla="*/ 0 w 564"/>
                  <a:gd name="T103" fmla="*/ 0 h 565"/>
                  <a:gd name="T104" fmla="*/ 0 w 564"/>
                  <a:gd name="T105" fmla="*/ 0 h 565"/>
                  <a:gd name="T106" fmla="*/ 0 w 564"/>
                  <a:gd name="T107" fmla="*/ 0 h 565"/>
                  <a:gd name="T108" fmla="*/ 0 w 564"/>
                  <a:gd name="T109" fmla="*/ 0 h 565"/>
                  <a:gd name="T110" fmla="*/ 0 w 564"/>
                  <a:gd name="T111" fmla="*/ 0 h 565"/>
                  <a:gd name="T112" fmla="*/ 0 w 564"/>
                  <a:gd name="T113" fmla="*/ 0 h 565"/>
                  <a:gd name="T114" fmla="*/ 0 w 564"/>
                  <a:gd name="T115" fmla="*/ 0 h 565"/>
                  <a:gd name="T116" fmla="*/ 0 w 564"/>
                  <a:gd name="T117" fmla="*/ 0 h 5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4"/>
                  <a:gd name="T178" fmla="*/ 0 h 565"/>
                  <a:gd name="T179" fmla="*/ 564 w 564"/>
                  <a:gd name="T180" fmla="*/ 565 h 56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4" h="565">
                    <a:moveTo>
                      <a:pt x="88" y="20"/>
                    </a:moveTo>
                    <a:lnTo>
                      <a:pt x="75" y="29"/>
                    </a:lnTo>
                    <a:lnTo>
                      <a:pt x="62" y="38"/>
                    </a:lnTo>
                    <a:lnTo>
                      <a:pt x="50" y="49"/>
                    </a:lnTo>
                    <a:lnTo>
                      <a:pt x="39" y="61"/>
                    </a:lnTo>
                    <a:lnTo>
                      <a:pt x="30" y="73"/>
                    </a:lnTo>
                    <a:lnTo>
                      <a:pt x="21" y="87"/>
                    </a:lnTo>
                    <a:lnTo>
                      <a:pt x="15" y="101"/>
                    </a:lnTo>
                    <a:lnTo>
                      <a:pt x="8" y="115"/>
                    </a:lnTo>
                    <a:lnTo>
                      <a:pt x="4" y="130"/>
                    </a:lnTo>
                    <a:lnTo>
                      <a:pt x="2" y="146"/>
                    </a:lnTo>
                    <a:lnTo>
                      <a:pt x="0" y="162"/>
                    </a:lnTo>
                    <a:lnTo>
                      <a:pt x="0" y="177"/>
                    </a:lnTo>
                    <a:lnTo>
                      <a:pt x="2" y="194"/>
                    </a:lnTo>
                    <a:lnTo>
                      <a:pt x="5" y="209"/>
                    </a:lnTo>
                    <a:lnTo>
                      <a:pt x="9" y="224"/>
                    </a:lnTo>
                    <a:lnTo>
                      <a:pt x="16" y="239"/>
                    </a:lnTo>
                    <a:lnTo>
                      <a:pt x="22" y="251"/>
                    </a:lnTo>
                    <a:lnTo>
                      <a:pt x="29" y="262"/>
                    </a:lnTo>
                    <a:lnTo>
                      <a:pt x="37" y="273"/>
                    </a:lnTo>
                    <a:lnTo>
                      <a:pt x="44" y="283"/>
                    </a:lnTo>
                    <a:lnTo>
                      <a:pt x="53" y="292"/>
                    </a:lnTo>
                    <a:lnTo>
                      <a:pt x="63" y="300"/>
                    </a:lnTo>
                    <a:lnTo>
                      <a:pt x="73" y="308"/>
                    </a:lnTo>
                    <a:lnTo>
                      <a:pt x="82" y="315"/>
                    </a:lnTo>
                    <a:lnTo>
                      <a:pt x="93" y="322"/>
                    </a:lnTo>
                    <a:lnTo>
                      <a:pt x="104" y="328"/>
                    </a:lnTo>
                    <a:lnTo>
                      <a:pt x="116" y="334"/>
                    </a:lnTo>
                    <a:lnTo>
                      <a:pt x="127" y="339"/>
                    </a:lnTo>
                    <a:lnTo>
                      <a:pt x="152" y="348"/>
                    </a:lnTo>
                    <a:lnTo>
                      <a:pt x="178" y="356"/>
                    </a:lnTo>
                    <a:lnTo>
                      <a:pt x="191" y="358"/>
                    </a:lnTo>
                    <a:lnTo>
                      <a:pt x="204" y="361"/>
                    </a:lnTo>
                    <a:lnTo>
                      <a:pt x="216" y="364"/>
                    </a:lnTo>
                    <a:lnTo>
                      <a:pt x="228" y="366"/>
                    </a:lnTo>
                    <a:lnTo>
                      <a:pt x="242" y="368"/>
                    </a:lnTo>
                    <a:lnTo>
                      <a:pt x="255" y="370"/>
                    </a:lnTo>
                    <a:lnTo>
                      <a:pt x="268" y="372"/>
                    </a:lnTo>
                    <a:lnTo>
                      <a:pt x="281" y="373"/>
                    </a:lnTo>
                    <a:lnTo>
                      <a:pt x="297" y="376"/>
                    </a:lnTo>
                    <a:lnTo>
                      <a:pt x="312" y="377"/>
                    </a:lnTo>
                    <a:lnTo>
                      <a:pt x="329" y="378"/>
                    </a:lnTo>
                    <a:lnTo>
                      <a:pt x="343" y="380"/>
                    </a:lnTo>
                    <a:lnTo>
                      <a:pt x="358" y="382"/>
                    </a:lnTo>
                    <a:lnTo>
                      <a:pt x="373" y="384"/>
                    </a:lnTo>
                    <a:lnTo>
                      <a:pt x="389" y="388"/>
                    </a:lnTo>
                    <a:lnTo>
                      <a:pt x="405" y="391"/>
                    </a:lnTo>
                    <a:lnTo>
                      <a:pt x="408" y="392"/>
                    </a:lnTo>
                    <a:lnTo>
                      <a:pt x="412" y="393"/>
                    </a:lnTo>
                    <a:lnTo>
                      <a:pt x="416" y="395"/>
                    </a:lnTo>
                    <a:lnTo>
                      <a:pt x="420" y="397"/>
                    </a:lnTo>
                    <a:lnTo>
                      <a:pt x="425" y="400"/>
                    </a:lnTo>
                    <a:lnTo>
                      <a:pt x="428" y="402"/>
                    </a:lnTo>
                    <a:lnTo>
                      <a:pt x="431" y="405"/>
                    </a:lnTo>
                    <a:lnTo>
                      <a:pt x="433" y="408"/>
                    </a:lnTo>
                    <a:lnTo>
                      <a:pt x="436" y="415"/>
                    </a:lnTo>
                    <a:lnTo>
                      <a:pt x="437" y="421"/>
                    </a:lnTo>
                    <a:lnTo>
                      <a:pt x="437" y="428"/>
                    </a:lnTo>
                    <a:lnTo>
                      <a:pt x="434" y="433"/>
                    </a:lnTo>
                    <a:lnTo>
                      <a:pt x="432" y="439"/>
                    </a:lnTo>
                    <a:lnTo>
                      <a:pt x="428" y="444"/>
                    </a:lnTo>
                    <a:lnTo>
                      <a:pt x="422" y="449"/>
                    </a:lnTo>
                    <a:lnTo>
                      <a:pt x="416" y="452"/>
                    </a:lnTo>
                    <a:lnTo>
                      <a:pt x="416" y="468"/>
                    </a:lnTo>
                    <a:lnTo>
                      <a:pt x="415" y="486"/>
                    </a:lnTo>
                    <a:lnTo>
                      <a:pt x="414" y="504"/>
                    </a:lnTo>
                    <a:lnTo>
                      <a:pt x="413" y="523"/>
                    </a:lnTo>
                    <a:lnTo>
                      <a:pt x="413" y="539"/>
                    </a:lnTo>
                    <a:lnTo>
                      <a:pt x="412" y="552"/>
                    </a:lnTo>
                    <a:lnTo>
                      <a:pt x="412" y="562"/>
                    </a:lnTo>
                    <a:lnTo>
                      <a:pt x="410" y="565"/>
                    </a:lnTo>
                    <a:lnTo>
                      <a:pt x="418" y="564"/>
                    </a:lnTo>
                    <a:lnTo>
                      <a:pt x="439" y="560"/>
                    </a:lnTo>
                    <a:lnTo>
                      <a:pt x="452" y="555"/>
                    </a:lnTo>
                    <a:lnTo>
                      <a:pt x="466" y="551"/>
                    </a:lnTo>
                    <a:lnTo>
                      <a:pt x="481" y="545"/>
                    </a:lnTo>
                    <a:lnTo>
                      <a:pt x="497" y="536"/>
                    </a:lnTo>
                    <a:lnTo>
                      <a:pt x="504" y="530"/>
                    </a:lnTo>
                    <a:lnTo>
                      <a:pt x="512" y="526"/>
                    </a:lnTo>
                    <a:lnTo>
                      <a:pt x="519" y="519"/>
                    </a:lnTo>
                    <a:lnTo>
                      <a:pt x="526" y="513"/>
                    </a:lnTo>
                    <a:lnTo>
                      <a:pt x="533" y="506"/>
                    </a:lnTo>
                    <a:lnTo>
                      <a:pt x="539" y="499"/>
                    </a:lnTo>
                    <a:lnTo>
                      <a:pt x="545" y="491"/>
                    </a:lnTo>
                    <a:lnTo>
                      <a:pt x="550" y="482"/>
                    </a:lnTo>
                    <a:lnTo>
                      <a:pt x="554" y="473"/>
                    </a:lnTo>
                    <a:lnTo>
                      <a:pt x="558" y="463"/>
                    </a:lnTo>
                    <a:lnTo>
                      <a:pt x="561" y="452"/>
                    </a:lnTo>
                    <a:lnTo>
                      <a:pt x="563" y="440"/>
                    </a:lnTo>
                    <a:lnTo>
                      <a:pt x="564" y="428"/>
                    </a:lnTo>
                    <a:lnTo>
                      <a:pt x="564" y="415"/>
                    </a:lnTo>
                    <a:lnTo>
                      <a:pt x="563" y="402"/>
                    </a:lnTo>
                    <a:lnTo>
                      <a:pt x="561" y="386"/>
                    </a:lnTo>
                    <a:lnTo>
                      <a:pt x="559" y="380"/>
                    </a:lnTo>
                    <a:lnTo>
                      <a:pt x="557" y="372"/>
                    </a:lnTo>
                    <a:lnTo>
                      <a:pt x="553" y="366"/>
                    </a:lnTo>
                    <a:lnTo>
                      <a:pt x="550" y="359"/>
                    </a:lnTo>
                    <a:lnTo>
                      <a:pt x="541" y="345"/>
                    </a:lnTo>
                    <a:lnTo>
                      <a:pt x="530" y="333"/>
                    </a:lnTo>
                    <a:lnTo>
                      <a:pt x="518" y="322"/>
                    </a:lnTo>
                    <a:lnTo>
                      <a:pt x="506" y="311"/>
                    </a:lnTo>
                    <a:lnTo>
                      <a:pt x="493" y="303"/>
                    </a:lnTo>
                    <a:lnTo>
                      <a:pt x="480" y="295"/>
                    </a:lnTo>
                    <a:lnTo>
                      <a:pt x="463" y="287"/>
                    </a:lnTo>
                    <a:lnTo>
                      <a:pt x="446" y="281"/>
                    </a:lnTo>
                    <a:lnTo>
                      <a:pt x="429" y="275"/>
                    </a:lnTo>
                    <a:lnTo>
                      <a:pt x="412" y="271"/>
                    </a:lnTo>
                    <a:lnTo>
                      <a:pt x="377" y="264"/>
                    </a:lnTo>
                    <a:lnTo>
                      <a:pt x="342" y="259"/>
                    </a:lnTo>
                    <a:lnTo>
                      <a:pt x="307" y="256"/>
                    </a:lnTo>
                    <a:lnTo>
                      <a:pt x="271" y="251"/>
                    </a:lnTo>
                    <a:lnTo>
                      <a:pt x="254" y="249"/>
                    </a:lnTo>
                    <a:lnTo>
                      <a:pt x="236" y="246"/>
                    </a:lnTo>
                    <a:lnTo>
                      <a:pt x="219" y="242"/>
                    </a:lnTo>
                    <a:lnTo>
                      <a:pt x="201" y="236"/>
                    </a:lnTo>
                    <a:lnTo>
                      <a:pt x="191" y="233"/>
                    </a:lnTo>
                    <a:lnTo>
                      <a:pt x="182" y="228"/>
                    </a:lnTo>
                    <a:lnTo>
                      <a:pt x="172" y="224"/>
                    </a:lnTo>
                    <a:lnTo>
                      <a:pt x="162" y="219"/>
                    </a:lnTo>
                    <a:lnTo>
                      <a:pt x="154" y="212"/>
                    </a:lnTo>
                    <a:lnTo>
                      <a:pt x="147" y="204"/>
                    </a:lnTo>
                    <a:lnTo>
                      <a:pt x="143" y="200"/>
                    </a:lnTo>
                    <a:lnTo>
                      <a:pt x="141" y="196"/>
                    </a:lnTo>
                    <a:lnTo>
                      <a:pt x="139" y="191"/>
                    </a:lnTo>
                    <a:lnTo>
                      <a:pt x="137" y="186"/>
                    </a:lnTo>
                    <a:lnTo>
                      <a:pt x="136" y="178"/>
                    </a:lnTo>
                    <a:lnTo>
                      <a:pt x="135" y="172"/>
                    </a:lnTo>
                    <a:lnTo>
                      <a:pt x="135" y="165"/>
                    </a:lnTo>
                    <a:lnTo>
                      <a:pt x="135" y="159"/>
                    </a:lnTo>
                    <a:lnTo>
                      <a:pt x="136" y="153"/>
                    </a:lnTo>
                    <a:lnTo>
                      <a:pt x="139" y="148"/>
                    </a:lnTo>
                    <a:lnTo>
                      <a:pt x="142" y="143"/>
                    </a:lnTo>
                    <a:lnTo>
                      <a:pt x="147" y="140"/>
                    </a:lnTo>
                    <a:lnTo>
                      <a:pt x="150" y="138"/>
                    </a:lnTo>
                    <a:lnTo>
                      <a:pt x="154" y="137"/>
                    </a:lnTo>
                    <a:lnTo>
                      <a:pt x="158" y="136"/>
                    </a:lnTo>
                    <a:lnTo>
                      <a:pt x="162" y="136"/>
                    </a:lnTo>
                    <a:lnTo>
                      <a:pt x="168" y="137"/>
                    </a:lnTo>
                    <a:lnTo>
                      <a:pt x="177" y="140"/>
                    </a:lnTo>
                    <a:lnTo>
                      <a:pt x="185" y="143"/>
                    </a:lnTo>
                    <a:lnTo>
                      <a:pt x="195" y="148"/>
                    </a:lnTo>
                    <a:lnTo>
                      <a:pt x="204" y="151"/>
                    </a:lnTo>
                    <a:lnTo>
                      <a:pt x="216" y="154"/>
                    </a:lnTo>
                    <a:lnTo>
                      <a:pt x="224" y="157"/>
                    </a:lnTo>
                    <a:lnTo>
                      <a:pt x="233" y="158"/>
                    </a:lnTo>
                    <a:lnTo>
                      <a:pt x="240" y="158"/>
                    </a:lnTo>
                    <a:lnTo>
                      <a:pt x="248" y="158"/>
                    </a:lnTo>
                    <a:lnTo>
                      <a:pt x="256" y="158"/>
                    </a:lnTo>
                    <a:lnTo>
                      <a:pt x="263" y="157"/>
                    </a:lnTo>
                    <a:lnTo>
                      <a:pt x="270" y="155"/>
                    </a:lnTo>
                    <a:lnTo>
                      <a:pt x="276" y="154"/>
                    </a:lnTo>
                    <a:lnTo>
                      <a:pt x="280" y="153"/>
                    </a:lnTo>
                    <a:lnTo>
                      <a:pt x="283" y="152"/>
                    </a:lnTo>
                    <a:lnTo>
                      <a:pt x="286" y="151"/>
                    </a:lnTo>
                    <a:lnTo>
                      <a:pt x="288" y="150"/>
                    </a:lnTo>
                    <a:lnTo>
                      <a:pt x="291" y="149"/>
                    </a:lnTo>
                    <a:lnTo>
                      <a:pt x="293" y="148"/>
                    </a:lnTo>
                    <a:lnTo>
                      <a:pt x="295" y="146"/>
                    </a:lnTo>
                    <a:lnTo>
                      <a:pt x="296" y="145"/>
                    </a:lnTo>
                    <a:lnTo>
                      <a:pt x="295" y="142"/>
                    </a:lnTo>
                    <a:lnTo>
                      <a:pt x="294" y="140"/>
                    </a:lnTo>
                    <a:lnTo>
                      <a:pt x="292" y="139"/>
                    </a:lnTo>
                    <a:lnTo>
                      <a:pt x="289" y="137"/>
                    </a:lnTo>
                    <a:lnTo>
                      <a:pt x="286" y="136"/>
                    </a:lnTo>
                    <a:lnTo>
                      <a:pt x="284" y="135"/>
                    </a:lnTo>
                    <a:lnTo>
                      <a:pt x="281" y="134"/>
                    </a:lnTo>
                    <a:lnTo>
                      <a:pt x="280" y="133"/>
                    </a:lnTo>
                    <a:lnTo>
                      <a:pt x="275" y="131"/>
                    </a:lnTo>
                    <a:lnTo>
                      <a:pt x="272" y="129"/>
                    </a:lnTo>
                    <a:lnTo>
                      <a:pt x="269" y="128"/>
                    </a:lnTo>
                    <a:lnTo>
                      <a:pt x="264" y="127"/>
                    </a:lnTo>
                    <a:lnTo>
                      <a:pt x="261" y="127"/>
                    </a:lnTo>
                    <a:lnTo>
                      <a:pt x="257" y="126"/>
                    </a:lnTo>
                    <a:lnTo>
                      <a:pt x="254" y="125"/>
                    </a:lnTo>
                    <a:lnTo>
                      <a:pt x="249" y="123"/>
                    </a:lnTo>
                    <a:lnTo>
                      <a:pt x="243" y="121"/>
                    </a:lnTo>
                    <a:lnTo>
                      <a:pt x="235" y="117"/>
                    </a:lnTo>
                    <a:lnTo>
                      <a:pt x="228" y="113"/>
                    </a:lnTo>
                    <a:lnTo>
                      <a:pt x="221" y="110"/>
                    </a:lnTo>
                    <a:lnTo>
                      <a:pt x="213" y="105"/>
                    </a:lnTo>
                    <a:lnTo>
                      <a:pt x="207" y="101"/>
                    </a:lnTo>
                    <a:lnTo>
                      <a:pt x="200" y="97"/>
                    </a:lnTo>
                    <a:lnTo>
                      <a:pt x="192" y="93"/>
                    </a:lnTo>
                    <a:lnTo>
                      <a:pt x="200" y="92"/>
                    </a:lnTo>
                    <a:lnTo>
                      <a:pt x="208" y="91"/>
                    </a:lnTo>
                    <a:lnTo>
                      <a:pt x="216" y="90"/>
                    </a:lnTo>
                    <a:lnTo>
                      <a:pt x="225" y="90"/>
                    </a:lnTo>
                    <a:lnTo>
                      <a:pt x="234" y="90"/>
                    </a:lnTo>
                    <a:lnTo>
                      <a:pt x="242" y="90"/>
                    </a:lnTo>
                    <a:lnTo>
                      <a:pt x="250" y="90"/>
                    </a:lnTo>
                    <a:lnTo>
                      <a:pt x="257" y="90"/>
                    </a:lnTo>
                    <a:lnTo>
                      <a:pt x="263" y="91"/>
                    </a:lnTo>
                    <a:lnTo>
                      <a:pt x="272" y="91"/>
                    </a:lnTo>
                    <a:lnTo>
                      <a:pt x="282" y="91"/>
                    </a:lnTo>
                    <a:lnTo>
                      <a:pt x="293" y="91"/>
                    </a:lnTo>
                    <a:lnTo>
                      <a:pt x="303" y="91"/>
                    </a:lnTo>
                    <a:lnTo>
                      <a:pt x="312" y="90"/>
                    </a:lnTo>
                    <a:lnTo>
                      <a:pt x="321" y="89"/>
                    </a:lnTo>
                    <a:lnTo>
                      <a:pt x="327" y="88"/>
                    </a:lnTo>
                    <a:lnTo>
                      <a:pt x="328" y="88"/>
                    </a:lnTo>
                    <a:lnTo>
                      <a:pt x="330" y="88"/>
                    </a:lnTo>
                    <a:lnTo>
                      <a:pt x="331" y="87"/>
                    </a:lnTo>
                    <a:lnTo>
                      <a:pt x="332" y="86"/>
                    </a:lnTo>
                    <a:lnTo>
                      <a:pt x="333" y="85"/>
                    </a:lnTo>
                    <a:lnTo>
                      <a:pt x="334" y="84"/>
                    </a:lnTo>
                    <a:lnTo>
                      <a:pt x="334" y="82"/>
                    </a:lnTo>
                    <a:lnTo>
                      <a:pt x="333" y="80"/>
                    </a:lnTo>
                    <a:lnTo>
                      <a:pt x="331" y="77"/>
                    </a:lnTo>
                    <a:lnTo>
                      <a:pt x="329" y="75"/>
                    </a:lnTo>
                    <a:lnTo>
                      <a:pt x="327" y="73"/>
                    </a:lnTo>
                    <a:lnTo>
                      <a:pt x="324" y="70"/>
                    </a:lnTo>
                    <a:lnTo>
                      <a:pt x="321" y="68"/>
                    </a:lnTo>
                    <a:lnTo>
                      <a:pt x="319" y="66"/>
                    </a:lnTo>
                    <a:lnTo>
                      <a:pt x="316" y="64"/>
                    </a:lnTo>
                    <a:lnTo>
                      <a:pt x="313" y="61"/>
                    </a:lnTo>
                    <a:lnTo>
                      <a:pt x="309" y="55"/>
                    </a:lnTo>
                    <a:lnTo>
                      <a:pt x="305" y="49"/>
                    </a:lnTo>
                    <a:lnTo>
                      <a:pt x="300" y="42"/>
                    </a:lnTo>
                    <a:lnTo>
                      <a:pt x="295" y="37"/>
                    </a:lnTo>
                    <a:lnTo>
                      <a:pt x="289" y="31"/>
                    </a:lnTo>
                    <a:lnTo>
                      <a:pt x="284" y="26"/>
                    </a:lnTo>
                    <a:lnTo>
                      <a:pt x="277" y="21"/>
                    </a:lnTo>
                    <a:lnTo>
                      <a:pt x="270" y="18"/>
                    </a:lnTo>
                    <a:lnTo>
                      <a:pt x="248" y="10"/>
                    </a:lnTo>
                    <a:lnTo>
                      <a:pt x="225" y="5"/>
                    </a:lnTo>
                    <a:lnTo>
                      <a:pt x="214" y="3"/>
                    </a:lnTo>
                    <a:lnTo>
                      <a:pt x="202" y="2"/>
                    </a:lnTo>
                    <a:lnTo>
                      <a:pt x="190" y="1"/>
                    </a:lnTo>
                    <a:lnTo>
                      <a:pt x="179" y="0"/>
                    </a:lnTo>
                    <a:lnTo>
                      <a:pt x="167" y="0"/>
                    </a:lnTo>
                    <a:lnTo>
                      <a:pt x="156" y="1"/>
                    </a:lnTo>
                    <a:lnTo>
                      <a:pt x="145" y="2"/>
                    </a:lnTo>
                    <a:lnTo>
                      <a:pt x="133" y="4"/>
                    </a:lnTo>
                    <a:lnTo>
                      <a:pt x="122" y="7"/>
                    </a:lnTo>
                    <a:lnTo>
                      <a:pt x="111" y="10"/>
                    </a:lnTo>
                    <a:lnTo>
                      <a:pt x="99" y="16"/>
                    </a:lnTo>
                    <a:lnTo>
                      <a:pt x="88" y="20"/>
                    </a:lnTo>
                    <a:close/>
                  </a:path>
                </a:pathLst>
              </a:custGeom>
              <a:solidFill>
                <a:srgbClr val="FFFFFF"/>
              </a:solidFill>
              <a:ln w="9525">
                <a:noFill/>
                <a:round/>
                <a:headEnd/>
                <a:tailEnd/>
              </a:ln>
            </p:spPr>
            <p:txBody>
              <a:bodyPr/>
              <a:lstStyle/>
              <a:p>
                <a:endParaRPr lang="en-US" dirty="0"/>
              </a:p>
            </p:txBody>
          </p:sp>
          <p:sp>
            <p:nvSpPr>
              <p:cNvPr id="23585" name="Freeform 786"/>
              <p:cNvSpPr>
                <a:spLocks/>
              </p:cNvSpPr>
              <p:nvPr/>
            </p:nvSpPr>
            <p:spPr bwMode="white">
              <a:xfrm>
                <a:off x="3308" y="1566"/>
                <a:ext cx="16" cy="23"/>
              </a:xfrm>
              <a:custGeom>
                <a:avLst/>
                <a:gdLst>
                  <a:gd name="T0" fmla="*/ 0 w 148"/>
                  <a:gd name="T1" fmla="*/ 0 h 177"/>
                  <a:gd name="T2" fmla="*/ 0 w 148"/>
                  <a:gd name="T3" fmla="*/ 0 h 177"/>
                  <a:gd name="T4" fmla="*/ 0 w 148"/>
                  <a:gd name="T5" fmla="*/ 0 h 177"/>
                  <a:gd name="T6" fmla="*/ 0 w 148"/>
                  <a:gd name="T7" fmla="*/ 0 h 177"/>
                  <a:gd name="T8" fmla="*/ 0 w 148"/>
                  <a:gd name="T9" fmla="*/ 0 h 177"/>
                  <a:gd name="T10" fmla="*/ 0 w 148"/>
                  <a:gd name="T11" fmla="*/ 0 h 177"/>
                  <a:gd name="T12" fmla="*/ 0 w 148"/>
                  <a:gd name="T13" fmla="*/ 0 h 177"/>
                  <a:gd name="T14" fmla="*/ 0 w 148"/>
                  <a:gd name="T15" fmla="*/ 0 h 177"/>
                  <a:gd name="T16" fmla="*/ 0 w 148"/>
                  <a:gd name="T17" fmla="*/ 0 h 177"/>
                  <a:gd name="T18" fmla="*/ 0 w 148"/>
                  <a:gd name="T19" fmla="*/ 0 h 177"/>
                  <a:gd name="T20" fmla="*/ 0 w 148"/>
                  <a:gd name="T21" fmla="*/ 0 h 177"/>
                  <a:gd name="T22" fmla="*/ 0 w 148"/>
                  <a:gd name="T23" fmla="*/ 0 h 177"/>
                  <a:gd name="T24" fmla="*/ 0 w 148"/>
                  <a:gd name="T25" fmla="*/ 0 h 177"/>
                  <a:gd name="T26" fmla="*/ 0 w 148"/>
                  <a:gd name="T27" fmla="*/ 0 h 177"/>
                  <a:gd name="T28" fmla="*/ 0 w 148"/>
                  <a:gd name="T29" fmla="*/ 0 h 177"/>
                  <a:gd name="T30" fmla="*/ 0 w 148"/>
                  <a:gd name="T31" fmla="*/ 0 h 177"/>
                  <a:gd name="T32" fmla="*/ 0 w 148"/>
                  <a:gd name="T33" fmla="*/ 0 h 177"/>
                  <a:gd name="T34" fmla="*/ 0 w 148"/>
                  <a:gd name="T35" fmla="*/ 0 h 177"/>
                  <a:gd name="T36" fmla="*/ 0 w 148"/>
                  <a:gd name="T37" fmla="*/ 0 h 177"/>
                  <a:gd name="T38" fmla="*/ 0 w 148"/>
                  <a:gd name="T39" fmla="*/ 0 h 177"/>
                  <a:gd name="T40" fmla="*/ 0 w 148"/>
                  <a:gd name="T41" fmla="*/ 0 h 177"/>
                  <a:gd name="T42" fmla="*/ 0 w 148"/>
                  <a:gd name="T43" fmla="*/ 0 h 177"/>
                  <a:gd name="T44" fmla="*/ 0 w 148"/>
                  <a:gd name="T45" fmla="*/ 0 h 177"/>
                  <a:gd name="T46" fmla="*/ 0 w 148"/>
                  <a:gd name="T47" fmla="*/ 0 h 177"/>
                  <a:gd name="T48" fmla="*/ 0 w 148"/>
                  <a:gd name="T49" fmla="*/ 0 h 177"/>
                  <a:gd name="T50" fmla="*/ 0 w 148"/>
                  <a:gd name="T51" fmla="*/ 0 h 177"/>
                  <a:gd name="T52" fmla="*/ 0 w 148"/>
                  <a:gd name="T53" fmla="*/ 0 h 177"/>
                  <a:gd name="T54" fmla="*/ 0 w 148"/>
                  <a:gd name="T55" fmla="*/ 0 h 177"/>
                  <a:gd name="T56" fmla="*/ 0 w 148"/>
                  <a:gd name="T57" fmla="*/ 0 h 177"/>
                  <a:gd name="T58" fmla="*/ 0 w 148"/>
                  <a:gd name="T59" fmla="*/ 0 h 177"/>
                  <a:gd name="T60" fmla="*/ 0 w 148"/>
                  <a:gd name="T61" fmla="*/ 0 h 177"/>
                  <a:gd name="T62" fmla="*/ 0 w 148"/>
                  <a:gd name="T63" fmla="*/ 0 h 177"/>
                  <a:gd name="T64" fmla="*/ 0 w 148"/>
                  <a:gd name="T65" fmla="*/ 0 h 177"/>
                  <a:gd name="T66" fmla="*/ 0 w 148"/>
                  <a:gd name="T67" fmla="*/ 0 h 177"/>
                  <a:gd name="T68" fmla="*/ 0 w 148"/>
                  <a:gd name="T69" fmla="*/ 0 h 177"/>
                  <a:gd name="T70" fmla="*/ 0 w 148"/>
                  <a:gd name="T71" fmla="*/ 0 h 177"/>
                  <a:gd name="T72" fmla="*/ 0 w 148"/>
                  <a:gd name="T73" fmla="*/ 0 h 177"/>
                  <a:gd name="T74" fmla="*/ 0 w 148"/>
                  <a:gd name="T75" fmla="*/ 0 h 177"/>
                  <a:gd name="T76" fmla="*/ 0 w 148"/>
                  <a:gd name="T77" fmla="*/ 0 h 177"/>
                  <a:gd name="T78" fmla="*/ 0 w 148"/>
                  <a:gd name="T79" fmla="*/ 0 h 177"/>
                  <a:gd name="T80" fmla="*/ 0 w 148"/>
                  <a:gd name="T81" fmla="*/ 0 h 177"/>
                  <a:gd name="T82" fmla="*/ 0 w 148"/>
                  <a:gd name="T83" fmla="*/ 0 h 177"/>
                  <a:gd name="T84" fmla="*/ 0 w 148"/>
                  <a:gd name="T85" fmla="*/ 0 h 177"/>
                  <a:gd name="T86" fmla="*/ 0 w 148"/>
                  <a:gd name="T87" fmla="*/ 0 h 177"/>
                  <a:gd name="T88" fmla="*/ 0 w 148"/>
                  <a:gd name="T89" fmla="*/ 0 h 177"/>
                  <a:gd name="T90" fmla="*/ 0 w 148"/>
                  <a:gd name="T91" fmla="*/ 0 h 177"/>
                  <a:gd name="T92" fmla="*/ 0 w 148"/>
                  <a:gd name="T93" fmla="*/ 0 h 177"/>
                  <a:gd name="T94" fmla="*/ 0 w 148"/>
                  <a:gd name="T95" fmla="*/ 0 h 177"/>
                  <a:gd name="T96" fmla="*/ 0 w 148"/>
                  <a:gd name="T97" fmla="*/ 0 h 177"/>
                  <a:gd name="T98" fmla="*/ 0 w 148"/>
                  <a:gd name="T99" fmla="*/ 0 h 177"/>
                  <a:gd name="T100" fmla="*/ 0 w 148"/>
                  <a:gd name="T101" fmla="*/ 0 h 17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48"/>
                  <a:gd name="T154" fmla="*/ 0 h 177"/>
                  <a:gd name="T155" fmla="*/ 148 w 148"/>
                  <a:gd name="T156" fmla="*/ 177 h 17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48" h="177">
                    <a:moveTo>
                      <a:pt x="143" y="177"/>
                    </a:moveTo>
                    <a:lnTo>
                      <a:pt x="148" y="16"/>
                    </a:lnTo>
                    <a:lnTo>
                      <a:pt x="147" y="16"/>
                    </a:lnTo>
                    <a:lnTo>
                      <a:pt x="144" y="15"/>
                    </a:lnTo>
                    <a:lnTo>
                      <a:pt x="139" y="13"/>
                    </a:lnTo>
                    <a:lnTo>
                      <a:pt x="132" y="11"/>
                    </a:lnTo>
                    <a:lnTo>
                      <a:pt x="124" y="10"/>
                    </a:lnTo>
                    <a:lnTo>
                      <a:pt x="115" y="8"/>
                    </a:lnTo>
                    <a:lnTo>
                      <a:pt x="104" y="6"/>
                    </a:lnTo>
                    <a:lnTo>
                      <a:pt x="92" y="4"/>
                    </a:lnTo>
                    <a:lnTo>
                      <a:pt x="76" y="3"/>
                    </a:lnTo>
                    <a:lnTo>
                      <a:pt x="63" y="2"/>
                    </a:lnTo>
                    <a:lnTo>
                      <a:pt x="52" y="2"/>
                    </a:lnTo>
                    <a:lnTo>
                      <a:pt x="44" y="1"/>
                    </a:lnTo>
                    <a:lnTo>
                      <a:pt x="37" y="0"/>
                    </a:lnTo>
                    <a:lnTo>
                      <a:pt x="33" y="0"/>
                    </a:lnTo>
                    <a:lnTo>
                      <a:pt x="31" y="0"/>
                    </a:lnTo>
                    <a:lnTo>
                      <a:pt x="30" y="0"/>
                    </a:lnTo>
                    <a:lnTo>
                      <a:pt x="31" y="14"/>
                    </a:lnTo>
                    <a:lnTo>
                      <a:pt x="30" y="14"/>
                    </a:lnTo>
                    <a:lnTo>
                      <a:pt x="26" y="14"/>
                    </a:lnTo>
                    <a:lnTo>
                      <a:pt x="23" y="15"/>
                    </a:lnTo>
                    <a:lnTo>
                      <a:pt x="19" y="18"/>
                    </a:lnTo>
                    <a:lnTo>
                      <a:pt x="13" y="19"/>
                    </a:lnTo>
                    <a:lnTo>
                      <a:pt x="9" y="21"/>
                    </a:lnTo>
                    <a:lnTo>
                      <a:pt x="6" y="23"/>
                    </a:lnTo>
                    <a:lnTo>
                      <a:pt x="3" y="25"/>
                    </a:lnTo>
                    <a:lnTo>
                      <a:pt x="3" y="26"/>
                    </a:lnTo>
                    <a:lnTo>
                      <a:pt x="2" y="27"/>
                    </a:lnTo>
                    <a:lnTo>
                      <a:pt x="1" y="28"/>
                    </a:lnTo>
                    <a:lnTo>
                      <a:pt x="0" y="31"/>
                    </a:lnTo>
                    <a:lnTo>
                      <a:pt x="0" y="33"/>
                    </a:lnTo>
                    <a:lnTo>
                      <a:pt x="0" y="35"/>
                    </a:lnTo>
                    <a:lnTo>
                      <a:pt x="1" y="37"/>
                    </a:lnTo>
                    <a:lnTo>
                      <a:pt x="3" y="40"/>
                    </a:lnTo>
                    <a:lnTo>
                      <a:pt x="11" y="56"/>
                    </a:lnTo>
                    <a:lnTo>
                      <a:pt x="19" y="70"/>
                    </a:lnTo>
                    <a:lnTo>
                      <a:pt x="25" y="83"/>
                    </a:lnTo>
                    <a:lnTo>
                      <a:pt x="32" y="96"/>
                    </a:lnTo>
                    <a:lnTo>
                      <a:pt x="37" y="109"/>
                    </a:lnTo>
                    <a:lnTo>
                      <a:pt x="43" y="124"/>
                    </a:lnTo>
                    <a:lnTo>
                      <a:pt x="47" y="142"/>
                    </a:lnTo>
                    <a:lnTo>
                      <a:pt x="51" y="161"/>
                    </a:lnTo>
                    <a:lnTo>
                      <a:pt x="63" y="164"/>
                    </a:lnTo>
                    <a:lnTo>
                      <a:pt x="74" y="165"/>
                    </a:lnTo>
                    <a:lnTo>
                      <a:pt x="85" y="167"/>
                    </a:lnTo>
                    <a:lnTo>
                      <a:pt x="96" y="168"/>
                    </a:lnTo>
                    <a:lnTo>
                      <a:pt x="107" y="170"/>
                    </a:lnTo>
                    <a:lnTo>
                      <a:pt x="119" y="172"/>
                    </a:lnTo>
                    <a:lnTo>
                      <a:pt x="131" y="174"/>
                    </a:lnTo>
                    <a:lnTo>
                      <a:pt x="143" y="177"/>
                    </a:lnTo>
                    <a:close/>
                  </a:path>
                </a:pathLst>
              </a:custGeom>
              <a:solidFill>
                <a:srgbClr val="FFFFFF"/>
              </a:solidFill>
              <a:ln w="9525">
                <a:noFill/>
                <a:round/>
                <a:headEnd/>
                <a:tailEnd/>
              </a:ln>
            </p:spPr>
            <p:txBody>
              <a:bodyPr/>
              <a:lstStyle/>
              <a:p>
                <a:endParaRPr lang="en-US" dirty="0"/>
              </a:p>
            </p:txBody>
          </p:sp>
          <p:sp>
            <p:nvSpPr>
              <p:cNvPr id="23586" name="Freeform 787"/>
              <p:cNvSpPr>
                <a:spLocks/>
              </p:cNvSpPr>
              <p:nvPr/>
            </p:nvSpPr>
            <p:spPr bwMode="white">
              <a:xfrm>
                <a:off x="3294" y="1574"/>
                <a:ext cx="47" cy="46"/>
              </a:xfrm>
              <a:custGeom>
                <a:avLst/>
                <a:gdLst>
                  <a:gd name="T0" fmla="*/ 0 w 387"/>
                  <a:gd name="T1" fmla="*/ 0 h 361"/>
                  <a:gd name="T2" fmla="*/ 0 w 387"/>
                  <a:gd name="T3" fmla="*/ 0 h 361"/>
                  <a:gd name="T4" fmla="*/ 0 w 387"/>
                  <a:gd name="T5" fmla="*/ 0 h 361"/>
                  <a:gd name="T6" fmla="*/ 0 w 387"/>
                  <a:gd name="T7" fmla="*/ 0 h 361"/>
                  <a:gd name="T8" fmla="*/ 0 w 387"/>
                  <a:gd name="T9" fmla="*/ 0 h 361"/>
                  <a:gd name="T10" fmla="*/ 0 w 387"/>
                  <a:gd name="T11" fmla="*/ 0 h 361"/>
                  <a:gd name="T12" fmla="*/ 0 w 387"/>
                  <a:gd name="T13" fmla="*/ 0 h 361"/>
                  <a:gd name="T14" fmla="*/ 0 w 387"/>
                  <a:gd name="T15" fmla="*/ 0 h 361"/>
                  <a:gd name="T16" fmla="*/ 0 w 387"/>
                  <a:gd name="T17" fmla="*/ 0 h 361"/>
                  <a:gd name="T18" fmla="*/ 0 w 387"/>
                  <a:gd name="T19" fmla="*/ 0 h 361"/>
                  <a:gd name="T20" fmla="*/ 0 w 387"/>
                  <a:gd name="T21" fmla="*/ 0 h 361"/>
                  <a:gd name="T22" fmla="*/ 0 w 387"/>
                  <a:gd name="T23" fmla="*/ 0 h 361"/>
                  <a:gd name="T24" fmla="*/ 0 w 387"/>
                  <a:gd name="T25" fmla="*/ 0 h 361"/>
                  <a:gd name="T26" fmla="*/ 0 w 387"/>
                  <a:gd name="T27" fmla="*/ 0 h 361"/>
                  <a:gd name="T28" fmla="*/ 0 w 387"/>
                  <a:gd name="T29" fmla="*/ 0 h 361"/>
                  <a:gd name="T30" fmla="*/ 0 w 387"/>
                  <a:gd name="T31" fmla="*/ 0 h 361"/>
                  <a:gd name="T32" fmla="*/ 0 w 387"/>
                  <a:gd name="T33" fmla="*/ 0 h 361"/>
                  <a:gd name="T34" fmla="*/ 0 w 387"/>
                  <a:gd name="T35" fmla="*/ 0 h 361"/>
                  <a:gd name="T36" fmla="*/ 0 w 387"/>
                  <a:gd name="T37" fmla="*/ 0 h 361"/>
                  <a:gd name="T38" fmla="*/ 0 w 387"/>
                  <a:gd name="T39" fmla="*/ 0 h 361"/>
                  <a:gd name="T40" fmla="*/ 0 w 387"/>
                  <a:gd name="T41" fmla="*/ 0 h 361"/>
                  <a:gd name="T42" fmla="*/ 0 w 387"/>
                  <a:gd name="T43" fmla="*/ 0 h 361"/>
                  <a:gd name="T44" fmla="*/ 0 w 387"/>
                  <a:gd name="T45" fmla="*/ 0 h 361"/>
                  <a:gd name="T46" fmla="*/ 0 w 387"/>
                  <a:gd name="T47" fmla="*/ 0 h 361"/>
                  <a:gd name="T48" fmla="*/ 0 w 387"/>
                  <a:gd name="T49" fmla="*/ 0 h 361"/>
                  <a:gd name="T50" fmla="*/ 0 w 387"/>
                  <a:gd name="T51" fmla="*/ 0 h 361"/>
                  <a:gd name="T52" fmla="*/ 0 w 387"/>
                  <a:gd name="T53" fmla="*/ 0 h 361"/>
                  <a:gd name="T54" fmla="*/ 0 w 387"/>
                  <a:gd name="T55" fmla="*/ 0 h 361"/>
                  <a:gd name="T56" fmla="*/ 0 w 387"/>
                  <a:gd name="T57" fmla="*/ 0 h 361"/>
                  <a:gd name="T58" fmla="*/ 0 w 387"/>
                  <a:gd name="T59" fmla="*/ 0 h 361"/>
                  <a:gd name="T60" fmla="*/ 0 w 387"/>
                  <a:gd name="T61" fmla="*/ 0 h 361"/>
                  <a:gd name="T62" fmla="*/ 0 w 387"/>
                  <a:gd name="T63" fmla="*/ 0 h 361"/>
                  <a:gd name="T64" fmla="*/ 0 w 387"/>
                  <a:gd name="T65" fmla="*/ 0 h 361"/>
                  <a:gd name="T66" fmla="*/ 0 w 387"/>
                  <a:gd name="T67" fmla="*/ 0 h 361"/>
                  <a:gd name="T68" fmla="*/ 0 w 387"/>
                  <a:gd name="T69" fmla="*/ 0 h 361"/>
                  <a:gd name="T70" fmla="*/ 0 w 387"/>
                  <a:gd name="T71" fmla="*/ 0 h 361"/>
                  <a:gd name="T72" fmla="*/ 0 w 387"/>
                  <a:gd name="T73" fmla="*/ 0 h 361"/>
                  <a:gd name="T74" fmla="*/ 0 w 387"/>
                  <a:gd name="T75" fmla="*/ 0 h 361"/>
                  <a:gd name="T76" fmla="*/ 0 w 387"/>
                  <a:gd name="T77" fmla="*/ 0 h 361"/>
                  <a:gd name="T78" fmla="*/ 0 w 387"/>
                  <a:gd name="T79" fmla="*/ 0 h 361"/>
                  <a:gd name="T80" fmla="*/ 0 w 387"/>
                  <a:gd name="T81" fmla="*/ 0 h 361"/>
                  <a:gd name="T82" fmla="*/ 0 w 387"/>
                  <a:gd name="T83" fmla="*/ 0 h 361"/>
                  <a:gd name="T84" fmla="*/ 0 w 387"/>
                  <a:gd name="T85" fmla="*/ 0 h 361"/>
                  <a:gd name="T86" fmla="*/ 0 w 387"/>
                  <a:gd name="T87" fmla="*/ 0 h 361"/>
                  <a:gd name="T88" fmla="*/ 0 w 387"/>
                  <a:gd name="T89" fmla="*/ 0 h 361"/>
                  <a:gd name="T90" fmla="*/ 0 w 387"/>
                  <a:gd name="T91" fmla="*/ 0 h 361"/>
                  <a:gd name="T92" fmla="*/ 0 w 387"/>
                  <a:gd name="T93" fmla="*/ 0 h 3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87"/>
                  <a:gd name="T142" fmla="*/ 0 h 361"/>
                  <a:gd name="T143" fmla="*/ 387 w 387"/>
                  <a:gd name="T144" fmla="*/ 361 h 3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87" h="361">
                    <a:moveTo>
                      <a:pt x="1" y="80"/>
                    </a:moveTo>
                    <a:lnTo>
                      <a:pt x="0" y="94"/>
                    </a:lnTo>
                    <a:lnTo>
                      <a:pt x="1" y="106"/>
                    </a:lnTo>
                    <a:lnTo>
                      <a:pt x="4" y="118"/>
                    </a:lnTo>
                    <a:lnTo>
                      <a:pt x="8" y="130"/>
                    </a:lnTo>
                    <a:lnTo>
                      <a:pt x="12" y="141"/>
                    </a:lnTo>
                    <a:lnTo>
                      <a:pt x="19" y="150"/>
                    </a:lnTo>
                    <a:lnTo>
                      <a:pt x="25" y="159"/>
                    </a:lnTo>
                    <a:lnTo>
                      <a:pt x="34" y="168"/>
                    </a:lnTo>
                    <a:lnTo>
                      <a:pt x="43" y="175"/>
                    </a:lnTo>
                    <a:lnTo>
                      <a:pt x="52" y="183"/>
                    </a:lnTo>
                    <a:lnTo>
                      <a:pt x="63" y="190"/>
                    </a:lnTo>
                    <a:lnTo>
                      <a:pt x="74" y="195"/>
                    </a:lnTo>
                    <a:lnTo>
                      <a:pt x="86" y="199"/>
                    </a:lnTo>
                    <a:lnTo>
                      <a:pt x="99" y="204"/>
                    </a:lnTo>
                    <a:lnTo>
                      <a:pt x="113" y="207"/>
                    </a:lnTo>
                    <a:lnTo>
                      <a:pt x="128" y="210"/>
                    </a:lnTo>
                    <a:lnTo>
                      <a:pt x="143" y="212"/>
                    </a:lnTo>
                    <a:lnTo>
                      <a:pt x="158" y="215"/>
                    </a:lnTo>
                    <a:lnTo>
                      <a:pt x="174" y="217"/>
                    </a:lnTo>
                    <a:lnTo>
                      <a:pt x="190" y="219"/>
                    </a:lnTo>
                    <a:lnTo>
                      <a:pt x="205" y="221"/>
                    </a:lnTo>
                    <a:lnTo>
                      <a:pt x="221" y="223"/>
                    </a:lnTo>
                    <a:lnTo>
                      <a:pt x="237" y="226"/>
                    </a:lnTo>
                    <a:lnTo>
                      <a:pt x="253" y="227"/>
                    </a:lnTo>
                    <a:lnTo>
                      <a:pt x="255" y="228"/>
                    </a:lnTo>
                    <a:lnTo>
                      <a:pt x="258" y="228"/>
                    </a:lnTo>
                    <a:lnTo>
                      <a:pt x="262" y="228"/>
                    </a:lnTo>
                    <a:lnTo>
                      <a:pt x="266" y="229"/>
                    </a:lnTo>
                    <a:lnTo>
                      <a:pt x="269" y="230"/>
                    </a:lnTo>
                    <a:lnTo>
                      <a:pt x="274" y="230"/>
                    </a:lnTo>
                    <a:lnTo>
                      <a:pt x="277" y="231"/>
                    </a:lnTo>
                    <a:lnTo>
                      <a:pt x="280" y="233"/>
                    </a:lnTo>
                    <a:lnTo>
                      <a:pt x="283" y="234"/>
                    </a:lnTo>
                    <a:lnTo>
                      <a:pt x="286" y="236"/>
                    </a:lnTo>
                    <a:lnTo>
                      <a:pt x="288" y="238"/>
                    </a:lnTo>
                    <a:lnTo>
                      <a:pt x="290" y="240"/>
                    </a:lnTo>
                    <a:lnTo>
                      <a:pt x="291" y="242"/>
                    </a:lnTo>
                    <a:lnTo>
                      <a:pt x="292" y="244"/>
                    </a:lnTo>
                    <a:lnTo>
                      <a:pt x="293" y="246"/>
                    </a:lnTo>
                    <a:lnTo>
                      <a:pt x="293" y="247"/>
                    </a:lnTo>
                    <a:lnTo>
                      <a:pt x="293" y="251"/>
                    </a:lnTo>
                    <a:lnTo>
                      <a:pt x="293" y="253"/>
                    </a:lnTo>
                    <a:lnTo>
                      <a:pt x="293" y="255"/>
                    </a:lnTo>
                    <a:lnTo>
                      <a:pt x="293" y="257"/>
                    </a:lnTo>
                    <a:lnTo>
                      <a:pt x="292" y="259"/>
                    </a:lnTo>
                    <a:lnTo>
                      <a:pt x="291" y="262"/>
                    </a:lnTo>
                    <a:lnTo>
                      <a:pt x="290" y="263"/>
                    </a:lnTo>
                    <a:lnTo>
                      <a:pt x="289" y="265"/>
                    </a:lnTo>
                    <a:lnTo>
                      <a:pt x="287" y="267"/>
                    </a:lnTo>
                    <a:lnTo>
                      <a:pt x="286" y="268"/>
                    </a:lnTo>
                    <a:lnTo>
                      <a:pt x="283" y="270"/>
                    </a:lnTo>
                    <a:lnTo>
                      <a:pt x="281" y="270"/>
                    </a:lnTo>
                    <a:lnTo>
                      <a:pt x="280" y="271"/>
                    </a:lnTo>
                    <a:lnTo>
                      <a:pt x="279" y="272"/>
                    </a:lnTo>
                    <a:lnTo>
                      <a:pt x="278" y="272"/>
                    </a:lnTo>
                    <a:lnTo>
                      <a:pt x="275" y="361"/>
                    </a:lnTo>
                    <a:lnTo>
                      <a:pt x="277" y="361"/>
                    </a:lnTo>
                    <a:lnTo>
                      <a:pt x="280" y="360"/>
                    </a:lnTo>
                    <a:lnTo>
                      <a:pt x="286" y="359"/>
                    </a:lnTo>
                    <a:lnTo>
                      <a:pt x="293" y="357"/>
                    </a:lnTo>
                    <a:lnTo>
                      <a:pt x="302" y="355"/>
                    </a:lnTo>
                    <a:lnTo>
                      <a:pt x="313" y="352"/>
                    </a:lnTo>
                    <a:lnTo>
                      <a:pt x="323" y="348"/>
                    </a:lnTo>
                    <a:lnTo>
                      <a:pt x="334" y="341"/>
                    </a:lnTo>
                    <a:lnTo>
                      <a:pt x="343" y="336"/>
                    </a:lnTo>
                    <a:lnTo>
                      <a:pt x="352" y="328"/>
                    </a:lnTo>
                    <a:lnTo>
                      <a:pt x="360" y="321"/>
                    </a:lnTo>
                    <a:lnTo>
                      <a:pt x="366" y="314"/>
                    </a:lnTo>
                    <a:lnTo>
                      <a:pt x="373" y="305"/>
                    </a:lnTo>
                    <a:lnTo>
                      <a:pt x="377" y="296"/>
                    </a:lnTo>
                    <a:lnTo>
                      <a:pt x="380" y="288"/>
                    </a:lnTo>
                    <a:lnTo>
                      <a:pt x="384" y="278"/>
                    </a:lnTo>
                    <a:lnTo>
                      <a:pt x="386" y="267"/>
                    </a:lnTo>
                    <a:lnTo>
                      <a:pt x="387" y="256"/>
                    </a:lnTo>
                    <a:lnTo>
                      <a:pt x="386" y="246"/>
                    </a:lnTo>
                    <a:lnTo>
                      <a:pt x="385" y="236"/>
                    </a:lnTo>
                    <a:lnTo>
                      <a:pt x="382" y="226"/>
                    </a:lnTo>
                    <a:lnTo>
                      <a:pt x="377" y="216"/>
                    </a:lnTo>
                    <a:lnTo>
                      <a:pt x="372" y="205"/>
                    </a:lnTo>
                    <a:lnTo>
                      <a:pt x="364" y="194"/>
                    </a:lnTo>
                    <a:lnTo>
                      <a:pt x="359" y="187"/>
                    </a:lnTo>
                    <a:lnTo>
                      <a:pt x="352" y="181"/>
                    </a:lnTo>
                    <a:lnTo>
                      <a:pt x="345" y="174"/>
                    </a:lnTo>
                    <a:lnTo>
                      <a:pt x="337" y="169"/>
                    </a:lnTo>
                    <a:lnTo>
                      <a:pt x="328" y="165"/>
                    </a:lnTo>
                    <a:lnTo>
                      <a:pt x="319" y="159"/>
                    </a:lnTo>
                    <a:lnTo>
                      <a:pt x="310" y="156"/>
                    </a:lnTo>
                    <a:lnTo>
                      <a:pt x="300" y="151"/>
                    </a:lnTo>
                    <a:lnTo>
                      <a:pt x="285" y="147"/>
                    </a:lnTo>
                    <a:lnTo>
                      <a:pt x="266" y="143"/>
                    </a:lnTo>
                    <a:lnTo>
                      <a:pt x="246" y="139"/>
                    </a:lnTo>
                    <a:lnTo>
                      <a:pt x="225" y="135"/>
                    </a:lnTo>
                    <a:lnTo>
                      <a:pt x="203" y="132"/>
                    </a:lnTo>
                    <a:lnTo>
                      <a:pt x="180" y="129"/>
                    </a:lnTo>
                    <a:lnTo>
                      <a:pt x="158" y="125"/>
                    </a:lnTo>
                    <a:lnTo>
                      <a:pt x="137" y="123"/>
                    </a:lnTo>
                    <a:lnTo>
                      <a:pt x="134" y="122"/>
                    </a:lnTo>
                    <a:lnTo>
                      <a:pt x="131" y="121"/>
                    </a:lnTo>
                    <a:lnTo>
                      <a:pt x="127" y="120"/>
                    </a:lnTo>
                    <a:lnTo>
                      <a:pt x="123" y="118"/>
                    </a:lnTo>
                    <a:lnTo>
                      <a:pt x="120" y="115"/>
                    </a:lnTo>
                    <a:lnTo>
                      <a:pt x="118" y="112"/>
                    </a:lnTo>
                    <a:lnTo>
                      <a:pt x="116" y="109"/>
                    </a:lnTo>
                    <a:lnTo>
                      <a:pt x="115" y="105"/>
                    </a:lnTo>
                    <a:lnTo>
                      <a:pt x="115" y="100"/>
                    </a:lnTo>
                    <a:lnTo>
                      <a:pt x="117" y="96"/>
                    </a:lnTo>
                    <a:lnTo>
                      <a:pt x="119" y="94"/>
                    </a:lnTo>
                    <a:lnTo>
                      <a:pt x="121" y="92"/>
                    </a:lnTo>
                    <a:lnTo>
                      <a:pt x="124" y="89"/>
                    </a:lnTo>
                    <a:lnTo>
                      <a:pt x="128" y="88"/>
                    </a:lnTo>
                    <a:lnTo>
                      <a:pt x="129" y="88"/>
                    </a:lnTo>
                    <a:lnTo>
                      <a:pt x="130" y="88"/>
                    </a:lnTo>
                    <a:lnTo>
                      <a:pt x="130" y="87"/>
                    </a:lnTo>
                    <a:lnTo>
                      <a:pt x="129" y="86"/>
                    </a:lnTo>
                    <a:lnTo>
                      <a:pt x="128" y="83"/>
                    </a:lnTo>
                    <a:lnTo>
                      <a:pt x="127" y="80"/>
                    </a:lnTo>
                    <a:lnTo>
                      <a:pt x="125" y="74"/>
                    </a:lnTo>
                    <a:lnTo>
                      <a:pt x="123" y="69"/>
                    </a:lnTo>
                    <a:lnTo>
                      <a:pt x="121" y="62"/>
                    </a:lnTo>
                    <a:lnTo>
                      <a:pt x="119" y="56"/>
                    </a:lnTo>
                    <a:lnTo>
                      <a:pt x="117" y="51"/>
                    </a:lnTo>
                    <a:lnTo>
                      <a:pt x="115" y="45"/>
                    </a:lnTo>
                    <a:lnTo>
                      <a:pt x="111" y="38"/>
                    </a:lnTo>
                    <a:lnTo>
                      <a:pt x="108" y="32"/>
                    </a:lnTo>
                    <a:lnTo>
                      <a:pt x="105" y="24"/>
                    </a:lnTo>
                    <a:lnTo>
                      <a:pt x="100" y="16"/>
                    </a:lnTo>
                    <a:lnTo>
                      <a:pt x="96" y="8"/>
                    </a:lnTo>
                    <a:lnTo>
                      <a:pt x="92" y="0"/>
                    </a:lnTo>
                    <a:lnTo>
                      <a:pt x="77" y="5"/>
                    </a:lnTo>
                    <a:lnTo>
                      <a:pt x="62" y="12"/>
                    </a:lnTo>
                    <a:lnTo>
                      <a:pt x="48" y="20"/>
                    </a:lnTo>
                    <a:lnTo>
                      <a:pt x="34" y="27"/>
                    </a:lnTo>
                    <a:lnTo>
                      <a:pt x="27" y="32"/>
                    </a:lnTo>
                    <a:lnTo>
                      <a:pt x="21" y="37"/>
                    </a:lnTo>
                    <a:lnTo>
                      <a:pt x="16" y="42"/>
                    </a:lnTo>
                    <a:lnTo>
                      <a:pt x="11" y="49"/>
                    </a:lnTo>
                    <a:lnTo>
                      <a:pt x="8" y="56"/>
                    </a:lnTo>
                    <a:lnTo>
                      <a:pt x="4" y="63"/>
                    </a:lnTo>
                    <a:lnTo>
                      <a:pt x="2" y="71"/>
                    </a:lnTo>
                    <a:lnTo>
                      <a:pt x="1" y="80"/>
                    </a:lnTo>
                    <a:close/>
                  </a:path>
                </a:pathLst>
              </a:custGeom>
              <a:solidFill>
                <a:srgbClr val="FFFFFF"/>
              </a:solidFill>
              <a:ln w="9525">
                <a:noFill/>
                <a:round/>
                <a:headEnd/>
                <a:tailEnd/>
              </a:ln>
            </p:spPr>
            <p:txBody>
              <a:bodyPr/>
              <a:lstStyle/>
              <a:p>
                <a:endParaRPr lang="en-US" dirty="0"/>
              </a:p>
            </p:txBody>
          </p:sp>
          <p:sp>
            <p:nvSpPr>
              <p:cNvPr id="23587" name="Freeform 788"/>
              <p:cNvSpPr>
                <a:spLocks/>
              </p:cNvSpPr>
              <p:nvPr/>
            </p:nvSpPr>
            <p:spPr bwMode="white">
              <a:xfrm>
                <a:off x="3315" y="1605"/>
                <a:ext cx="8" cy="20"/>
              </a:xfrm>
              <a:custGeom>
                <a:avLst/>
                <a:gdLst>
                  <a:gd name="T0" fmla="*/ 0 w 79"/>
                  <a:gd name="T1" fmla="*/ 0 h 155"/>
                  <a:gd name="T2" fmla="*/ 0 w 79"/>
                  <a:gd name="T3" fmla="*/ 0 h 155"/>
                  <a:gd name="T4" fmla="*/ 0 w 79"/>
                  <a:gd name="T5" fmla="*/ 0 h 155"/>
                  <a:gd name="T6" fmla="*/ 0 w 79"/>
                  <a:gd name="T7" fmla="*/ 0 h 155"/>
                  <a:gd name="T8" fmla="*/ 0 w 79"/>
                  <a:gd name="T9" fmla="*/ 0 h 155"/>
                  <a:gd name="T10" fmla="*/ 0 w 79"/>
                  <a:gd name="T11" fmla="*/ 0 h 155"/>
                  <a:gd name="T12" fmla="*/ 0 w 79"/>
                  <a:gd name="T13" fmla="*/ 0 h 155"/>
                  <a:gd name="T14" fmla="*/ 0 w 79"/>
                  <a:gd name="T15" fmla="*/ 0 h 155"/>
                  <a:gd name="T16" fmla="*/ 0 w 79"/>
                  <a:gd name="T17" fmla="*/ 0 h 155"/>
                  <a:gd name="T18" fmla="*/ 0 w 79"/>
                  <a:gd name="T19" fmla="*/ 0 h 155"/>
                  <a:gd name="T20" fmla="*/ 0 w 79"/>
                  <a:gd name="T21" fmla="*/ 0 h 155"/>
                  <a:gd name="T22" fmla="*/ 0 w 79"/>
                  <a:gd name="T23" fmla="*/ 0 h 155"/>
                  <a:gd name="T24" fmla="*/ 0 w 79"/>
                  <a:gd name="T25" fmla="*/ 0 h 1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9"/>
                  <a:gd name="T40" fmla="*/ 0 h 155"/>
                  <a:gd name="T41" fmla="*/ 79 w 79"/>
                  <a:gd name="T42" fmla="*/ 155 h 1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9" h="155">
                    <a:moveTo>
                      <a:pt x="79" y="9"/>
                    </a:moveTo>
                    <a:lnTo>
                      <a:pt x="75" y="155"/>
                    </a:lnTo>
                    <a:lnTo>
                      <a:pt x="42" y="136"/>
                    </a:lnTo>
                    <a:lnTo>
                      <a:pt x="8" y="120"/>
                    </a:lnTo>
                    <a:lnTo>
                      <a:pt x="0" y="0"/>
                    </a:lnTo>
                    <a:lnTo>
                      <a:pt x="13" y="2"/>
                    </a:lnTo>
                    <a:lnTo>
                      <a:pt x="23" y="4"/>
                    </a:lnTo>
                    <a:lnTo>
                      <a:pt x="33" y="5"/>
                    </a:lnTo>
                    <a:lnTo>
                      <a:pt x="42" y="6"/>
                    </a:lnTo>
                    <a:lnTo>
                      <a:pt x="50" y="6"/>
                    </a:lnTo>
                    <a:lnTo>
                      <a:pt x="58" y="7"/>
                    </a:lnTo>
                    <a:lnTo>
                      <a:pt x="68" y="8"/>
                    </a:lnTo>
                    <a:lnTo>
                      <a:pt x="79" y="9"/>
                    </a:lnTo>
                    <a:close/>
                  </a:path>
                </a:pathLst>
              </a:custGeom>
              <a:solidFill>
                <a:srgbClr val="FFFFFF"/>
              </a:solidFill>
              <a:ln w="9525">
                <a:noFill/>
                <a:round/>
                <a:headEnd/>
                <a:tailEnd/>
              </a:ln>
            </p:spPr>
            <p:txBody>
              <a:bodyPr/>
              <a:lstStyle/>
              <a:p>
                <a:endParaRPr lang="en-US" dirty="0"/>
              </a:p>
            </p:txBody>
          </p:sp>
          <p:sp>
            <p:nvSpPr>
              <p:cNvPr id="23588" name="Freeform 789"/>
              <p:cNvSpPr>
                <a:spLocks/>
              </p:cNvSpPr>
              <p:nvPr/>
            </p:nvSpPr>
            <p:spPr bwMode="white">
              <a:xfrm>
                <a:off x="3302" y="1609"/>
                <a:ext cx="32" cy="42"/>
              </a:xfrm>
              <a:custGeom>
                <a:avLst/>
                <a:gdLst>
                  <a:gd name="T0" fmla="*/ 0 w 276"/>
                  <a:gd name="T1" fmla="*/ 0 h 329"/>
                  <a:gd name="T2" fmla="*/ 0 w 276"/>
                  <a:gd name="T3" fmla="*/ 0 h 329"/>
                  <a:gd name="T4" fmla="*/ 0 w 276"/>
                  <a:gd name="T5" fmla="*/ 0 h 329"/>
                  <a:gd name="T6" fmla="*/ 0 w 276"/>
                  <a:gd name="T7" fmla="*/ 0 h 329"/>
                  <a:gd name="T8" fmla="*/ 0 w 276"/>
                  <a:gd name="T9" fmla="*/ 0 h 329"/>
                  <a:gd name="T10" fmla="*/ 0 w 276"/>
                  <a:gd name="T11" fmla="*/ 0 h 329"/>
                  <a:gd name="T12" fmla="*/ 0 w 276"/>
                  <a:gd name="T13" fmla="*/ 0 h 329"/>
                  <a:gd name="T14" fmla="*/ 0 w 276"/>
                  <a:gd name="T15" fmla="*/ 0 h 329"/>
                  <a:gd name="T16" fmla="*/ 0 w 276"/>
                  <a:gd name="T17" fmla="*/ 0 h 329"/>
                  <a:gd name="T18" fmla="*/ 0 w 276"/>
                  <a:gd name="T19" fmla="*/ 0 h 329"/>
                  <a:gd name="T20" fmla="*/ 0 w 276"/>
                  <a:gd name="T21" fmla="*/ 0 h 329"/>
                  <a:gd name="T22" fmla="*/ 0 w 276"/>
                  <a:gd name="T23" fmla="*/ 0 h 329"/>
                  <a:gd name="T24" fmla="*/ 0 w 276"/>
                  <a:gd name="T25" fmla="*/ 0 h 329"/>
                  <a:gd name="T26" fmla="*/ 0 w 276"/>
                  <a:gd name="T27" fmla="*/ 0 h 329"/>
                  <a:gd name="T28" fmla="*/ 0 w 276"/>
                  <a:gd name="T29" fmla="*/ 0 h 329"/>
                  <a:gd name="T30" fmla="*/ 0 w 276"/>
                  <a:gd name="T31" fmla="*/ 0 h 329"/>
                  <a:gd name="T32" fmla="*/ 0 w 276"/>
                  <a:gd name="T33" fmla="*/ 0 h 329"/>
                  <a:gd name="T34" fmla="*/ 0 w 276"/>
                  <a:gd name="T35" fmla="*/ 0 h 329"/>
                  <a:gd name="T36" fmla="*/ 0 w 276"/>
                  <a:gd name="T37" fmla="*/ 0 h 329"/>
                  <a:gd name="T38" fmla="*/ 0 w 276"/>
                  <a:gd name="T39" fmla="*/ 0 h 329"/>
                  <a:gd name="T40" fmla="*/ 0 w 276"/>
                  <a:gd name="T41" fmla="*/ 0 h 329"/>
                  <a:gd name="T42" fmla="*/ 0 w 276"/>
                  <a:gd name="T43" fmla="*/ 0 h 329"/>
                  <a:gd name="T44" fmla="*/ 0 w 276"/>
                  <a:gd name="T45" fmla="*/ 0 h 329"/>
                  <a:gd name="T46" fmla="*/ 0 w 276"/>
                  <a:gd name="T47" fmla="*/ 0 h 329"/>
                  <a:gd name="T48" fmla="*/ 0 w 276"/>
                  <a:gd name="T49" fmla="*/ 0 h 329"/>
                  <a:gd name="T50" fmla="*/ 0 w 276"/>
                  <a:gd name="T51" fmla="*/ 0 h 329"/>
                  <a:gd name="T52" fmla="*/ 0 w 276"/>
                  <a:gd name="T53" fmla="*/ 0 h 329"/>
                  <a:gd name="T54" fmla="*/ 0 w 276"/>
                  <a:gd name="T55" fmla="*/ 0 h 329"/>
                  <a:gd name="T56" fmla="*/ 0 w 276"/>
                  <a:gd name="T57" fmla="*/ 0 h 329"/>
                  <a:gd name="T58" fmla="*/ 0 w 276"/>
                  <a:gd name="T59" fmla="*/ 0 h 329"/>
                  <a:gd name="T60" fmla="*/ 0 w 276"/>
                  <a:gd name="T61" fmla="*/ 0 h 329"/>
                  <a:gd name="T62" fmla="*/ 0 w 276"/>
                  <a:gd name="T63" fmla="*/ 0 h 329"/>
                  <a:gd name="T64" fmla="*/ 0 w 276"/>
                  <a:gd name="T65" fmla="*/ 0 h 329"/>
                  <a:gd name="T66" fmla="*/ 0 w 276"/>
                  <a:gd name="T67" fmla="*/ 0 h 329"/>
                  <a:gd name="T68" fmla="*/ 0 w 276"/>
                  <a:gd name="T69" fmla="*/ 0 h 329"/>
                  <a:gd name="T70" fmla="*/ 0 w 276"/>
                  <a:gd name="T71" fmla="*/ 0 h 329"/>
                  <a:gd name="T72" fmla="*/ 0 w 276"/>
                  <a:gd name="T73" fmla="*/ 0 h 329"/>
                  <a:gd name="T74" fmla="*/ 0 w 276"/>
                  <a:gd name="T75" fmla="*/ 0 h 329"/>
                  <a:gd name="T76" fmla="*/ 0 w 276"/>
                  <a:gd name="T77" fmla="*/ 0 h 329"/>
                  <a:gd name="T78" fmla="*/ 0 w 276"/>
                  <a:gd name="T79" fmla="*/ 0 h 329"/>
                  <a:gd name="T80" fmla="*/ 0 w 276"/>
                  <a:gd name="T81" fmla="*/ 0 h 329"/>
                  <a:gd name="T82" fmla="*/ 0 w 276"/>
                  <a:gd name="T83" fmla="*/ 0 h 329"/>
                  <a:gd name="T84" fmla="*/ 0 w 276"/>
                  <a:gd name="T85" fmla="*/ 0 h 329"/>
                  <a:gd name="T86" fmla="*/ 0 w 276"/>
                  <a:gd name="T87" fmla="*/ 0 h 329"/>
                  <a:gd name="T88" fmla="*/ 0 w 276"/>
                  <a:gd name="T89" fmla="*/ 0 h 329"/>
                  <a:gd name="T90" fmla="*/ 0 w 276"/>
                  <a:gd name="T91" fmla="*/ 0 h 329"/>
                  <a:gd name="T92" fmla="*/ 0 w 276"/>
                  <a:gd name="T93" fmla="*/ 0 h 329"/>
                  <a:gd name="T94" fmla="*/ 0 w 276"/>
                  <a:gd name="T95" fmla="*/ 0 h 329"/>
                  <a:gd name="T96" fmla="*/ 0 w 276"/>
                  <a:gd name="T97" fmla="*/ 0 h 329"/>
                  <a:gd name="T98" fmla="*/ 0 w 276"/>
                  <a:gd name="T99" fmla="*/ 0 h 329"/>
                  <a:gd name="T100" fmla="*/ 0 w 276"/>
                  <a:gd name="T101" fmla="*/ 0 h 329"/>
                  <a:gd name="T102" fmla="*/ 0 w 276"/>
                  <a:gd name="T103" fmla="*/ 0 h 329"/>
                  <a:gd name="T104" fmla="*/ 0 w 276"/>
                  <a:gd name="T105" fmla="*/ 0 h 3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76"/>
                  <a:gd name="T160" fmla="*/ 0 h 329"/>
                  <a:gd name="T161" fmla="*/ 276 w 276"/>
                  <a:gd name="T162" fmla="*/ 329 h 32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76" h="329">
                    <a:moveTo>
                      <a:pt x="9" y="53"/>
                    </a:moveTo>
                    <a:lnTo>
                      <a:pt x="6" y="62"/>
                    </a:lnTo>
                    <a:lnTo>
                      <a:pt x="2" y="71"/>
                    </a:lnTo>
                    <a:lnTo>
                      <a:pt x="1" y="81"/>
                    </a:lnTo>
                    <a:lnTo>
                      <a:pt x="0" y="90"/>
                    </a:lnTo>
                    <a:lnTo>
                      <a:pt x="0" y="98"/>
                    </a:lnTo>
                    <a:lnTo>
                      <a:pt x="1" y="107"/>
                    </a:lnTo>
                    <a:lnTo>
                      <a:pt x="3" y="116"/>
                    </a:lnTo>
                    <a:lnTo>
                      <a:pt x="7" y="123"/>
                    </a:lnTo>
                    <a:lnTo>
                      <a:pt x="10" y="131"/>
                    </a:lnTo>
                    <a:lnTo>
                      <a:pt x="14" y="139"/>
                    </a:lnTo>
                    <a:lnTo>
                      <a:pt x="20" y="145"/>
                    </a:lnTo>
                    <a:lnTo>
                      <a:pt x="26" y="152"/>
                    </a:lnTo>
                    <a:lnTo>
                      <a:pt x="34" y="158"/>
                    </a:lnTo>
                    <a:lnTo>
                      <a:pt x="42" y="164"/>
                    </a:lnTo>
                    <a:lnTo>
                      <a:pt x="50" y="169"/>
                    </a:lnTo>
                    <a:lnTo>
                      <a:pt x="60" y="174"/>
                    </a:lnTo>
                    <a:lnTo>
                      <a:pt x="69" y="178"/>
                    </a:lnTo>
                    <a:lnTo>
                      <a:pt x="79" y="181"/>
                    </a:lnTo>
                    <a:lnTo>
                      <a:pt x="88" y="185"/>
                    </a:lnTo>
                    <a:lnTo>
                      <a:pt x="99" y="189"/>
                    </a:lnTo>
                    <a:lnTo>
                      <a:pt x="109" y="192"/>
                    </a:lnTo>
                    <a:lnTo>
                      <a:pt x="120" y="195"/>
                    </a:lnTo>
                    <a:lnTo>
                      <a:pt x="130" y="199"/>
                    </a:lnTo>
                    <a:lnTo>
                      <a:pt x="140" y="203"/>
                    </a:lnTo>
                    <a:lnTo>
                      <a:pt x="150" y="207"/>
                    </a:lnTo>
                    <a:lnTo>
                      <a:pt x="160" y="213"/>
                    </a:lnTo>
                    <a:lnTo>
                      <a:pt x="171" y="219"/>
                    </a:lnTo>
                    <a:lnTo>
                      <a:pt x="182" y="227"/>
                    </a:lnTo>
                    <a:lnTo>
                      <a:pt x="193" y="235"/>
                    </a:lnTo>
                    <a:lnTo>
                      <a:pt x="202" y="242"/>
                    </a:lnTo>
                    <a:lnTo>
                      <a:pt x="207" y="249"/>
                    </a:lnTo>
                    <a:lnTo>
                      <a:pt x="211" y="254"/>
                    </a:lnTo>
                    <a:lnTo>
                      <a:pt x="211" y="256"/>
                    </a:lnTo>
                    <a:lnTo>
                      <a:pt x="211" y="260"/>
                    </a:lnTo>
                    <a:lnTo>
                      <a:pt x="209" y="262"/>
                    </a:lnTo>
                    <a:lnTo>
                      <a:pt x="208" y="264"/>
                    </a:lnTo>
                    <a:lnTo>
                      <a:pt x="207" y="265"/>
                    </a:lnTo>
                    <a:lnTo>
                      <a:pt x="206" y="266"/>
                    </a:lnTo>
                    <a:lnTo>
                      <a:pt x="206" y="267"/>
                    </a:lnTo>
                    <a:lnTo>
                      <a:pt x="205" y="267"/>
                    </a:lnTo>
                    <a:lnTo>
                      <a:pt x="203" y="329"/>
                    </a:lnTo>
                    <a:lnTo>
                      <a:pt x="204" y="329"/>
                    </a:lnTo>
                    <a:lnTo>
                      <a:pt x="207" y="328"/>
                    </a:lnTo>
                    <a:lnTo>
                      <a:pt x="212" y="327"/>
                    </a:lnTo>
                    <a:lnTo>
                      <a:pt x="217" y="325"/>
                    </a:lnTo>
                    <a:lnTo>
                      <a:pt x="224" y="322"/>
                    </a:lnTo>
                    <a:lnTo>
                      <a:pt x="230" y="319"/>
                    </a:lnTo>
                    <a:lnTo>
                      <a:pt x="238" y="314"/>
                    </a:lnTo>
                    <a:lnTo>
                      <a:pt x="244" y="309"/>
                    </a:lnTo>
                    <a:lnTo>
                      <a:pt x="251" y="303"/>
                    </a:lnTo>
                    <a:lnTo>
                      <a:pt x="257" y="297"/>
                    </a:lnTo>
                    <a:lnTo>
                      <a:pt x="263" y="290"/>
                    </a:lnTo>
                    <a:lnTo>
                      <a:pt x="267" y="283"/>
                    </a:lnTo>
                    <a:lnTo>
                      <a:pt x="271" y="274"/>
                    </a:lnTo>
                    <a:lnTo>
                      <a:pt x="274" y="265"/>
                    </a:lnTo>
                    <a:lnTo>
                      <a:pt x="275" y="255"/>
                    </a:lnTo>
                    <a:lnTo>
                      <a:pt x="276" y="244"/>
                    </a:lnTo>
                    <a:lnTo>
                      <a:pt x="275" y="231"/>
                    </a:lnTo>
                    <a:lnTo>
                      <a:pt x="273" y="220"/>
                    </a:lnTo>
                    <a:lnTo>
                      <a:pt x="268" y="211"/>
                    </a:lnTo>
                    <a:lnTo>
                      <a:pt x="262" y="201"/>
                    </a:lnTo>
                    <a:lnTo>
                      <a:pt x="253" y="191"/>
                    </a:lnTo>
                    <a:lnTo>
                      <a:pt x="242" y="181"/>
                    </a:lnTo>
                    <a:lnTo>
                      <a:pt x="228" y="171"/>
                    </a:lnTo>
                    <a:lnTo>
                      <a:pt x="212" y="162"/>
                    </a:lnTo>
                    <a:lnTo>
                      <a:pt x="197" y="153"/>
                    </a:lnTo>
                    <a:lnTo>
                      <a:pt x="182" y="145"/>
                    </a:lnTo>
                    <a:lnTo>
                      <a:pt x="166" y="138"/>
                    </a:lnTo>
                    <a:lnTo>
                      <a:pt x="150" y="130"/>
                    </a:lnTo>
                    <a:lnTo>
                      <a:pt x="133" y="123"/>
                    </a:lnTo>
                    <a:lnTo>
                      <a:pt x="118" y="116"/>
                    </a:lnTo>
                    <a:lnTo>
                      <a:pt x="103" y="109"/>
                    </a:lnTo>
                    <a:lnTo>
                      <a:pt x="88" y="104"/>
                    </a:lnTo>
                    <a:lnTo>
                      <a:pt x="87" y="103"/>
                    </a:lnTo>
                    <a:lnTo>
                      <a:pt x="85" y="102"/>
                    </a:lnTo>
                    <a:lnTo>
                      <a:pt x="83" y="99"/>
                    </a:lnTo>
                    <a:lnTo>
                      <a:pt x="81" y="97"/>
                    </a:lnTo>
                    <a:lnTo>
                      <a:pt x="79" y="94"/>
                    </a:lnTo>
                    <a:lnTo>
                      <a:pt x="78" y="91"/>
                    </a:lnTo>
                    <a:lnTo>
                      <a:pt x="78" y="88"/>
                    </a:lnTo>
                    <a:lnTo>
                      <a:pt x="78" y="82"/>
                    </a:lnTo>
                    <a:lnTo>
                      <a:pt x="79" y="80"/>
                    </a:lnTo>
                    <a:lnTo>
                      <a:pt x="80" y="79"/>
                    </a:lnTo>
                    <a:lnTo>
                      <a:pt x="82" y="77"/>
                    </a:lnTo>
                    <a:lnTo>
                      <a:pt x="83" y="76"/>
                    </a:lnTo>
                    <a:lnTo>
                      <a:pt x="85" y="74"/>
                    </a:lnTo>
                    <a:lnTo>
                      <a:pt x="86" y="74"/>
                    </a:lnTo>
                    <a:lnTo>
                      <a:pt x="86" y="73"/>
                    </a:lnTo>
                    <a:lnTo>
                      <a:pt x="87" y="73"/>
                    </a:lnTo>
                    <a:lnTo>
                      <a:pt x="82" y="0"/>
                    </a:lnTo>
                    <a:lnTo>
                      <a:pt x="81" y="1"/>
                    </a:lnTo>
                    <a:lnTo>
                      <a:pt x="79" y="1"/>
                    </a:lnTo>
                    <a:lnTo>
                      <a:pt x="75" y="2"/>
                    </a:lnTo>
                    <a:lnTo>
                      <a:pt x="71" y="5"/>
                    </a:lnTo>
                    <a:lnTo>
                      <a:pt x="66" y="7"/>
                    </a:lnTo>
                    <a:lnTo>
                      <a:pt x="60" y="9"/>
                    </a:lnTo>
                    <a:lnTo>
                      <a:pt x="55" y="11"/>
                    </a:lnTo>
                    <a:lnTo>
                      <a:pt x="50" y="14"/>
                    </a:lnTo>
                    <a:lnTo>
                      <a:pt x="45" y="17"/>
                    </a:lnTo>
                    <a:lnTo>
                      <a:pt x="39" y="20"/>
                    </a:lnTo>
                    <a:lnTo>
                      <a:pt x="34" y="24"/>
                    </a:lnTo>
                    <a:lnTo>
                      <a:pt x="29" y="29"/>
                    </a:lnTo>
                    <a:lnTo>
                      <a:pt x="22" y="34"/>
                    </a:lnTo>
                    <a:lnTo>
                      <a:pt x="17" y="40"/>
                    </a:lnTo>
                    <a:lnTo>
                      <a:pt x="12" y="46"/>
                    </a:lnTo>
                    <a:lnTo>
                      <a:pt x="9" y="53"/>
                    </a:lnTo>
                    <a:close/>
                  </a:path>
                </a:pathLst>
              </a:custGeom>
              <a:solidFill>
                <a:srgbClr val="FFFFFF"/>
              </a:solidFill>
              <a:ln w="9525">
                <a:noFill/>
                <a:round/>
                <a:headEnd/>
                <a:tailEnd/>
              </a:ln>
            </p:spPr>
            <p:txBody>
              <a:bodyPr/>
              <a:lstStyle/>
              <a:p>
                <a:endParaRPr lang="en-US" dirty="0"/>
              </a:p>
            </p:txBody>
          </p:sp>
          <p:sp>
            <p:nvSpPr>
              <p:cNvPr id="23589" name="Freeform 790"/>
              <p:cNvSpPr>
                <a:spLocks/>
              </p:cNvSpPr>
              <p:nvPr/>
            </p:nvSpPr>
            <p:spPr bwMode="white">
              <a:xfrm>
                <a:off x="3316" y="1636"/>
                <a:ext cx="7" cy="34"/>
              </a:xfrm>
              <a:custGeom>
                <a:avLst/>
                <a:gdLst>
                  <a:gd name="T0" fmla="*/ 0 w 64"/>
                  <a:gd name="T1" fmla="*/ 0 h 265"/>
                  <a:gd name="T2" fmla="*/ 0 w 64"/>
                  <a:gd name="T3" fmla="*/ 0 h 265"/>
                  <a:gd name="T4" fmla="*/ 0 w 64"/>
                  <a:gd name="T5" fmla="*/ 0 h 265"/>
                  <a:gd name="T6" fmla="*/ 0 w 64"/>
                  <a:gd name="T7" fmla="*/ 0 h 265"/>
                  <a:gd name="T8" fmla="*/ 0 w 64"/>
                  <a:gd name="T9" fmla="*/ 0 h 265"/>
                  <a:gd name="T10" fmla="*/ 0 w 64"/>
                  <a:gd name="T11" fmla="*/ 0 h 265"/>
                  <a:gd name="T12" fmla="*/ 0 w 64"/>
                  <a:gd name="T13" fmla="*/ 0 h 265"/>
                  <a:gd name="T14" fmla="*/ 0 w 64"/>
                  <a:gd name="T15" fmla="*/ 0 h 265"/>
                  <a:gd name="T16" fmla="*/ 0 w 64"/>
                  <a:gd name="T17" fmla="*/ 0 h 265"/>
                  <a:gd name="T18" fmla="*/ 0 w 64"/>
                  <a:gd name="T19" fmla="*/ 0 h 265"/>
                  <a:gd name="T20" fmla="*/ 0 w 64"/>
                  <a:gd name="T21" fmla="*/ 0 h 265"/>
                  <a:gd name="T22" fmla="*/ 0 w 64"/>
                  <a:gd name="T23" fmla="*/ 0 h 265"/>
                  <a:gd name="T24" fmla="*/ 0 w 64"/>
                  <a:gd name="T25" fmla="*/ 0 h 265"/>
                  <a:gd name="T26" fmla="*/ 0 w 64"/>
                  <a:gd name="T27" fmla="*/ 0 h 265"/>
                  <a:gd name="T28" fmla="*/ 0 w 64"/>
                  <a:gd name="T29" fmla="*/ 0 h 265"/>
                  <a:gd name="T30" fmla="*/ 0 w 64"/>
                  <a:gd name="T31" fmla="*/ 0 h 265"/>
                  <a:gd name="T32" fmla="*/ 0 w 64"/>
                  <a:gd name="T33" fmla="*/ 0 h 265"/>
                  <a:gd name="T34" fmla="*/ 0 w 64"/>
                  <a:gd name="T35" fmla="*/ 0 h 265"/>
                  <a:gd name="T36" fmla="*/ 0 w 64"/>
                  <a:gd name="T37" fmla="*/ 0 h 265"/>
                  <a:gd name="T38" fmla="*/ 0 w 64"/>
                  <a:gd name="T39" fmla="*/ 0 h 265"/>
                  <a:gd name="T40" fmla="*/ 0 w 64"/>
                  <a:gd name="T41" fmla="*/ 0 h 265"/>
                  <a:gd name="T42" fmla="*/ 0 w 64"/>
                  <a:gd name="T43" fmla="*/ 0 h 265"/>
                  <a:gd name="T44" fmla="*/ 0 w 64"/>
                  <a:gd name="T45" fmla="*/ 0 h 265"/>
                  <a:gd name="T46" fmla="*/ 0 w 64"/>
                  <a:gd name="T47" fmla="*/ 0 h 265"/>
                  <a:gd name="T48" fmla="*/ 0 w 64"/>
                  <a:gd name="T49" fmla="*/ 0 h 265"/>
                  <a:gd name="T50" fmla="*/ 0 w 64"/>
                  <a:gd name="T51" fmla="*/ 0 h 265"/>
                  <a:gd name="T52" fmla="*/ 0 w 64"/>
                  <a:gd name="T53" fmla="*/ 0 h 265"/>
                  <a:gd name="T54" fmla="*/ 0 w 64"/>
                  <a:gd name="T55" fmla="*/ 0 h 265"/>
                  <a:gd name="T56" fmla="*/ 0 w 64"/>
                  <a:gd name="T57" fmla="*/ 0 h 265"/>
                  <a:gd name="T58" fmla="*/ 0 w 64"/>
                  <a:gd name="T59" fmla="*/ 0 h 265"/>
                  <a:gd name="T60" fmla="*/ 0 w 64"/>
                  <a:gd name="T61" fmla="*/ 0 h 265"/>
                  <a:gd name="T62" fmla="*/ 0 w 64"/>
                  <a:gd name="T63" fmla="*/ 0 h 265"/>
                  <a:gd name="T64" fmla="*/ 0 w 64"/>
                  <a:gd name="T65" fmla="*/ 0 h 265"/>
                  <a:gd name="T66" fmla="*/ 0 w 64"/>
                  <a:gd name="T67" fmla="*/ 0 h 265"/>
                  <a:gd name="T68" fmla="*/ 0 w 64"/>
                  <a:gd name="T69" fmla="*/ 0 h 265"/>
                  <a:gd name="T70" fmla="*/ 0 w 64"/>
                  <a:gd name="T71" fmla="*/ 0 h 265"/>
                  <a:gd name="T72" fmla="*/ 0 w 64"/>
                  <a:gd name="T73" fmla="*/ 0 h 265"/>
                  <a:gd name="T74" fmla="*/ 0 w 64"/>
                  <a:gd name="T75" fmla="*/ 0 h 265"/>
                  <a:gd name="T76" fmla="*/ 0 w 64"/>
                  <a:gd name="T77" fmla="*/ 0 h 265"/>
                  <a:gd name="T78" fmla="*/ 0 w 64"/>
                  <a:gd name="T79" fmla="*/ 0 h 265"/>
                  <a:gd name="T80" fmla="*/ 0 w 64"/>
                  <a:gd name="T81" fmla="*/ 0 h 265"/>
                  <a:gd name="T82" fmla="*/ 0 w 64"/>
                  <a:gd name="T83" fmla="*/ 0 h 265"/>
                  <a:gd name="T84" fmla="*/ 0 w 64"/>
                  <a:gd name="T85" fmla="*/ 0 h 265"/>
                  <a:gd name="T86" fmla="*/ 0 w 64"/>
                  <a:gd name="T87" fmla="*/ 0 h 265"/>
                  <a:gd name="T88" fmla="*/ 0 w 64"/>
                  <a:gd name="T89" fmla="*/ 0 h 265"/>
                  <a:gd name="T90" fmla="*/ 0 w 64"/>
                  <a:gd name="T91" fmla="*/ 0 h 265"/>
                  <a:gd name="T92" fmla="*/ 0 w 64"/>
                  <a:gd name="T93" fmla="*/ 0 h 265"/>
                  <a:gd name="T94" fmla="*/ 0 w 64"/>
                  <a:gd name="T95" fmla="*/ 0 h 265"/>
                  <a:gd name="T96" fmla="*/ 0 w 64"/>
                  <a:gd name="T97" fmla="*/ 0 h 265"/>
                  <a:gd name="T98" fmla="*/ 0 w 64"/>
                  <a:gd name="T99" fmla="*/ 0 h 265"/>
                  <a:gd name="T100" fmla="*/ 0 w 64"/>
                  <a:gd name="T101" fmla="*/ 0 h 265"/>
                  <a:gd name="T102" fmla="*/ 0 w 64"/>
                  <a:gd name="T103" fmla="*/ 0 h 265"/>
                  <a:gd name="T104" fmla="*/ 0 w 64"/>
                  <a:gd name="T105" fmla="*/ 0 h 265"/>
                  <a:gd name="T106" fmla="*/ 0 w 64"/>
                  <a:gd name="T107" fmla="*/ 0 h 265"/>
                  <a:gd name="T108" fmla="*/ 0 w 64"/>
                  <a:gd name="T109" fmla="*/ 0 h 265"/>
                  <a:gd name="T110" fmla="*/ 0 w 64"/>
                  <a:gd name="T111" fmla="*/ 0 h 265"/>
                  <a:gd name="T112" fmla="*/ 0 w 64"/>
                  <a:gd name="T113" fmla="*/ 0 h 2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4"/>
                  <a:gd name="T172" fmla="*/ 0 h 265"/>
                  <a:gd name="T173" fmla="*/ 64 w 64"/>
                  <a:gd name="T174" fmla="*/ 265 h 26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4" h="265">
                    <a:moveTo>
                      <a:pt x="64" y="43"/>
                    </a:moveTo>
                    <a:lnTo>
                      <a:pt x="64" y="42"/>
                    </a:lnTo>
                    <a:lnTo>
                      <a:pt x="64" y="40"/>
                    </a:lnTo>
                    <a:lnTo>
                      <a:pt x="64" y="39"/>
                    </a:lnTo>
                    <a:lnTo>
                      <a:pt x="63" y="39"/>
                    </a:lnTo>
                    <a:lnTo>
                      <a:pt x="63" y="38"/>
                    </a:lnTo>
                    <a:lnTo>
                      <a:pt x="62" y="37"/>
                    </a:lnTo>
                    <a:lnTo>
                      <a:pt x="61" y="36"/>
                    </a:lnTo>
                    <a:lnTo>
                      <a:pt x="60" y="34"/>
                    </a:lnTo>
                    <a:lnTo>
                      <a:pt x="57" y="30"/>
                    </a:lnTo>
                    <a:lnTo>
                      <a:pt x="52" y="27"/>
                    </a:lnTo>
                    <a:lnTo>
                      <a:pt x="48" y="24"/>
                    </a:lnTo>
                    <a:lnTo>
                      <a:pt x="45" y="20"/>
                    </a:lnTo>
                    <a:lnTo>
                      <a:pt x="41" y="18"/>
                    </a:lnTo>
                    <a:lnTo>
                      <a:pt x="38" y="16"/>
                    </a:lnTo>
                    <a:lnTo>
                      <a:pt x="36" y="15"/>
                    </a:lnTo>
                    <a:lnTo>
                      <a:pt x="34" y="14"/>
                    </a:lnTo>
                    <a:lnTo>
                      <a:pt x="29" y="10"/>
                    </a:lnTo>
                    <a:lnTo>
                      <a:pt x="24" y="8"/>
                    </a:lnTo>
                    <a:lnTo>
                      <a:pt x="18" y="6"/>
                    </a:lnTo>
                    <a:lnTo>
                      <a:pt x="13" y="4"/>
                    </a:lnTo>
                    <a:lnTo>
                      <a:pt x="8" y="2"/>
                    </a:lnTo>
                    <a:lnTo>
                      <a:pt x="3" y="1"/>
                    </a:lnTo>
                    <a:lnTo>
                      <a:pt x="0" y="0"/>
                    </a:lnTo>
                    <a:lnTo>
                      <a:pt x="0" y="6"/>
                    </a:lnTo>
                    <a:lnTo>
                      <a:pt x="0" y="26"/>
                    </a:lnTo>
                    <a:lnTo>
                      <a:pt x="1" y="54"/>
                    </a:lnTo>
                    <a:lnTo>
                      <a:pt x="2" y="89"/>
                    </a:lnTo>
                    <a:lnTo>
                      <a:pt x="2" y="127"/>
                    </a:lnTo>
                    <a:lnTo>
                      <a:pt x="3" y="167"/>
                    </a:lnTo>
                    <a:lnTo>
                      <a:pt x="4" y="206"/>
                    </a:lnTo>
                    <a:lnTo>
                      <a:pt x="6" y="240"/>
                    </a:lnTo>
                    <a:lnTo>
                      <a:pt x="6" y="247"/>
                    </a:lnTo>
                    <a:lnTo>
                      <a:pt x="8" y="252"/>
                    </a:lnTo>
                    <a:lnTo>
                      <a:pt x="10" y="257"/>
                    </a:lnTo>
                    <a:lnTo>
                      <a:pt x="13" y="260"/>
                    </a:lnTo>
                    <a:lnTo>
                      <a:pt x="16" y="262"/>
                    </a:lnTo>
                    <a:lnTo>
                      <a:pt x="21" y="264"/>
                    </a:lnTo>
                    <a:lnTo>
                      <a:pt x="26" y="264"/>
                    </a:lnTo>
                    <a:lnTo>
                      <a:pt x="33" y="265"/>
                    </a:lnTo>
                    <a:lnTo>
                      <a:pt x="40" y="264"/>
                    </a:lnTo>
                    <a:lnTo>
                      <a:pt x="46" y="263"/>
                    </a:lnTo>
                    <a:lnTo>
                      <a:pt x="50" y="261"/>
                    </a:lnTo>
                    <a:lnTo>
                      <a:pt x="53" y="259"/>
                    </a:lnTo>
                    <a:lnTo>
                      <a:pt x="57" y="256"/>
                    </a:lnTo>
                    <a:lnTo>
                      <a:pt x="58" y="252"/>
                    </a:lnTo>
                    <a:lnTo>
                      <a:pt x="59" y="248"/>
                    </a:lnTo>
                    <a:lnTo>
                      <a:pt x="59" y="244"/>
                    </a:lnTo>
                    <a:lnTo>
                      <a:pt x="59" y="231"/>
                    </a:lnTo>
                    <a:lnTo>
                      <a:pt x="60" y="210"/>
                    </a:lnTo>
                    <a:lnTo>
                      <a:pt x="60" y="185"/>
                    </a:lnTo>
                    <a:lnTo>
                      <a:pt x="61" y="156"/>
                    </a:lnTo>
                    <a:lnTo>
                      <a:pt x="62" y="127"/>
                    </a:lnTo>
                    <a:lnTo>
                      <a:pt x="63" y="97"/>
                    </a:lnTo>
                    <a:lnTo>
                      <a:pt x="63" y="68"/>
                    </a:lnTo>
                    <a:lnTo>
                      <a:pt x="64" y="43"/>
                    </a:lnTo>
                    <a:close/>
                  </a:path>
                </a:pathLst>
              </a:custGeom>
              <a:solidFill>
                <a:srgbClr val="FFFFFF"/>
              </a:solidFill>
              <a:ln w="9525">
                <a:noFill/>
                <a:round/>
                <a:headEnd/>
                <a:tailEnd/>
              </a:ln>
            </p:spPr>
            <p:txBody>
              <a:bodyPr/>
              <a:lstStyle/>
              <a:p>
                <a:endParaRPr lang="en-US" dirty="0"/>
              </a:p>
            </p:txBody>
          </p:sp>
          <p:sp>
            <p:nvSpPr>
              <p:cNvPr id="23590" name="Freeform 791"/>
              <p:cNvSpPr>
                <a:spLocks/>
              </p:cNvSpPr>
              <p:nvPr/>
            </p:nvSpPr>
            <p:spPr bwMode="white">
              <a:xfrm>
                <a:off x="3310" y="1508"/>
                <a:ext cx="37" cy="36"/>
              </a:xfrm>
              <a:custGeom>
                <a:avLst/>
                <a:gdLst>
                  <a:gd name="T0" fmla="*/ 0 w 312"/>
                  <a:gd name="T1" fmla="*/ 0 h 296"/>
                  <a:gd name="T2" fmla="*/ 0 w 312"/>
                  <a:gd name="T3" fmla="*/ 0 h 296"/>
                  <a:gd name="T4" fmla="*/ 0 w 312"/>
                  <a:gd name="T5" fmla="*/ 0 h 296"/>
                  <a:gd name="T6" fmla="*/ 0 w 312"/>
                  <a:gd name="T7" fmla="*/ 0 h 296"/>
                  <a:gd name="T8" fmla="*/ 0 w 312"/>
                  <a:gd name="T9" fmla="*/ 0 h 296"/>
                  <a:gd name="T10" fmla="*/ 0 w 312"/>
                  <a:gd name="T11" fmla="*/ 0 h 296"/>
                  <a:gd name="T12" fmla="*/ 0 w 312"/>
                  <a:gd name="T13" fmla="*/ 0 h 296"/>
                  <a:gd name="T14" fmla="*/ 0 w 312"/>
                  <a:gd name="T15" fmla="*/ 0 h 296"/>
                  <a:gd name="T16" fmla="*/ 0 w 312"/>
                  <a:gd name="T17" fmla="*/ 0 h 296"/>
                  <a:gd name="T18" fmla="*/ 0 w 312"/>
                  <a:gd name="T19" fmla="*/ 0 h 296"/>
                  <a:gd name="T20" fmla="*/ 0 w 312"/>
                  <a:gd name="T21" fmla="*/ 0 h 296"/>
                  <a:gd name="T22" fmla="*/ 0 w 312"/>
                  <a:gd name="T23" fmla="*/ 0 h 296"/>
                  <a:gd name="T24" fmla="*/ 0 w 312"/>
                  <a:gd name="T25" fmla="*/ 0 h 296"/>
                  <a:gd name="T26" fmla="*/ 0 w 312"/>
                  <a:gd name="T27" fmla="*/ 0 h 296"/>
                  <a:gd name="T28" fmla="*/ 0 w 312"/>
                  <a:gd name="T29" fmla="*/ 0 h 296"/>
                  <a:gd name="T30" fmla="*/ 0 w 312"/>
                  <a:gd name="T31" fmla="*/ 0 h 296"/>
                  <a:gd name="T32" fmla="*/ 0 w 312"/>
                  <a:gd name="T33" fmla="*/ 0 h 296"/>
                  <a:gd name="T34" fmla="*/ 0 w 312"/>
                  <a:gd name="T35" fmla="*/ 0 h 296"/>
                  <a:gd name="T36" fmla="*/ 0 w 312"/>
                  <a:gd name="T37" fmla="*/ 0 h 296"/>
                  <a:gd name="T38" fmla="*/ 0 w 312"/>
                  <a:gd name="T39" fmla="*/ 0 h 296"/>
                  <a:gd name="T40" fmla="*/ 0 w 312"/>
                  <a:gd name="T41" fmla="*/ 0 h 296"/>
                  <a:gd name="T42" fmla="*/ 0 w 312"/>
                  <a:gd name="T43" fmla="*/ 0 h 296"/>
                  <a:gd name="T44" fmla="*/ 0 w 312"/>
                  <a:gd name="T45" fmla="*/ 0 h 296"/>
                  <a:gd name="T46" fmla="*/ 0 w 312"/>
                  <a:gd name="T47" fmla="*/ 0 h 296"/>
                  <a:gd name="T48" fmla="*/ 0 w 312"/>
                  <a:gd name="T49" fmla="*/ 0 h 296"/>
                  <a:gd name="T50" fmla="*/ 0 w 312"/>
                  <a:gd name="T51" fmla="*/ 0 h 296"/>
                  <a:gd name="T52" fmla="*/ 0 w 312"/>
                  <a:gd name="T53" fmla="*/ 0 h 296"/>
                  <a:gd name="T54" fmla="*/ 0 w 312"/>
                  <a:gd name="T55" fmla="*/ 0 h 296"/>
                  <a:gd name="T56" fmla="*/ 0 w 312"/>
                  <a:gd name="T57" fmla="*/ 0 h 296"/>
                  <a:gd name="T58" fmla="*/ 0 w 312"/>
                  <a:gd name="T59" fmla="*/ 0 h 296"/>
                  <a:gd name="T60" fmla="*/ 0 w 312"/>
                  <a:gd name="T61" fmla="*/ 0 h 296"/>
                  <a:gd name="T62" fmla="*/ 0 w 312"/>
                  <a:gd name="T63" fmla="*/ 0 h 296"/>
                  <a:gd name="T64" fmla="*/ 0 w 312"/>
                  <a:gd name="T65" fmla="*/ 0 h 296"/>
                  <a:gd name="T66" fmla="*/ 0 w 312"/>
                  <a:gd name="T67" fmla="*/ 0 h 296"/>
                  <a:gd name="T68" fmla="*/ 0 w 312"/>
                  <a:gd name="T69" fmla="*/ 0 h 296"/>
                  <a:gd name="T70" fmla="*/ 0 w 312"/>
                  <a:gd name="T71" fmla="*/ 0 h 296"/>
                  <a:gd name="T72" fmla="*/ 0 w 312"/>
                  <a:gd name="T73" fmla="*/ 0 h 296"/>
                  <a:gd name="T74" fmla="*/ 0 w 312"/>
                  <a:gd name="T75" fmla="*/ 0 h 296"/>
                  <a:gd name="T76" fmla="*/ 0 w 312"/>
                  <a:gd name="T77" fmla="*/ 0 h 296"/>
                  <a:gd name="T78" fmla="*/ 0 w 312"/>
                  <a:gd name="T79" fmla="*/ 0 h 296"/>
                  <a:gd name="T80" fmla="*/ 0 w 312"/>
                  <a:gd name="T81" fmla="*/ 0 h 296"/>
                  <a:gd name="T82" fmla="*/ 0 w 312"/>
                  <a:gd name="T83" fmla="*/ 0 h 296"/>
                  <a:gd name="T84" fmla="*/ 0 w 312"/>
                  <a:gd name="T85" fmla="*/ 0 h 296"/>
                  <a:gd name="T86" fmla="*/ 0 w 312"/>
                  <a:gd name="T87" fmla="*/ 0 h 296"/>
                  <a:gd name="T88" fmla="*/ 0 w 312"/>
                  <a:gd name="T89" fmla="*/ 0 h 296"/>
                  <a:gd name="T90" fmla="*/ 0 w 312"/>
                  <a:gd name="T91" fmla="*/ 0 h 296"/>
                  <a:gd name="T92" fmla="*/ 0 w 312"/>
                  <a:gd name="T93" fmla="*/ 0 h 296"/>
                  <a:gd name="T94" fmla="*/ 0 w 312"/>
                  <a:gd name="T95" fmla="*/ 0 h 296"/>
                  <a:gd name="T96" fmla="*/ 0 w 312"/>
                  <a:gd name="T97" fmla="*/ 0 h 296"/>
                  <a:gd name="T98" fmla="*/ 0 w 312"/>
                  <a:gd name="T99" fmla="*/ 0 h 296"/>
                  <a:gd name="T100" fmla="*/ 0 w 312"/>
                  <a:gd name="T101" fmla="*/ 0 h 296"/>
                  <a:gd name="T102" fmla="*/ 0 w 312"/>
                  <a:gd name="T103" fmla="*/ 0 h 296"/>
                  <a:gd name="T104" fmla="*/ 0 w 312"/>
                  <a:gd name="T105" fmla="*/ 0 h 296"/>
                  <a:gd name="T106" fmla="*/ 0 w 312"/>
                  <a:gd name="T107" fmla="*/ 0 h 29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12"/>
                  <a:gd name="T163" fmla="*/ 0 h 296"/>
                  <a:gd name="T164" fmla="*/ 312 w 312"/>
                  <a:gd name="T165" fmla="*/ 296 h 29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12" h="296">
                    <a:moveTo>
                      <a:pt x="135" y="42"/>
                    </a:moveTo>
                    <a:lnTo>
                      <a:pt x="137" y="45"/>
                    </a:lnTo>
                    <a:lnTo>
                      <a:pt x="140" y="46"/>
                    </a:lnTo>
                    <a:lnTo>
                      <a:pt x="142" y="48"/>
                    </a:lnTo>
                    <a:lnTo>
                      <a:pt x="143" y="50"/>
                    </a:lnTo>
                    <a:lnTo>
                      <a:pt x="144" y="52"/>
                    </a:lnTo>
                    <a:lnTo>
                      <a:pt x="144" y="54"/>
                    </a:lnTo>
                    <a:lnTo>
                      <a:pt x="145" y="58"/>
                    </a:lnTo>
                    <a:lnTo>
                      <a:pt x="146" y="62"/>
                    </a:lnTo>
                    <a:lnTo>
                      <a:pt x="147" y="72"/>
                    </a:lnTo>
                    <a:lnTo>
                      <a:pt x="147" y="83"/>
                    </a:lnTo>
                    <a:lnTo>
                      <a:pt x="147" y="95"/>
                    </a:lnTo>
                    <a:lnTo>
                      <a:pt x="146" y="106"/>
                    </a:lnTo>
                    <a:lnTo>
                      <a:pt x="145" y="116"/>
                    </a:lnTo>
                    <a:lnTo>
                      <a:pt x="145" y="126"/>
                    </a:lnTo>
                    <a:lnTo>
                      <a:pt x="145" y="136"/>
                    </a:lnTo>
                    <a:lnTo>
                      <a:pt x="146" y="144"/>
                    </a:lnTo>
                    <a:lnTo>
                      <a:pt x="147" y="145"/>
                    </a:lnTo>
                    <a:lnTo>
                      <a:pt x="149" y="147"/>
                    </a:lnTo>
                    <a:lnTo>
                      <a:pt x="150" y="147"/>
                    </a:lnTo>
                    <a:lnTo>
                      <a:pt x="153" y="148"/>
                    </a:lnTo>
                    <a:lnTo>
                      <a:pt x="154" y="148"/>
                    </a:lnTo>
                    <a:lnTo>
                      <a:pt x="156" y="148"/>
                    </a:lnTo>
                    <a:lnTo>
                      <a:pt x="157" y="147"/>
                    </a:lnTo>
                    <a:lnTo>
                      <a:pt x="159" y="146"/>
                    </a:lnTo>
                    <a:lnTo>
                      <a:pt x="172" y="138"/>
                    </a:lnTo>
                    <a:lnTo>
                      <a:pt x="184" y="130"/>
                    </a:lnTo>
                    <a:lnTo>
                      <a:pt x="196" y="121"/>
                    </a:lnTo>
                    <a:lnTo>
                      <a:pt x="207" y="111"/>
                    </a:lnTo>
                    <a:lnTo>
                      <a:pt x="218" y="101"/>
                    </a:lnTo>
                    <a:lnTo>
                      <a:pt x="230" y="92"/>
                    </a:lnTo>
                    <a:lnTo>
                      <a:pt x="242" y="85"/>
                    </a:lnTo>
                    <a:lnTo>
                      <a:pt x="255" y="78"/>
                    </a:lnTo>
                    <a:lnTo>
                      <a:pt x="259" y="77"/>
                    </a:lnTo>
                    <a:lnTo>
                      <a:pt x="263" y="77"/>
                    </a:lnTo>
                    <a:lnTo>
                      <a:pt x="268" y="77"/>
                    </a:lnTo>
                    <a:lnTo>
                      <a:pt x="273" y="78"/>
                    </a:lnTo>
                    <a:lnTo>
                      <a:pt x="283" y="83"/>
                    </a:lnTo>
                    <a:lnTo>
                      <a:pt x="293" y="89"/>
                    </a:lnTo>
                    <a:lnTo>
                      <a:pt x="298" y="92"/>
                    </a:lnTo>
                    <a:lnTo>
                      <a:pt x="302" y="97"/>
                    </a:lnTo>
                    <a:lnTo>
                      <a:pt x="305" y="101"/>
                    </a:lnTo>
                    <a:lnTo>
                      <a:pt x="309" y="107"/>
                    </a:lnTo>
                    <a:lnTo>
                      <a:pt x="311" y="112"/>
                    </a:lnTo>
                    <a:lnTo>
                      <a:pt x="312" y="119"/>
                    </a:lnTo>
                    <a:lnTo>
                      <a:pt x="312" y="124"/>
                    </a:lnTo>
                    <a:lnTo>
                      <a:pt x="310" y="131"/>
                    </a:lnTo>
                    <a:lnTo>
                      <a:pt x="309" y="136"/>
                    </a:lnTo>
                    <a:lnTo>
                      <a:pt x="306" y="140"/>
                    </a:lnTo>
                    <a:lnTo>
                      <a:pt x="304" y="144"/>
                    </a:lnTo>
                    <a:lnTo>
                      <a:pt x="302" y="147"/>
                    </a:lnTo>
                    <a:lnTo>
                      <a:pt x="300" y="149"/>
                    </a:lnTo>
                    <a:lnTo>
                      <a:pt x="297" y="151"/>
                    </a:lnTo>
                    <a:lnTo>
                      <a:pt x="293" y="155"/>
                    </a:lnTo>
                    <a:lnTo>
                      <a:pt x="290" y="158"/>
                    </a:lnTo>
                    <a:lnTo>
                      <a:pt x="281" y="165"/>
                    </a:lnTo>
                    <a:lnTo>
                      <a:pt x="271" y="173"/>
                    </a:lnTo>
                    <a:lnTo>
                      <a:pt x="262" y="182"/>
                    </a:lnTo>
                    <a:lnTo>
                      <a:pt x="252" y="189"/>
                    </a:lnTo>
                    <a:lnTo>
                      <a:pt x="241" y="198"/>
                    </a:lnTo>
                    <a:lnTo>
                      <a:pt x="230" y="208"/>
                    </a:lnTo>
                    <a:lnTo>
                      <a:pt x="219" y="218"/>
                    </a:lnTo>
                    <a:lnTo>
                      <a:pt x="207" y="228"/>
                    </a:lnTo>
                    <a:lnTo>
                      <a:pt x="201" y="234"/>
                    </a:lnTo>
                    <a:lnTo>
                      <a:pt x="194" y="241"/>
                    </a:lnTo>
                    <a:lnTo>
                      <a:pt x="186" y="246"/>
                    </a:lnTo>
                    <a:lnTo>
                      <a:pt x="180" y="252"/>
                    </a:lnTo>
                    <a:lnTo>
                      <a:pt x="174" y="257"/>
                    </a:lnTo>
                    <a:lnTo>
                      <a:pt x="168" y="264"/>
                    </a:lnTo>
                    <a:lnTo>
                      <a:pt x="162" y="270"/>
                    </a:lnTo>
                    <a:lnTo>
                      <a:pt x="157" y="278"/>
                    </a:lnTo>
                    <a:lnTo>
                      <a:pt x="156" y="280"/>
                    </a:lnTo>
                    <a:lnTo>
                      <a:pt x="154" y="283"/>
                    </a:lnTo>
                    <a:lnTo>
                      <a:pt x="153" y="286"/>
                    </a:lnTo>
                    <a:lnTo>
                      <a:pt x="150" y="290"/>
                    </a:lnTo>
                    <a:lnTo>
                      <a:pt x="149" y="292"/>
                    </a:lnTo>
                    <a:lnTo>
                      <a:pt x="148" y="294"/>
                    </a:lnTo>
                    <a:lnTo>
                      <a:pt x="147" y="296"/>
                    </a:lnTo>
                    <a:lnTo>
                      <a:pt x="128" y="293"/>
                    </a:lnTo>
                    <a:lnTo>
                      <a:pt x="109" y="291"/>
                    </a:lnTo>
                    <a:lnTo>
                      <a:pt x="91" y="289"/>
                    </a:lnTo>
                    <a:lnTo>
                      <a:pt x="72" y="286"/>
                    </a:lnTo>
                    <a:lnTo>
                      <a:pt x="55" y="284"/>
                    </a:lnTo>
                    <a:lnTo>
                      <a:pt x="37" y="282"/>
                    </a:lnTo>
                    <a:lnTo>
                      <a:pt x="21" y="280"/>
                    </a:lnTo>
                    <a:lnTo>
                      <a:pt x="5" y="278"/>
                    </a:lnTo>
                    <a:lnTo>
                      <a:pt x="4" y="235"/>
                    </a:lnTo>
                    <a:lnTo>
                      <a:pt x="7" y="235"/>
                    </a:lnTo>
                    <a:lnTo>
                      <a:pt x="12" y="234"/>
                    </a:lnTo>
                    <a:lnTo>
                      <a:pt x="21" y="233"/>
                    </a:lnTo>
                    <a:lnTo>
                      <a:pt x="31" y="231"/>
                    </a:lnTo>
                    <a:lnTo>
                      <a:pt x="40" y="227"/>
                    </a:lnTo>
                    <a:lnTo>
                      <a:pt x="49" y="221"/>
                    </a:lnTo>
                    <a:lnTo>
                      <a:pt x="52" y="218"/>
                    </a:lnTo>
                    <a:lnTo>
                      <a:pt x="56" y="213"/>
                    </a:lnTo>
                    <a:lnTo>
                      <a:pt x="58" y="209"/>
                    </a:lnTo>
                    <a:lnTo>
                      <a:pt x="60" y="204"/>
                    </a:lnTo>
                    <a:lnTo>
                      <a:pt x="60" y="203"/>
                    </a:lnTo>
                    <a:lnTo>
                      <a:pt x="60" y="201"/>
                    </a:lnTo>
                    <a:lnTo>
                      <a:pt x="59" y="199"/>
                    </a:lnTo>
                    <a:lnTo>
                      <a:pt x="59" y="197"/>
                    </a:lnTo>
                    <a:lnTo>
                      <a:pt x="58" y="195"/>
                    </a:lnTo>
                    <a:lnTo>
                      <a:pt x="57" y="193"/>
                    </a:lnTo>
                    <a:lnTo>
                      <a:pt x="55" y="191"/>
                    </a:lnTo>
                    <a:lnTo>
                      <a:pt x="53" y="188"/>
                    </a:lnTo>
                    <a:lnTo>
                      <a:pt x="50" y="187"/>
                    </a:lnTo>
                    <a:lnTo>
                      <a:pt x="47" y="185"/>
                    </a:lnTo>
                    <a:lnTo>
                      <a:pt x="43" y="183"/>
                    </a:lnTo>
                    <a:lnTo>
                      <a:pt x="39" y="182"/>
                    </a:lnTo>
                    <a:lnTo>
                      <a:pt x="35" y="180"/>
                    </a:lnTo>
                    <a:lnTo>
                      <a:pt x="32" y="179"/>
                    </a:lnTo>
                    <a:lnTo>
                      <a:pt x="29" y="177"/>
                    </a:lnTo>
                    <a:lnTo>
                      <a:pt x="27" y="176"/>
                    </a:lnTo>
                    <a:lnTo>
                      <a:pt x="41" y="180"/>
                    </a:lnTo>
                    <a:lnTo>
                      <a:pt x="56" y="183"/>
                    </a:lnTo>
                    <a:lnTo>
                      <a:pt x="69" y="187"/>
                    </a:lnTo>
                    <a:lnTo>
                      <a:pt x="83" y="192"/>
                    </a:lnTo>
                    <a:lnTo>
                      <a:pt x="96" y="196"/>
                    </a:lnTo>
                    <a:lnTo>
                      <a:pt x="110" y="201"/>
                    </a:lnTo>
                    <a:lnTo>
                      <a:pt x="124" y="208"/>
                    </a:lnTo>
                    <a:lnTo>
                      <a:pt x="138" y="215"/>
                    </a:lnTo>
                    <a:lnTo>
                      <a:pt x="138" y="212"/>
                    </a:lnTo>
                    <a:lnTo>
                      <a:pt x="138" y="209"/>
                    </a:lnTo>
                    <a:lnTo>
                      <a:pt x="138" y="206"/>
                    </a:lnTo>
                    <a:lnTo>
                      <a:pt x="137" y="203"/>
                    </a:lnTo>
                    <a:lnTo>
                      <a:pt x="135" y="199"/>
                    </a:lnTo>
                    <a:lnTo>
                      <a:pt x="134" y="196"/>
                    </a:lnTo>
                    <a:lnTo>
                      <a:pt x="133" y="194"/>
                    </a:lnTo>
                    <a:lnTo>
                      <a:pt x="132" y="192"/>
                    </a:lnTo>
                    <a:lnTo>
                      <a:pt x="130" y="189"/>
                    </a:lnTo>
                    <a:lnTo>
                      <a:pt x="128" y="187"/>
                    </a:lnTo>
                    <a:lnTo>
                      <a:pt x="124" y="186"/>
                    </a:lnTo>
                    <a:lnTo>
                      <a:pt x="122" y="184"/>
                    </a:lnTo>
                    <a:lnTo>
                      <a:pt x="119" y="183"/>
                    </a:lnTo>
                    <a:lnTo>
                      <a:pt x="116" y="181"/>
                    </a:lnTo>
                    <a:lnTo>
                      <a:pt x="111" y="180"/>
                    </a:lnTo>
                    <a:lnTo>
                      <a:pt x="106" y="179"/>
                    </a:lnTo>
                    <a:lnTo>
                      <a:pt x="96" y="175"/>
                    </a:lnTo>
                    <a:lnTo>
                      <a:pt x="84" y="173"/>
                    </a:lnTo>
                    <a:lnTo>
                      <a:pt x="70" y="171"/>
                    </a:lnTo>
                    <a:lnTo>
                      <a:pt x="57" y="169"/>
                    </a:lnTo>
                    <a:lnTo>
                      <a:pt x="45" y="168"/>
                    </a:lnTo>
                    <a:lnTo>
                      <a:pt x="35" y="167"/>
                    </a:lnTo>
                    <a:lnTo>
                      <a:pt x="27" y="165"/>
                    </a:lnTo>
                    <a:lnTo>
                      <a:pt x="25" y="164"/>
                    </a:lnTo>
                    <a:lnTo>
                      <a:pt x="26" y="164"/>
                    </a:lnTo>
                    <a:lnTo>
                      <a:pt x="28" y="164"/>
                    </a:lnTo>
                    <a:lnTo>
                      <a:pt x="33" y="164"/>
                    </a:lnTo>
                    <a:lnTo>
                      <a:pt x="39" y="164"/>
                    </a:lnTo>
                    <a:lnTo>
                      <a:pt x="46" y="164"/>
                    </a:lnTo>
                    <a:lnTo>
                      <a:pt x="55" y="164"/>
                    </a:lnTo>
                    <a:lnTo>
                      <a:pt x="63" y="163"/>
                    </a:lnTo>
                    <a:lnTo>
                      <a:pt x="73" y="163"/>
                    </a:lnTo>
                    <a:lnTo>
                      <a:pt x="77" y="162"/>
                    </a:lnTo>
                    <a:lnTo>
                      <a:pt x="82" y="161"/>
                    </a:lnTo>
                    <a:lnTo>
                      <a:pt x="86" y="160"/>
                    </a:lnTo>
                    <a:lnTo>
                      <a:pt x="91" y="159"/>
                    </a:lnTo>
                    <a:lnTo>
                      <a:pt x="94" y="157"/>
                    </a:lnTo>
                    <a:lnTo>
                      <a:pt x="97" y="156"/>
                    </a:lnTo>
                    <a:lnTo>
                      <a:pt x="99" y="154"/>
                    </a:lnTo>
                    <a:lnTo>
                      <a:pt x="100" y="152"/>
                    </a:lnTo>
                    <a:lnTo>
                      <a:pt x="101" y="150"/>
                    </a:lnTo>
                    <a:lnTo>
                      <a:pt x="101" y="147"/>
                    </a:lnTo>
                    <a:lnTo>
                      <a:pt x="101" y="144"/>
                    </a:lnTo>
                    <a:lnTo>
                      <a:pt x="100" y="140"/>
                    </a:lnTo>
                    <a:lnTo>
                      <a:pt x="99" y="138"/>
                    </a:lnTo>
                    <a:lnTo>
                      <a:pt x="97" y="134"/>
                    </a:lnTo>
                    <a:lnTo>
                      <a:pt x="94" y="131"/>
                    </a:lnTo>
                    <a:lnTo>
                      <a:pt x="92" y="127"/>
                    </a:lnTo>
                    <a:lnTo>
                      <a:pt x="89" y="125"/>
                    </a:lnTo>
                    <a:lnTo>
                      <a:pt x="87" y="123"/>
                    </a:lnTo>
                    <a:lnTo>
                      <a:pt x="85" y="121"/>
                    </a:lnTo>
                    <a:lnTo>
                      <a:pt x="83" y="119"/>
                    </a:lnTo>
                    <a:lnTo>
                      <a:pt x="81" y="116"/>
                    </a:lnTo>
                    <a:lnTo>
                      <a:pt x="79" y="114"/>
                    </a:lnTo>
                    <a:lnTo>
                      <a:pt x="77" y="112"/>
                    </a:lnTo>
                    <a:lnTo>
                      <a:pt x="75" y="110"/>
                    </a:lnTo>
                    <a:lnTo>
                      <a:pt x="73" y="107"/>
                    </a:lnTo>
                    <a:lnTo>
                      <a:pt x="71" y="102"/>
                    </a:lnTo>
                    <a:lnTo>
                      <a:pt x="68" y="98"/>
                    </a:lnTo>
                    <a:lnTo>
                      <a:pt x="65" y="94"/>
                    </a:lnTo>
                    <a:lnTo>
                      <a:pt x="62" y="89"/>
                    </a:lnTo>
                    <a:lnTo>
                      <a:pt x="59" y="85"/>
                    </a:lnTo>
                    <a:lnTo>
                      <a:pt x="56" y="80"/>
                    </a:lnTo>
                    <a:lnTo>
                      <a:pt x="51" y="77"/>
                    </a:lnTo>
                    <a:lnTo>
                      <a:pt x="46" y="72"/>
                    </a:lnTo>
                    <a:lnTo>
                      <a:pt x="38" y="66"/>
                    </a:lnTo>
                    <a:lnTo>
                      <a:pt x="29" y="61"/>
                    </a:lnTo>
                    <a:lnTo>
                      <a:pt x="21" y="57"/>
                    </a:lnTo>
                    <a:lnTo>
                      <a:pt x="13" y="53"/>
                    </a:lnTo>
                    <a:lnTo>
                      <a:pt x="7" y="50"/>
                    </a:lnTo>
                    <a:lnTo>
                      <a:pt x="2" y="48"/>
                    </a:lnTo>
                    <a:lnTo>
                      <a:pt x="0" y="48"/>
                    </a:lnTo>
                    <a:lnTo>
                      <a:pt x="0" y="47"/>
                    </a:lnTo>
                    <a:lnTo>
                      <a:pt x="0" y="43"/>
                    </a:lnTo>
                    <a:lnTo>
                      <a:pt x="0" y="39"/>
                    </a:lnTo>
                    <a:lnTo>
                      <a:pt x="0" y="33"/>
                    </a:lnTo>
                    <a:lnTo>
                      <a:pt x="0" y="27"/>
                    </a:lnTo>
                    <a:lnTo>
                      <a:pt x="0" y="21"/>
                    </a:lnTo>
                    <a:lnTo>
                      <a:pt x="2" y="14"/>
                    </a:lnTo>
                    <a:lnTo>
                      <a:pt x="3" y="9"/>
                    </a:lnTo>
                    <a:lnTo>
                      <a:pt x="7" y="6"/>
                    </a:lnTo>
                    <a:lnTo>
                      <a:pt x="10" y="3"/>
                    </a:lnTo>
                    <a:lnTo>
                      <a:pt x="14" y="2"/>
                    </a:lnTo>
                    <a:lnTo>
                      <a:pt x="19" y="1"/>
                    </a:lnTo>
                    <a:lnTo>
                      <a:pt x="24" y="0"/>
                    </a:lnTo>
                    <a:lnTo>
                      <a:pt x="28" y="0"/>
                    </a:lnTo>
                    <a:lnTo>
                      <a:pt x="33" y="1"/>
                    </a:lnTo>
                    <a:lnTo>
                      <a:pt x="35" y="2"/>
                    </a:lnTo>
                    <a:lnTo>
                      <a:pt x="46" y="7"/>
                    </a:lnTo>
                    <a:lnTo>
                      <a:pt x="58" y="14"/>
                    </a:lnTo>
                    <a:lnTo>
                      <a:pt x="70" y="19"/>
                    </a:lnTo>
                    <a:lnTo>
                      <a:pt x="82" y="26"/>
                    </a:lnTo>
                    <a:lnTo>
                      <a:pt x="94" y="30"/>
                    </a:lnTo>
                    <a:lnTo>
                      <a:pt x="107" y="36"/>
                    </a:lnTo>
                    <a:lnTo>
                      <a:pt x="121" y="39"/>
                    </a:lnTo>
                    <a:lnTo>
                      <a:pt x="135" y="42"/>
                    </a:lnTo>
                    <a:close/>
                  </a:path>
                </a:pathLst>
              </a:custGeom>
              <a:solidFill>
                <a:srgbClr val="FFFFFF"/>
              </a:solidFill>
              <a:ln w="9525">
                <a:noFill/>
                <a:round/>
                <a:headEnd/>
                <a:tailEnd/>
              </a:ln>
            </p:spPr>
            <p:txBody>
              <a:bodyPr/>
              <a:lstStyle/>
              <a:p>
                <a:endParaRPr lang="en-US" dirty="0"/>
              </a:p>
            </p:txBody>
          </p:sp>
          <p:sp>
            <p:nvSpPr>
              <p:cNvPr id="23591" name="Freeform 792"/>
              <p:cNvSpPr>
                <a:spLocks/>
              </p:cNvSpPr>
              <p:nvPr/>
            </p:nvSpPr>
            <p:spPr bwMode="auto">
              <a:xfrm>
                <a:off x="3303" y="1518"/>
                <a:ext cx="9" cy="3"/>
              </a:xfrm>
              <a:custGeom>
                <a:avLst/>
                <a:gdLst>
                  <a:gd name="T0" fmla="*/ 0 w 78"/>
                  <a:gd name="T1" fmla="*/ 0 h 29"/>
                  <a:gd name="T2" fmla="*/ 0 w 78"/>
                  <a:gd name="T3" fmla="*/ 0 h 29"/>
                  <a:gd name="T4" fmla="*/ 0 w 78"/>
                  <a:gd name="T5" fmla="*/ 0 h 29"/>
                  <a:gd name="T6" fmla="*/ 0 w 78"/>
                  <a:gd name="T7" fmla="*/ 0 h 29"/>
                  <a:gd name="T8" fmla="*/ 0 w 78"/>
                  <a:gd name="T9" fmla="*/ 0 h 29"/>
                  <a:gd name="T10" fmla="*/ 0 w 78"/>
                  <a:gd name="T11" fmla="*/ 0 h 29"/>
                  <a:gd name="T12" fmla="*/ 0 w 78"/>
                  <a:gd name="T13" fmla="*/ 0 h 29"/>
                  <a:gd name="T14" fmla="*/ 0 w 78"/>
                  <a:gd name="T15" fmla="*/ 0 h 29"/>
                  <a:gd name="T16" fmla="*/ 0 w 78"/>
                  <a:gd name="T17" fmla="*/ 0 h 29"/>
                  <a:gd name="T18" fmla="*/ 0 w 78"/>
                  <a:gd name="T19" fmla="*/ 0 h 29"/>
                  <a:gd name="T20" fmla="*/ 0 w 78"/>
                  <a:gd name="T21" fmla="*/ 0 h 29"/>
                  <a:gd name="T22" fmla="*/ 0 w 78"/>
                  <a:gd name="T23" fmla="*/ 0 h 29"/>
                  <a:gd name="T24" fmla="*/ 0 w 78"/>
                  <a:gd name="T25" fmla="*/ 0 h 29"/>
                  <a:gd name="T26" fmla="*/ 0 w 78"/>
                  <a:gd name="T27" fmla="*/ 0 h 29"/>
                  <a:gd name="T28" fmla="*/ 0 w 78"/>
                  <a:gd name="T29" fmla="*/ 0 h 29"/>
                  <a:gd name="T30" fmla="*/ 0 w 78"/>
                  <a:gd name="T31" fmla="*/ 0 h 29"/>
                  <a:gd name="T32" fmla="*/ 0 w 78"/>
                  <a:gd name="T33" fmla="*/ 0 h 29"/>
                  <a:gd name="T34" fmla="*/ 0 w 78"/>
                  <a:gd name="T35" fmla="*/ 0 h 29"/>
                  <a:gd name="T36" fmla="*/ 0 w 78"/>
                  <a:gd name="T37" fmla="*/ 0 h 29"/>
                  <a:gd name="T38" fmla="*/ 0 w 78"/>
                  <a:gd name="T39" fmla="*/ 0 h 29"/>
                  <a:gd name="T40" fmla="*/ 0 w 78"/>
                  <a:gd name="T41" fmla="*/ 0 h 29"/>
                  <a:gd name="T42" fmla="*/ 0 w 78"/>
                  <a:gd name="T43" fmla="*/ 0 h 29"/>
                  <a:gd name="T44" fmla="*/ 0 w 78"/>
                  <a:gd name="T45" fmla="*/ 0 h 29"/>
                  <a:gd name="T46" fmla="*/ 0 w 78"/>
                  <a:gd name="T47" fmla="*/ 0 h 29"/>
                  <a:gd name="T48" fmla="*/ 0 w 78"/>
                  <a:gd name="T49" fmla="*/ 0 h 29"/>
                  <a:gd name="T50" fmla="*/ 0 w 78"/>
                  <a:gd name="T51" fmla="*/ 0 h 29"/>
                  <a:gd name="T52" fmla="*/ 0 w 78"/>
                  <a:gd name="T53" fmla="*/ 0 h 29"/>
                  <a:gd name="T54" fmla="*/ 0 w 78"/>
                  <a:gd name="T55" fmla="*/ 0 h 29"/>
                  <a:gd name="T56" fmla="*/ 0 w 78"/>
                  <a:gd name="T57" fmla="*/ 0 h 29"/>
                  <a:gd name="T58" fmla="*/ 0 w 78"/>
                  <a:gd name="T59" fmla="*/ 0 h 29"/>
                  <a:gd name="T60" fmla="*/ 0 w 78"/>
                  <a:gd name="T61" fmla="*/ 0 h 29"/>
                  <a:gd name="T62" fmla="*/ 0 w 78"/>
                  <a:gd name="T63" fmla="*/ 0 h 29"/>
                  <a:gd name="T64" fmla="*/ 0 w 78"/>
                  <a:gd name="T65" fmla="*/ 0 h 29"/>
                  <a:gd name="T66" fmla="*/ 0 w 78"/>
                  <a:gd name="T67" fmla="*/ 0 h 29"/>
                  <a:gd name="T68" fmla="*/ 0 w 78"/>
                  <a:gd name="T69" fmla="*/ 0 h 29"/>
                  <a:gd name="T70" fmla="*/ 0 w 78"/>
                  <a:gd name="T71" fmla="*/ 0 h 29"/>
                  <a:gd name="T72" fmla="*/ 0 w 78"/>
                  <a:gd name="T73" fmla="*/ 0 h 29"/>
                  <a:gd name="T74" fmla="*/ 0 w 78"/>
                  <a:gd name="T75" fmla="*/ 0 h 29"/>
                  <a:gd name="T76" fmla="*/ 0 w 78"/>
                  <a:gd name="T77" fmla="*/ 0 h 29"/>
                  <a:gd name="T78" fmla="*/ 0 w 78"/>
                  <a:gd name="T79" fmla="*/ 0 h 29"/>
                  <a:gd name="T80" fmla="*/ 0 w 78"/>
                  <a:gd name="T81" fmla="*/ 0 h 2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29"/>
                  <a:gd name="T125" fmla="*/ 78 w 78"/>
                  <a:gd name="T126" fmla="*/ 29 h 2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29">
                    <a:moveTo>
                      <a:pt x="66" y="17"/>
                    </a:moveTo>
                    <a:lnTo>
                      <a:pt x="63" y="19"/>
                    </a:lnTo>
                    <a:lnTo>
                      <a:pt x="61" y="22"/>
                    </a:lnTo>
                    <a:lnTo>
                      <a:pt x="59" y="23"/>
                    </a:lnTo>
                    <a:lnTo>
                      <a:pt x="57" y="25"/>
                    </a:lnTo>
                    <a:lnTo>
                      <a:pt x="53" y="26"/>
                    </a:lnTo>
                    <a:lnTo>
                      <a:pt x="51" y="27"/>
                    </a:lnTo>
                    <a:lnTo>
                      <a:pt x="49" y="28"/>
                    </a:lnTo>
                    <a:lnTo>
                      <a:pt x="46" y="29"/>
                    </a:lnTo>
                    <a:lnTo>
                      <a:pt x="40" y="29"/>
                    </a:lnTo>
                    <a:lnTo>
                      <a:pt x="36" y="28"/>
                    </a:lnTo>
                    <a:lnTo>
                      <a:pt x="33" y="26"/>
                    </a:lnTo>
                    <a:lnTo>
                      <a:pt x="30" y="24"/>
                    </a:lnTo>
                    <a:lnTo>
                      <a:pt x="28" y="20"/>
                    </a:lnTo>
                    <a:lnTo>
                      <a:pt x="26" y="16"/>
                    </a:lnTo>
                    <a:lnTo>
                      <a:pt x="24" y="13"/>
                    </a:lnTo>
                    <a:lnTo>
                      <a:pt x="20" y="10"/>
                    </a:lnTo>
                    <a:lnTo>
                      <a:pt x="17" y="8"/>
                    </a:lnTo>
                    <a:lnTo>
                      <a:pt x="15" y="7"/>
                    </a:lnTo>
                    <a:lnTo>
                      <a:pt x="12" y="7"/>
                    </a:lnTo>
                    <a:lnTo>
                      <a:pt x="10" y="7"/>
                    </a:lnTo>
                    <a:lnTo>
                      <a:pt x="8" y="6"/>
                    </a:lnTo>
                    <a:lnTo>
                      <a:pt x="5" y="5"/>
                    </a:lnTo>
                    <a:lnTo>
                      <a:pt x="2" y="3"/>
                    </a:lnTo>
                    <a:lnTo>
                      <a:pt x="0" y="0"/>
                    </a:lnTo>
                    <a:lnTo>
                      <a:pt x="10" y="0"/>
                    </a:lnTo>
                    <a:lnTo>
                      <a:pt x="20" y="0"/>
                    </a:lnTo>
                    <a:lnTo>
                      <a:pt x="30" y="1"/>
                    </a:lnTo>
                    <a:lnTo>
                      <a:pt x="41" y="2"/>
                    </a:lnTo>
                    <a:lnTo>
                      <a:pt x="52" y="5"/>
                    </a:lnTo>
                    <a:lnTo>
                      <a:pt x="62" y="8"/>
                    </a:lnTo>
                    <a:lnTo>
                      <a:pt x="71" y="13"/>
                    </a:lnTo>
                    <a:lnTo>
                      <a:pt x="78" y="18"/>
                    </a:lnTo>
                    <a:lnTo>
                      <a:pt x="77" y="18"/>
                    </a:lnTo>
                    <a:lnTo>
                      <a:pt x="75" y="18"/>
                    </a:lnTo>
                    <a:lnTo>
                      <a:pt x="74" y="17"/>
                    </a:lnTo>
                    <a:lnTo>
                      <a:pt x="72" y="17"/>
                    </a:lnTo>
                    <a:lnTo>
                      <a:pt x="70" y="17"/>
                    </a:lnTo>
                    <a:lnTo>
                      <a:pt x="69" y="17"/>
                    </a:lnTo>
                    <a:lnTo>
                      <a:pt x="67" y="17"/>
                    </a:lnTo>
                    <a:lnTo>
                      <a:pt x="66" y="17"/>
                    </a:lnTo>
                    <a:close/>
                  </a:path>
                </a:pathLst>
              </a:custGeom>
              <a:solidFill>
                <a:srgbClr val="0091CA"/>
              </a:solidFill>
              <a:ln w="9525">
                <a:noFill/>
                <a:round/>
                <a:headEnd/>
                <a:tailEnd/>
              </a:ln>
            </p:spPr>
            <p:txBody>
              <a:bodyPr/>
              <a:lstStyle/>
              <a:p>
                <a:endParaRPr lang="en-US" dirty="0"/>
              </a:p>
            </p:txBody>
          </p:sp>
          <p:sp>
            <p:nvSpPr>
              <p:cNvPr id="23592" name="Freeform 793"/>
              <p:cNvSpPr>
                <a:spLocks/>
              </p:cNvSpPr>
              <p:nvPr/>
            </p:nvSpPr>
            <p:spPr bwMode="auto">
              <a:xfrm>
                <a:off x="3031" y="1602"/>
                <a:ext cx="48" cy="43"/>
              </a:xfrm>
              <a:custGeom>
                <a:avLst/>
                <a:gdLst>
                  <a:gd name="T0" fmla="*/ 0 w 407"/>
                  <a:gd name="T1" fmla="*/ 0 h 347"/>
                  <a:gd name="T2" fmla="*/ 0 w 407"/>
                  <a:gd name="T3" fmla="*/ 0 h 347"/>
                  <a:gd name="T4" fmla="*/ 0 w 407"/>
                  <a:gd name="T5" fmla="*/ 0 h 347"/>
                  <a:gd name="T6" fmla="*/ 0 w 407"/>
                  <a:gd name="T7" fmla="*/ 0 h 347"/>
                  <a:gd name="T8" fmla="*/ 0 w 407"/>
                  <a:gd name="T9" fmla="*/ 0 h 347"/>
                  <a:gd name="T10" fmla="*/ 0 w 407"/>
                  <a:gd name="T11" fmla="*/ 0 h 347"/>
                  <a:gd name="T12" fmla="*/ 0 w 407"/>
                  <a:gd name="T13" fmla="*/ 0 h 347"/>
                  <a:gd name="T14" fmla="*/ 0 w 407"/>
                  <a:gd name="T15" fmla="*/ 0 h 347"/>
                  <a:gd name="T16" fmla="*/ 0 w 407"/>
                  <a:gd name="T17" fmla="*/ 0 h 347"/>
                  <a:gd name="T18" fmla="*/ 0 w 407"/>
                  <a:gd name="T19" fmla="*/ 0 h 347"/>
                  <a:gd name="T20" fmla="*/ 0 w 407"/>
                  <a:gd name="T21" fmla="*/ 0 h 347"/>
                  <a:gd name="T22" fmla="*/ 0 w 407"/>
                  <a:gd name="T23" fmla="*/ 0 h 347"/>
                  <a:gd name="T24" fmla="*/ 0 w 407"/>
                  <a:gd name="T25" fmla="*/ 0 h 347"/>
                  <a:gd name="T26" fmla="*/ 0 w 407"/>
                  <a:gd name="T27" fmla="*/ 0 h 347"/>
                  <a:gd name="T28" fmla="*/ 0 w 407"/>
                  <a:gd name="T29" fmla="*/ 0 h 347"/>
                  <a:gd name="T30" fmla="*/ 0 w 407"/>
                  <a:gd name="T31" fmla="*/ 0 h 347"/>
                  <a:gd name="T32" fmla="*/ 0 w 407"/>
                  <a:gd name="T33" fmla="*/ 0 h 347"/>
                  <a:gd name="T34" fmla="*/ 0 w 407"/>
                  <a:gd name="T35" fmla="*/ 0 h 347"/>
                  <a:gd name="T36" fmla="*/ 0 w 407"/>
                  <a:gd name="T37" fmla="*/ 0 h 347"/>
                  <a:gd name="T38" fmla="*/ 0 w 407"/>
                  <a:gd name="T39" fmla="*/ 0 h 347"/>
                  <a:gd name="T40" fmla="*/ 0 w 407"/>
                  <a:gd name="T41" fmla="*/ 0 h 347"/>
                  <a:gd name="T42" fmla="*/ 0 w 407"/>
                  <a:gd name="T43" fmla="*/ 0 h 347"/>
                  <a:gd name="T44" fmla="*/ 0 w 407"/>
                  <a:gd name="T45" fmla="*/ 0 h 347"/>
                  <a:gd name="T46" fmla="*/ 0 w 407"/>
                  <a:gd name="T47" fmla="*/ 0 h 347"/>
                  <a:gd name="T48" fmla="*/ 0 w 407"/>
                  <a:gd name="T49" fmla="*/ 0 h 347"/>
                  <a:gd name="T50" fmla="*/ 0 w 407"/>
                  <a:gd name="T51" fmla="*/ 0 h 347"/>
                  <a:gd name="T52" fmla="*/ 0 w 407"/>
                  <a:gd name="T53" fmla="*/ 0 h 347"/>
                  <a:gd name="T54" fmla="*/ 0 w 407"/>
                  <a:gd name="T55" fmla="*/ 0 h 347"/>
                  <a:gd name="T56" fmla="*/ 0 w 407"/>
                  <a:gd name="T57" fmla="*/ 0 h 347"/>
                  <a:gd name="T58" fmla="*/ 0 w 407"/>
                  <a:gd name="T59" fmla="*/ 0 h 347"/>
                  <a:gd name="T60" fmla="*/ 0 w 407"/>
                  <a:gd name="T61" fmla="*/ 0 h 347"/>
                  <a:gd name="T62" fmla="*/ 0 w 407"/>
                  <a:gd name="T63" fmla="*/ 0 h 347"/>
                  <a:gd name="T64" fmla="*/ 0 w 407"/>
                  <a:gd name="T65" fmla="*/ 0 h 347"/>
                  <a:gd name="T66" fmla="*/ 0 w 407"/>
                  <a:gd name="T67" fmla="*/ 0 h 347"/>
                  <a:gd name="T68" fmla="*/ 0 w 407"/>
                  <a:gd name="T69" fmla="*/ 0 h 347"/>
                  <a:gd name="T70" fmla="*/ 0 w 407"/>
                  <a:gd name="T71" fmla="*/ 0 h 3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7"/>
                  <a:gd name="T109" fmla="*/ 0 h 347"/>
                  <a:gd name="T110" fmla="*/ 407 w 407"/>
                  <a:gd name="T111" fmla="*/ 347 h 3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7" h="347">
                    <a:moveTo>
                      <a:pt x="196" y="4"/>
                    </a:moveTo>
                    <a:lnTo>
                      <a:pt x="197" y="2"/>
                    </a:lnTo>
                    <a:lnTo>
                      <a:pt x="199" y="1"/>
                    </a:lnTo>
                    <a:lnTo>
                      <a:pt x="201" y="0"/>
                    </a:lnTo>
                    <a:lnTo>
                      <a:pt x="204" y="0"/>
                    </a:lnTo>
                    <a:lnTo>
                      <a:pt x="206" y="0"/>
                    </a:lnTo>
                    <a:lnTo>
                      <a:pt x="208" y="1"/>
                    </a:lnTo>
                    <a:lnTo>
                      <a:pt x="210" y="2"/>
                    </a:lnTo>
                    <a:lnTo>
                      <a:pt x="212" y="4"/>
                    </a:lnTo>
                    <a:lnTo>
                      <a:pt x="407" y="304"/>
                    </a:lnTo>
                    <a:lnTo>
                      <a:pt x="385" y="314"/>
                    </a:lnTo>
                    <a:lnTo>
                      <a:pt x="359" y="322"/>
                    </a:lnTo>
                    <a:lnTo>
                      <a:pt x="335" y="330"/>
                    </a:lnTo>
                    <a:lnTo>
                      <a:pt x="309" y="335"/>
                    </a:lnTo>
                    <a:lnTo>
                      <a:pt x="284" y="341"/>
                    </a:lnTo>
                    <a:lnTo>
                      <a:pt x="257" y="344"/>
                    </a:lnTo>
                    <a:lnTo>
                      <a:pt x="231" y="346"/>
                    </a:lnTo>
                    <a:lnTo>
                      <a:pt x="204" y="347"/>
                    </a:lnTo>
                    <a:lnTo>
                      <a:pt x="176" y="346"/>
                    </a:lnTo>
                    <a:lnTo>
                      <a:pt x="150" y="344"/>
                    </a:lnTo>
                    <a:lnTo>
                      <a:pt x="124" y="341"/>
                    </a:lnTo>
                    <a:lnTo>
                      <a:pt x="98" y="335"/>
                    </a:lnTo>
                    <a:lnTo>
                      <a:pt x="73" y="330"/>
                    </a:lnTo>
                    <a:lnTo>
                      <a:pt x="48" y="322"/>
                    </a:lnTo>
                    <a:lnTo>
                      <a:pt x="24" y="314"/>
                    </a:lnTo>
                    <a:lnTo>
                      <a:pt x="0" y="304"/>
                    </a:lnTo>
                    <a:lnTo>
                      <a:pt x="196" y="4"/>
                    </a:lnTo>
                    <a:lnTo>
                      <a:pt x="197" y="2"/>
                    </a:lnTo>
                    <a:lnTo>
                      <a:pt x="199" y="1"/>
                    </a:lnTo>
                    <a:lnTo>
                      <a:pt x="201" y="0"/>
                    </a:lnTo>
                    <a:lnTo>
                      <a:pt x="204" y="0"/>
                    </a:lnTo>
                    <a:lnTo>
                      <a:pt x="206" y="0"/>
                    </a:lnTo>
                    <a:lnTo>
                      <a:pt x="208" y="1"/>
                    </a:lnTo>
                    <a:lnTo>
                      <a:pt x="210" y="2"/>
                    </a:lnTo>
                    <a:lnTo>
                      <a:pt x="212" y="4"/>
                    </a:lnTo>
                    <a:lnTo>
                      <a:pt x="196" y="4"/>
                    </a:lnTo>
                    <a:close/>
                  </a:path>
                </a:pathLst>
              </a:custGeom>
              <a:solidFill>
                <a:srgbClr val="22A7EA"/>
              </a:solidFill>
              <a:ln w="9525">
                <a:noFill/>
                <a:round/>
                <a:headEnd/>
                <a:tailEnd/>
              </a:ln>
            </p:spPr>
            <p:txBody>
              <a:bodyPr/>
              <a:lstStyle/>
              <a:p>
                <a:endParaRPr lang="en-US" dirty="0"/>
              </a:p>
            </p:txBody>
          </p:sp>
          <p:sp>
            <p:nvSpPr>
              <p:cNvPr id="23593" name="Freeform 794"/>
              <p:cNvSpPr>
                <a:spLocks/>
              </p:cNvSpPr>
              <p:nvPr/>
            </p:nvSpPr>
            <p:spPr bwMode="white">
              <a:xfrm>
                <a:off x="3308" y="1647"/>
                <a:ext cx="6" cy="19"/>
              </a:xfrm>
              <a:custGeom>
                <a:avLst/>
                <a:gdLst>
                  <a:gd name="T0" fmla="*/ 0 w 49"/>
                  <a:gd name="T1" fmla="*/ 0 h 147"/>
                  <a:gd name="T2" fmla="*/ 0 w 49"/>
                  <a:gd name="T3" fmla="*/ 0 h 147"/>
                  <a:gd name="T4" fmla="*/ 0 w 49"/>
                  <a:gd name="T5" fmla="*/ 0 h 147"/>
                  <a:gd name="T6" fmla="*/ 0 w 49"/>
                  <a:gd name="T7" fmla="*/ 0 h 147"/>
                  <a:gd name="T8" fmla="*/ 0 w 49"/>
                  <a:gd name="T9" fmla="*/ 0 h 147"/>
                  <a:gd name="T10" fmla="*/ 0 w 49"/>
                  <a:gd name="T11" fmla="*/ 0 h 147"/>
                  <a:gd name="T12" fmla="*/ 0 w 49"/>
                  <a:gd name="T13" fmla="*/ 0 h 147"/>
                  <a:gd name="T14" fmla="*/ 0 w 49"/>
                  <a:gd name="T15" fmla="*/ 0 h 147"/>
                  <a:gd name="T16" fmla="*/ 0 w 49"/>
                  <a:gd name="T17" fmla="*/ 0 h 147"/>
                  <a:gd name="T18" fmla="*/ 0 w 49"/>
                  <a:gd name="T19" fmla="*/ 0 h 147"/>
                  <a:gd name="T20" fmla="*/ 0 w 49"/>
                  <a:gd name="T21" fmla="*/ 0 h 147"/>
                  <a:gd name="T22" fmla="*/ 0 w 49"/>
                  <a:gd name="T23" fmla="*/ 0 h 147"/>
                  <a:gd name="T24" fmla="*/ 0 w 49"/>
                  <a:gd name="T25" fmla="*/ 0 h 147"/>
                  <a:gd name="T26" fmla="*/ 0 w 49"/>
                  <a:gd name="T27" fmla="*/ 0 h 147"/>
                  <a:gd name="T28" fmla="*/ 0 w 49"/>
                  <a:gd name="T29" fmla="*/ 0 h 147"/>
                  <a:gd name="T30" fmla="*/ 0 w 49"/>
                  <a:gd name="T31" fmla="*/ 0 h 147"/>
                  <a:gd name="T32" fmla="*/ 0 w 49"/>
                  <a:gd name="T33" fmla="*/ 0 h 147"/>
                  <a:gd name="T34" fmla="*/ 0 w 49"/>
                  <a:gd name="T35" fmla="*/ 0 h 147"/>
                  <a:gd name="T36" fmla="*/ 0 w 49"/>
                  <a:gd name="T37" fmla="*/ 0 h 147"/>
                  <a:gd name="T38" fmla="*/ 0 w 49"/>
                  <a:gd name="T39" fmla="*/ 0 h 147"/>
                  <a:gd name="T40" fmla="*/ 0 w 49"/>
                  <a:gd name="T41" fmla="*/ 0 h 147"/>
                  <a:gd name="T42" fmla="*/ 0 w 49"/>
                  <a:gd name="T43" fmla="*/ 0 h 147"/>
                  <a:gd name="T44" fmla="*/ 0 w 49"/>
                  <a:gd name="T45" fmla="*/ 0 h 147"/>
                  <a:gd name="T46" fmla="*/ 0 w 49"/>
                  <a:gd name="T47" fmla="*/ 0 h 147"/>
                  <a:gd name="T48" fmla="*/ 0 w 49"/>
                  <a:gd name="T49" fmla="*/ 0 h 147"/>
                  <a:gd name="T50" fmla="*/ 0 w 49"/>
                  <a:gd name="T51" fmla="*/ 0 h 147"/>
                  <a:gd name="T52" fmla="*/ 0 w 49"/>
                  <a:gd name="T53" fmla="*/ 0 h 147"/>
                  <a:gd name="T54" fmla="*/ 0 w 49"/>
                  <a:gd name="T55" fmla="*/ 0 h 147"/>
                  <a:gd name="T56" fmla="*/ 0 w 49"/>
                  <a:gd name="T57" fmla="*/ 0 h 147"/>
                  <a:gd name="T58" fmla="*/ 0 w 49"/>
                  <a:gd name="T59" fmla="*/ 0 h 147"/>
                  <a:gd name="T60" fmla="*/ 0 w 49"/>
                  <a:gd name="T61" fmla="*/ 0 h 147"/>
                  <a:gd name="T62" fmla="*/ 0 w 49"/>
                  <a:gd name="T63" fmla="*/ 0 h 147"/>
                  <a:gd name="T64" fmla="*/ 0 w 49"/>
                  <a:gd name="T65" fmla="*/ 0 h 147"/>
                  <a:gd name="T66" fmla="*/ 0 w 49"/>
                  <a:gd name="T67" fmla="*/ 0 h 147"/>
                  <a:gd name="T68" fmla="*/ 0 w 49"/>
                  <a:gd name="T69" fmla="*/ 0 h 147"/>
                  <a:gd name="T70" fmla="*/ 0 w 49"/>
                  <a:gd name="T71" fmla="*/ 0 h 147"/>
                  <a:gd name="T72" fmla="*/ 0 w 49"/>
                  <a:gd name="T73" fmla="*/ 0 h 147"/>
                  <a:gd name="T74" fmla="*/ 0 w 49"/>
                  <a:gd name="T75" fmla="*/ 0 h 147"/>
                  <a:gd name="T76" fmla="*/ 0 w 49"/>
                  <a:gd name="T77" fmla="*/ 0 h 147"/>
                  <a:gd name="T78" fmla="*/ 0 w 49"/>
                  <a:gd name="T79" fmla="*/ 0 h 147"/>
                  <a:gd name="T80" fmla="*/ 0 w 49"/>
                  <a:gd name="T81" fmla="*/ 0 h 147"/>
                  <a:gd name="T82" fmla="*/ 0 w 49"/>
                  <a:gd name="T83" fmla="*/ 0 h 147"/>
                  <a:gd name="T84" fmla="*/ 0 w 49"/>
                  <a:gd name="T85" fmla="*/ 0 h 147"/>
                  <a:gd name="T86" fmla="*/ 0 w 49"/>
                  <a:gd name="T87" fmla="*/ 0 h 147"/>
                  <a:gd name="T88" fmla="*/ 0 w 49"/>
                  <a:gd name="T89" fmla="*/ 0 h 147"/>
                  <a:gd name="T90" fmla="*/ 0 w 49"/>
                  <a:gd name="T91" fmla="*/ 0 h 147"/>
                  <a:gd name="T92" fmla="*/ 0 w 49"/>
                  <a:gd name="T93" fmla="*/ 0 h 147"/>
                  <a:gd name="T94" fmla="*/ 0 w 49"/>
                  <a:gd name="T95" fmla="*/ 0 h 147"/>
                  <a:gd name="T96" fmla="*/ 0 w 49"/>
                  <a:gd name="T97" fmla="*/ 0 h 147"/>
                  <a:gd name="T98" fmla="*/ 0 w 49"/>
                  <a:gd name="T99" fmla="*/ 0 h 14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
                  <a:gd name="T151" fmla="*/ 0 h 147"/>
                  <a:gd name="T152" fmla="*/ 49 w 49"/>
                  <a:gd name="T153" fmla="*/ 147 h 14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 h="147">
                    <a:moveTo>
                      <a:pt x="26" y="15"/>
                    </a:moveTo>
                    <a:lnTo>
                      <a:pt x="23" y="20"/>
                    </a:lnTo>
                    <a:lnTo>
                      <a:pt x="19" y="24"/>
                    </a:lnTo>
                    <a:lnTo>
                      <a:pt x="13" y="31"/>
                    </a:lnTo>
                    <a:lnTo>
                      <a:pt x="9" y="38"/>
                    </a:lnTo>
                    <a:lnTo>
                      <a:pt x="5" y="47"/>
                    </a:lnTo>
                    <a:lnTo>
                      <a:pt x="2" y="58"/>
                    </a:lnTo>
                    <a:lnTo>
                      <a:pt x="0" y="71"/>
                    </a:lnTo>
                    <a:lnTo>
                      <a:pt x="1" y="85"/>
                    </a:lnTo>
                    <a:lnTo>
                      <a:pt x="2" y="94"/>
                    </a:lnTo>
                    <a:lnTo>
                      <a:pt x="4" y="102"/>
                    </a:lnTo>
                    <a:lnTo>
                      <a:pt x="6" y="108"/>
                    </a:lnTo>
                    <a:lnTo>
                      <a:pt x="7" y="114"/>
                    </a:lnTo>
                    <a:lnTo>
                      <a:pt x="9" y="119"/>
                    </a:lnTo>
                    <a:lnTo>
                      <a:pt x="12" y="124"/>
                    </a:lnTo>
                    <a:lnTo>
                      <a:pt x="14" y="130"/>
                    </a:lnTo>
                    <a:lnTo>
                      <a:pt x="18" y="136"/>
                    </a:lnTo>
                    <a:lnTo>
                      <a:pt x="21" y="141"/>
                    </a:lnTo>
                    <a:lnTo>
                      <a:pt x="23" y="144"/>
                    </a:lnTo>
                    <a:lnTo>
                      <a:pt x="26" y="146"/>
                    </a:lnTo>
                    <a:lnTo>
                      <a:pt x="30" y="147"/>
                    </a:lnTo>
                    <a:lnTo>
                      <a:pt x="32" y="147"/>
                    </a:lnTo>
                    <a:lnTo>
                      <a:pt x="35" y="145"/>
                    </a:lnTo>
                    <a:lnTo>
                      <a:pt x="37" y="142"/>
                    </a:lnTo>
                    <a:lnTo>
                      <a:pt x="38" y="136"/>
                    </a:lnTo>
                    <a:lnTo>
                      <a:pt x="39" y="133"/>
                    </a:lnTo>
                    <a:lnTo>
                      <a:pt x="38" y="129"/>
                    </a:lnTo>
                    <a:lnTo>
                      <a:pt x="37" y="124"/>
                    </a:lnTo>
                    <a:lnTo>
                      <a:pt x="36" y="120"/>
                    </a:lnTo>
                    <a:lnTo>
                      <a:pt x="35" y="115"/>
                    </a:lnTo>
                    <a:lnTo>
                      <a:pt x="35" y="109"/>
                    </a:lnTo>
                    <a:lnTo>
                      <a:pt x="34" y="103"/>
                    </a:lnTo>
                    <a:lnTo>
                      <a:pt x="35" y="95"/>
                    </a:lnTo>
                    <a:lnTo>
                      <a:pt x="36" y="87"/>
                    </a:lnTo>
                    <a:lnTo>
                      <a:pt x="38" y="82"/>
                    </a:lnTo>
                    <a:lnTo>
                      <a:pt x="41" y="78"/>
                    </a:lnTo>
                    <a:lnTo>
                      <a:pt x="44" y="73"/>
                    </a:lnTo>
                    <a:lnTo>
                      <a:pt x="46" y="71"/>
                    </a:lnTo>
                    <a:lnTo>
                      <a:pt x="48" y="70"/>
                    </a:lnTo>
                    <a:lnTo>
                      <a:pt x="49" y="69"/>
                    </a:lnTo>
                    <a:lnTo>
                      <a:pt x="46" y="0"/>
                    </a:lnTo>
                    <a:lnTo>
                      <a:pt x="45" y="1"/>
                    </a:lnTo>
                    <a:lnTo>
                      <a:pt x="43" y="2"/>
                    </a:lnTo>
                    <a:lnTo>
                      <a:pt x="41" y="3"/>
                    </a:lnTo>
                    <a:lnTo>
                      <a:pt x="37" y="6"/>
                    </a:lnTo>
                    <a:lnTo>
                      <a:pt x="34" y="9"/>
                    </a:lnTo>
                    <a:lnTo>
                      <a:pt x="31" y="12"/>
                    </a:lnTo>
                    <a:lnTo>
                      <a:pt x="26" y="15"/>
                    </a:lnTo>
                    <a:close/>
                  </a:path>
                </a:pathLst>
              </a:custGeom>
              <a:solidFill>
                <a:srgbClr val="FFFFFF"/>
              </a:solidFill>
              <a:ln w="9525">
                <a:noFill/>
                <a:round/>
                <a:headEnd/>
                <a:tailEnd/>
              </a:ln>
            </p:spPr>
            <p:txBody>
              <a:bodyPr/>
              <a:lstStyle/>
              <a:p>
                <a:endParaRPr lang="en-US" dirty="0"/>
              </a:p>
            </p:txBody>
          </p:sp>
        </p:grpSp>
      </p:grpSp>
      <p:sp>
        <p:nvSpPr>
          <p:cNvPr id="23566" name="Line 869"/>
          <p:cNvSpPr>
            <a:spLocks noChangeShapeType="1"/>
          </p:cNvSpPr>
          <p:nvPr/>
        </p:nvSpPr>
        <p:spPr bwMode="auto">
          <a:xfrm flipH="1">
            <a:off x="3501842" y="4971063"/>
            <a:ext cx="1144588" cy="0"/>
          </a:xfrm>
          <a:prstGeom prst="line">
            <a:avLst/>
          </a:prstGeom>
          <a:noFill/>
          <a:ln w="57150">
            <a:solidFill>
              <a:srgbClr val="0099CC"/>
            </a:solidFill>
            <a:round/>
            <a:headEnd/>
            <a:tailEnd type="triangle" w="med" len="med"/>
          </a:ln>
        </p:spPr>
        <p:txBody>
          <a:bodyPr/>
          <a:lstStyle/>
          <a:p>
            <a:endParaRPr lang="en-US" dirty="0"/>
          </a:p>
        </p:txBody>
      </p:sp>
      <p:sp>
        <p:nvSpPr>
          <p:cNvPr id="223" name="Title 222"/>
          <p:cNvSpPr>
            <a:spLocks noGrp="1"/>
          </p:cNvSpPr>
          <p:nvPr>
            <p:ph type="title"/>
          </p:nvPr>
        </p:nvSpPr>
        <p:spPr>
          <a:xfrm>
            <a:off x="422470" y="819009"/>
            <a:ext cx="8229600" cy="681182"/>
          </a:xfrm>
        </p:spPr>
        <p:txBody>
          <a:bodyPr/>
          <a:lstStyle/>
          <a:p>
            <a:r>
              <a:rPr lang="en-US" sz="2400" dirty="0">
                <a:solidFill>
                  <a:schemeClr val="accent1">
                    <a:lumMod val="50000"/>
                  </a:schemeClr>
                </a:solidFill>
              </a:rPr>
              <a:t>The BlueCard</a:t>
            </a:r>
            <a:r>
              <a:rPr lang="en-US" sz="2400" baseline="30000" dirty="0">
                <a:solidFill>
                  <a:schemeClr val="accent1">
                    <a:lumMod val="50000"/>
                  </a:schemeClr>
                </a:solidFill>
                <a:latin typeface="Arial" pitchFamily="34" charset="0"/>
              </a:rPr>
              <a:t>®</a:t>
            </a:r>
            <a:r>
              <a:rPr lang="en-US" sz="2400" dirty="0">
                <a:solidFill>
                  <a:schemeClr val="accent1">
                    <a:lumMod val="50000"/>
                  </a:schemeClr>
                </a:solidFill>
              </a:rPr>
              <a:t> </a:t>
            </a:r>
            <a:r>
              <a:rPr lang="en-US" sz="2400" dirty="0" smtClean="0">
                <a:solidFill>
                  <a:schemeClr val="accent1">
                    <a:lumMod val="50000"/>
                  </a:schemeClr>
                </a:solidFill>
              </a:rPr>
              <a:t>Program</a:t>
            </a:r>
            <a:br>
              <a:rPr lang="en-US" sz="2400" dirty="0" smtClean="0">
                <a:solidFill>
                  <a:schemeClr val="accent1">
                    <a:lumMod val="50000"/>
                  </a:schemeClr>
                </a:solidFill>
              </a:rPr>
            </a:br>
            <a:r>
              <a:rPr lang="en-US" sz="1800" b="0" i="1" dirty="0" smtClean="0"/>
              <a:t>Claims Process Flow </a:t>
            </a:r>
            <a:endParaRPr lang="en-US" sz="1800" i="1" dirty="0"/>
          </a:p>
        </p:txBody>
      </p:sp>
      <p:sp>
        <p:nvSpPr>
          <p:cNvPr id="292" name="Line 867"/>
          <p:cNvSpPr>
            <a:spLocks noChangeShapeType="1"/>
          </p:cNvSpPr>
          <p:nvPr/>
        </p:nvSpPr>
        <p:spPr bwMode="auto">
          <a:xfrm rot="5400000">
            <a:off x="7225084" y="4183182"/>
            <a:ext cx="890588" cy="0"/>
          </a:xfrm>
          <a:prstGeom prst="line">
            <a:avLst/>
          </a:prstGeom>
          <a:noFill/>
          <a:ln w="57150">
            <a:solidFill>
              <a:srgbClr val="0099CC"/>
            </a:solidFill>
            <a:round/>
            <a:headEnd/>
            <a:tailEnd type="triangle" w="med" len="med"/>
          </a:ln>
        </p:spPr>
        <p:txBody>
          <a:bodyPr/>
          <a:lstStyle/>
          <a:p>
            <a:endParaRPr lang="en-US" dirty="0"/>
          </a:p>
        </p:txBody>
      </p:sp>
      <p:grpSp>
        <p:nvGrpSpPr>
          <p:cNvPr id="293" name="Group 797"/>
          <p:cNvGrpSpPr>
            <a:grpSpLocks/>
          </p:cNvGrpSpPr>
          <p:nvPr/>
        </p:nvGrpSpPr>
        <p:grpSpPr bwMode="auto">
          <a:xfrm>
            <a:off x="7334314" y="4689317"/>
            <a:ext cx="754063" cy="844550"/>
            <a:chOff x="1892" y="1225"/>
            <a:chExt cx="340" cy="381"/>
          </a:xfrm>
        </p:grpSpPr>
        <p:sp>
          <p:nvSpPr>
            <p:cNvPr id="294" name="Rectangle 7"/>
            <p:cNvSpPr>
              <a:spLocks noChangeArrowheads="1"/>
            </p:cNvSpPr>
            <p:nvPr/>
          </p:nvSpPr>
          <p:spPr bwMode="auto">
            <a:xfrm>
              <a:off x="1892" y="1226"/>
              <a:ext cx="17" cy="64"/>
            </a:xfrm>
            <a:prstGeom prst="rect">
              <a:avLst/>
            </a:prstGeom>
            <a:noFill/>
            <a:ln w="9525">
              <a:noFill/>
              <a:miter lim="800000"/>
              <a:headEnd/>
              <a:tailEnd/>
            </a:ln>
          </p:spPr>
          <p:txBody>
            <a:bodyPr wrap="none" lIns="0" tIns="0" rIns="0" bIns="0">
              <a:spAutoFit/>
            </a:bodyPr>
            <a:lstStyle/>
            <a:p>
              <a:pPr eaLnBrk="0" hangingPunct="0">
                <a:lnSpc>
                  <a:spcPct val="85000"/>
                </a:lnSpc>
                <a:spcBef>
                  <a:spcPct val="50000"/>
                </a:spcBef>
              </a:pPr>
              <a:r>
                <a:rPr lang="en-US" sz="1100" b="0" i="0" dirty="0">
                  <a:solidFill>
                    <a:srgbClr val="000000"/>
                  </a:solidFill>
                  <a:ea typeface="ヒラギノ角ゴ Pro W3"/>
                  <a:cs typeface="ヒラギノ角ゴ Pro W3"/>
                </a:rPr>
                <a:t> </a:t>
              </a:r>
              <a:endParaRPr lang="en-US" sz="1600" b="0" i="0" dirty="0">
                <a:solidFill>
                  <a:schemeClr val="bg1"/>
                </a:solidFill>
                <a:ea typeface="ヒラギノ角ゴ Pro W3"/>
                <a:cs typeface="ヒラギノ角ゴ Pro W3"/>
              </a:endParaRPr>
            </a:p>
          </p:txBody>
        </p:sp>
        <p:sp>
          <p:nvSpPr>
            <p:cNvPr id="295" name="Rectangle 8"/>
            <p:cNvSpPr>
              <a:spLocks noChangeArrowheads="1"/>
            </p:cNvSpPr>
            <p:nvPr/>
          </p:nvSpPr>
          <p:spPr bwMode="auto">
            <a:xfrm>
              <a:off x="1918" y="1247"/>
              <a:ext cx="314" cy="359"/>
            </a:xfrm>
            <a:prstGeom prst="rect">
              <a:avLst/>
            </a:prstGeom>
            <a:solidFill>
              <a:srgbClr val="BFBFD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296" name="Rectangle 9"/>
            <p:cNvSpPr>
              <a:spLocks noChangeArrowheads="1"/>
            </p:cNvSpPr>
            <p:nvPr/>
          </p:nvSpPr>
          <p:spPr bwMode="auto">
            <a:xfrm>
              <a:off x="1918" y="1280"/>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297" name="Rectangle 10"/>
            <p:cNvSpPr>
              <a:spLocks noChangeArrowheads="1"/>
            </p:cNvSpPr>
            <p:nvPr/>
          </p:nvSpPr>
          <p:spPr bwMode="auto">
            <a:xfrm>
              <a:off x="1918" y="1345"/>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298" name="Rectangle 11"/>
            <p:cNvSpPr>
              <a:spLocks noChangeArrowheads="1"/>
            </p:cNvSpPr>
            <p:nvPr/>
          </p:nvSpPr>
          <p:spPr bwMode="auto">
            <a:xfrm>
              <a:off x="1918" y="1410"/>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299" name="Rectangle 12"/>
            <p:cNvSpPr>
              <a:spLocks noChangeArrowheads="1"/>
            </p:cNvSpPr>
            <p:nvPr/>
          </p:nvSpPr>
          <p:spPr bwMode="auto">
            <a:xfrm>
              <a:off x="1918" y="1475"/>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0" name="Rectangle 13"/>
            <p:cNvSpPr>
              <a:spLocks noChangeArrowheads="1"/>
            </p:cNvSpPr>
            <p:nvPr/>
          </p:nvSpPr>
          <p:spPr bwMode="auto">
            <a:xfrm>
              <a:off x="1918" y="1541"/>
              <a:ext cx="314"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1" name="Rectangle 14"/>
            <p:cNvSpPr>
              <a:spLocks noChangeArrowheads="1"/>
            </p:cNvSpPr>
            <p:nvPr/>
          </p:nvSpPr>
          <p:spPr bwMode="auto">
            <a:xfrm>
              <a:off x="1914" y="1245"/>
              <a:ext cx="315" cy="359"/>
            </a:xfrm>
            <a:prstGeom prst="rect">
              <a:avLst/>
            </a:prstGeom>
            <a:solidFill>
              <a:srgbClr val="BFBFD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2" name="Rectangle 15"/>
            <p:cNvSpPr>
              <a:spLocks noChangeArrowheads="1"/>
            </p:cNvSpPr>
            <p:nvPr/>
          </p:nvSpPr>
          <p:spPr bwMode="auto">
            <a:xfrm>
              <a:off x="1914" y="1278"/>
              <a:ext cx="315"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3" name="Rectangle 16"/>
            <p:cNvSpPr>
              <a:spLocks noChangeArrowheads="1"/>
            </p:cNvSpPr>
            <p:nvPr/>
          </p:nvSpPr>
          <p:spPr bwMode="auto">
            <a:xfrm>
              <a:off x="1914" y="1343"/>
              <a:ext cx="315"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4" name="Rectangle 17"/>
            <p:cNvSpPr>
              <a:spLocks noChangeArrowheads="1"/>
            </p:cNvSpPr>
            <p:nvPr/>
          </p:nvSpPr>
          <p:spPr bwMode="auto">
            <a:xfrm>
              <a:off x="1914" y="1407"/>
              <a:ext cx="315" cy="32"/>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5" name="Rectangle 18"/>
            <p:cNvSpPr>
              <a:spLocks noChangeArrowheads="1"/>
            </p:cNvSpPr>
            <p:nvPr/>
          </p:nvSpPr>
          <p:spPr bwMode="auto">
            <a:xfrm>
              <a:off x="1914" y="1472"/>
              <a:ext cx="315"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6" name="Rectangle 19"/>
            <p:cNvSpPr>
              <a:spLocks noChangeArrowheads="1"/>
            </p:cNvSpPr>
            <p:nvPr/>
          </p:nvSpPr>
          <p:spPr bwMode="auto">
            <a:xfrm>
              <a:off x="1914" y="1537"/>
              <a:ext cx="315"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7" name="Rectangle 20"/>
            <p:cNvSpPr>
              <a:spLocks noChangeArrowheads="1"/>
            </p:cNvSpPr>
            <p:nvPr/>
          </p:nvSpPr>
          <p:spPr bwMode="auto">
            <a:xfrm>
              <a:off x="1911" y="1240"/>
              <a:ext cx="315"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8" name="Rectangle 21"/>
            <p:cNvSpPr>
              <a:spLocks noChangeArrowheads="1"/>
            </p:cNvSpPr>
            <p:nvPr/>
          </p:nvSpPr>
          <p:spPr bwMode="auto">
            <a:xfrm>
              <a:off x="1911" y="1274"/>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9" name="Rectangle 22"/>
            <p:cNvSpPr>
              <a:spLocks noChangeArrowheads="1"/>
            </p:cNvSpPr>
            <p:nvPr/>
          </p:nvSpPr>
          <p:spPr bwMode="auto">
            <a:xfrm>
              <a:off x="1911" y="1339"/>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0" name="Rectangle 23"/>
            <p:cNvSpPr>
              <a:spLocks noChangeArrowheads="1"/>
            </p:cNvSpPr>
            <p:nvPr/>
          </p:nvSpPr>
          <p:spPr bwMode="auto">
            <a:xfrm>
              <a:off x="1911" y="1404"/>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1" name="Rectangle 24"/>
            <p:cNvSpPr>
              <a:spLocks noChangeArrowheads="1"/>
            </p:cNvSpPr>
            <p:nvPr/>
          </p:nvSpPr>
          <p:spPr bwMode="auto">
            <a:xfrm>
              <a:off x="1911" y="1468"/>
              <a:ext cx="315"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2" name="Rectangle 25"/>
            <p:cNvSpPr>
              <a:spLocks noChangeArrowheads="1"/>
            </p:cNvSpPr>
            <p:nvPr/>
          </p:nvSpPr>
          <p:spPr bwMode="auto">
            <a:xfrm>
              <a:off x="1911" y="1534"/>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3" name="Rectangle 26"/>
            <p:cNvSpPr>
              <a:spLocks noChangeArrowheads="1"/>
            </p:cNvSpPr>
            <p:nvPr/>
          </p:nvSpPr>
          <p:spPr bwMode="auto">
            <a:xfrm>
              <a:off x="1907" y="1238"/>
              <a:ext cx="314"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4" name="Rectangle 27"/>
            <p:cNvSpPr>
              <a:spLocks noChangeArrowheads="1"/>
            </p:cNvSpPr>
            <p:nvPr/>
          </p:nvSpPr>
          <p:spPr bwMode="auto">
            <a:xfrm>
              <a:off x="1907" y="1270"/>
              <a:ext cx="314"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5" name="Rectangle 28"/>
            <p:cNvSpPr>
              <a:spLocks noChangeArrowheads="1"/>
            </p:cNvSpPr>
            <p:nvPr/>
          </p:nvSpPr>
          <p:spPr bwMode="auto">
            <a:xfrm>
              <a:off x="1907" y="1336"/>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6" name="Rectangle 29"/>
            <p:cNvSpPr>
              <a:spLocks noChangeArrowheads="1"/>
            </p:cNvSpPr>
            <p:nvPr/>
          </p:nvSpPr>
          <p:spPr bwMode="auto">
            <a:xfrm>
              <a:off x="1907" y="1401"/>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7" name="Rectangle 30"/>
            <p:cNvSpPr>
              <a:spLocks noChangeArrowheads="1"/>
            </p:cNvSpPr>
            <p:nvPr/>
          </p:nvSpPr>
          <p:spPr bwMode="auto">
            <a:xfrm>
              <a:off x="1907" y="1466"/>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8" name="Rectangle 31"/>
            <p:cNvSpPr>
              <a:spLocks noChangeArrowheads="1"/>
            </p:cNvSpPr>
            <p:nvPr/>
          </p:nvSpPr>
          <p:spPr bwMode="auto">
            <a:xfrm>
              <a:off x="1907" y="1531"/>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9" name="Rectangle 32"/>
            <p:cNvSpPr>
              <a:spLocks noChangeArrowheads="1"/>
            </p:cNvSpPr>
            <p:nvPr/>
          </p:nvSpPr>
          <p:spPr bwMode="auto">
            <a:xfrm>
              <a:off x="1904" y="1235"/>
              <a:ext cx="315" cy="359"/>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0" name="Rectangle 33"/>
            <p:cNvSpPr>
              <a:spLocks noChangeArrowheads="1"/>
            </p:cNvSpPr>
            <p:nvPr/>
          </p:nvSpPr>
          <p:spPr bwMode="auto">
            <a:xfrm>
              <a:off x="1904" y="1268"/>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1" name="Rectangle 34"/>
            <p:cNvSpPr>
              <a:spLocks noChangeArrowheads="1"/>
            </p:cNvSpPr>
            <p:nvPr/>
          </p:nvSpPr>
          <p:spPr bwMode="auto">
            <a:xfrm>
              <a:off x="1904" y="1333"/>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2" name="Rectangle 35"/>
            <p:cNvSpPr>
              <a:spLocks noChangeArrowheads="1"/>
            </p:cNvSpPr>
            <p:nvPr/>
          </p:nvSpPr>
          <p:spPr bwMode="auto">
            <a:xfrm>
              <a:off x="1904" y="1397"/>
              <a:ext cx="315"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3" name="Rectangle 36"/>
            <p:cNvSpPr>
              <a:spLocks noChangeArrowheads="1"/>
            </p:cNvSpPr>
            <p:nvPr/>
          </p:nvSpPr>
          <p:spPr bwMode="auto">
            <a:xfrm>
              <a:off x="1904" y="1462"/>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4" name="Rectangle 37"/>
            <p:cNvSpPr>
              <a:spLocks noChangeArrowheads="1"/>
            </p:cNvSpPr>
            <p:nvPr/>
          </p:nvSpPr>
          <p:spPr bwMode="auto">
            <a:xfrm>
              <a:off x="1904" y="1527"/>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5" name="Rectangle 38"/>
            <p:cNvSpPr>
              <a:spLocks noChangeArrowheads="1"/>
            </p:cNvSpPr>
            <p:nvPr/>
          </p:nvSpPr>
          <p:spPr bwMode="auto">
            <a:xfrm>
              <a:off x="1900" y="1230"/>
              <a:ext cx="316"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6" name="Rectangle 39"/>
            <p:cNvSpPr>
              <a:spLocks noChangeArrowheads="1"/>
            </p:cNvSpPr>
            <p:nvPr/>
          </p:nvSpPr>
          <p:spPr bwMode="auto">
            <a:xfrm>
              <a:off x="1900" y="1264"/>
              <a:ext cx="316"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7" name="Rectangle 40"/>
            <p:cNvSpPr>
              <a:spLocks noChangeArrowheads="1"/>
            </p:cNvSpPr>
            <p:nvPr/>
          </p:nvSpPr>
          <p:spPr bwMode="auto">
            <a:xfrm>
              <a:off x="1900" y="1329"/>
              <a:ext cx="316"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8" name="Rectangle 41"/>
            <p:cNvSpPr>
              <a:spLocks noChangeArrowheads="1"/>
            </p:cNvSpPr>
            <p:nvPr/>
          </p:nvSpPr>
          <p:spPr bwMode="auto">
            <a:xfrm>
              <a:off x="1900" y="1394"/>
              <a:ext cx="316"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9" name="Rectangle 42"/>
            <p:cNvSpPr>
              <a:spLocks noChangeArrowheads="1"/>
            </p:cNvSpPr>
            <p:nvPr/>
          </p:nvSpPr>
          <p:spPr bwMode="auto">
            <a:xfrm>
              <a:off x="1900" y="1458"/>
              <a:ext cx="316" cy="32"/>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0" name="Rectangle 43"/>
            <p:cNvSpPr>
              <a:spLocks noChangeArrowheads="1"/>
            </p:cNvSpPr>
            <p:nvPr/>
          </p:nvSpPr>
          <p:spPr bwMode="auto">
            <a:xfrm>
              <a:off x="1900" y="1524"/>
              <a:ext cx="316"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1" name="Rectangle 44"/>
            <p:cNvSpPr>
              <a:spLocks noChangeArrowheads="1"/>
            </p:cNvSpPr>
            <p:nvPr/>
          </p:nvSpPr>
          <p:spPr bwMode="auto">
            <a:xfrm>
              <a:off x="1897" y="1228"/>
              <a:ext cx="315"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2" name="Rectangle 45"/>
            <p:cNvSpPr>
              <a:spLocks noChangeArrowheads="1"/>
            </p:cNvSpPr>
            <p:nvPr/>
          </p:nvSpPr>
          <p:spPr bwMode="auto">
            <a:xfrm>
              <a:off x="1897" y="1260"/>
              <a:ext cx="315" cy="32"/>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3" name="Rectangle 46"/>
            <p:cNvSpPr>
              <a:spLocks noChangeArrowheads="1"/>
            </p:cNvSpPr>
            <p:nvPr/>
          </p:nvSpPr>
          <p:spPr bwMode="auto">
            <a:xfrm>
              <a:off x="1897" y="1326"/>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4" name="Rectangle 47"/>
            <p:cNvSpPr>
              <a:spLocks noChangeArrowheads="1"/>
            </p:cNvSpPr>
            <p:nvPr/>
          </p:nvSpPr>
          <p:spPr bwMode="auto">
            <a:xfrm>
              <a:off x="1897" y="1391"/>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5" name="Rectangle 48"/>
            <p:cNvSpPr>
              <a:spLocks noChangeArrowheads="1"/>
            </p:cNvSpPr>
            <p:nvPr/>
          </p:nvSpPr>
          <p:spPr bwMode="auto">
            <a:xfrm>
              <a:off x="1897" y="1456"/>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6" name="Rectangle 49"/>
            <p:cNvSpPr>
              <a:spLocks noChangeArrowheads="1"/>
            </p:cNvSpPr>
            <p:nvPr/>
          </p:nvSpPr>
          <p:spPr bwMode="auto">
            <a:xfrm>
              <a:off x="1897" y="1521"/>
              <a:ext cx="315"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7" name="Rectangle 50"/>
            <p:cNvSpPr>
              <a:spLocks noChangeArrowheads="1"/>
            </p:cNvSpPr>
            <p:nvPr/>
          </p:nvSpPr>
          <p:spPr bwMode="auto">
            <a:xfrm>
              <a:off x="1892" y="1225"/>
              <a:ext cx="316" cy="359"/>
            </a:xfrm>
            <a:prstGeom prst="rect">
              <a:avLst/>
            </a:prstGeom>
            <a:solidFill>
              <a:srgbClr val="FFF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8" name="Rectangle 51"/>
            <p:cNvSpPr>
              <a:spLocks noChangeArrowheads="1"/>
            </p:cNvSpPr>
            <p:nvPr/>
          </p:nvSpPr>
          <p:spPr bwMode="auto">
            <a:xfrm>
              <a:off x="1892" y="1258"/>
              <a:ext cx="316" cy="30"/>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9" name="Rectangle 52"/>
            <p:cNvSpPr>
              <a:spLocks noChangeArrowheads="1"/>
            </p:cNvSpPr>
            <p:nvPr/>
          </p:nvSpPr>
          <p:spPr bwMode="auto">
            <a:xfrm>
              <a:off x="1892" y="1323"/>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40" name="Rectangle 53"/>
            <p:cNvSpPr>
              <a:spLocks noChangeArrowheads="1"/>
            </p:cNvSpPr>
            <p:nvPr/>
          </p:nvSpPr>
          <p:spPr bwMode="auto">
            <a:xfrm>
              <a:off x="1892" y="1387"/>
              <a:ext cx="316" cy="32"/>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41" name="Rectangle 54"/>
            <p:cNvSpPr>
              <a:spLocks noChangeArrowheads="1"/>
            </p:cNvSpPr>
            <p:nvPr/>
          </p:nvSpPr>
          <p:spPr bwMode="auto">
            <a:xfrm>
              <a:off x="1892" y="1452"/>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42" name="Rectangle 55"/>
            <p:cNvSpPr>
              <a:spLocks noChangeArrowheads="1"/>
            </p:cNvSpPr>
            <p:nvPr/>
          </p:nvSpPr>
          <p:spPr bwMode="auto">
            <a:xfrm>
              <a:off x="1892" y="1517"/>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43" name="Oval 56"/>
            <p:cNvSpPr>
              <a:spLocks noChangeArrowheads="1"/>
            </p:cNvSpPr>
            <p:nvPr/>
          </p:nvSpPr>
          <p:spPr bwMode="auto">
            <a:xfrm>
              <a:off x="1904" y="1237"/>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4" name="Oval 57"/>
            <p:cNvSpPr>
              <a:spLocks noChangeArrowheads="1"/>
            </p:cNvSpPr>
            <p:nvPr/>
          </p:nvSpPr>
          <p:spPr bwMode="auto">
            <a:xfrm>
              <a:off x="1904" y="1270"/>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5" name="Oval 58"/>
            <p:cNvSpPr>
              <a:spLocks noChangeArrowheads="1"/>
            </p:cNvSpPr>
            <p:nvPr/>
          </p:nvSpPr>
          <p:spPr bwMode="auto">
            <a:xfrm>
              <a:off x="1904" y="1302"/>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6" name="Oval 59"/>
            <p:cNvSpPr>
              <a:spLocks noChangeArrowheads="1"/>
            </p:cNvSpPr>
            <p:nvPr/>
          </p:nvSpPr>
          <p:spPr bwMode="auto">
            <a:xfrm>
              <a:off x="1904" y="1335"/>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7" name="Oval 60"/>
            <p:cNvSpPr>
              <a:spLocks noChangeArrowheads="1"/>
            </p:cNvSpPr>
            <p:nvPr/>
          </p:nvSpPr>
          <p:spPr bwMode="auto">
            <a:xfrm>
              <a:off x="1904" y="1367"/>
              <a:ext cx="2"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8" name="Oval 61"/>
            <p:cNvSpPr>
              <a:spLocks noChangeArrowheads="1"/>
            </p:cNvSpPr>
            <p:nvPr/>
          </p:nvSpPr>
          <p:spPr bwMode="auto">
            <a:xfrm>
              <a:off x="1904" y="1400"/>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9" name="Oval 62"/>
            <p:cNvSpPr>
              <a:spLocks noChangeArrowheads="1"/>
            </p:cNvSpPr>
            <p:nvPr/>
          </p:nvSpPr>
          <p:spPr bwMode="auto">
            <a:xfrm>
              <a:off x="1904" y="1432"/>
              <a:ext cx="2"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0" name="Oval 63"/>
            <p:cNvSpPr>
              <a:spLocks noChangeArrowheads="1"/>
            </p:cNvSpPr>
            <p:nvPr/>
          </p:nvSpPr>
          <p:spPr bwMode="auto">
            <a:xfrm>
              <a:off x="1904" y="1464"/>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1" name="Oval 64"/>
            <p:cNvSpPr>
              <a:spLocks noChangeArrowheads="1"/>
            </p:cNvSpPr>
            <p:nvPr/>
          </p:nvSpPr>
          <p:spPr bwMode="auto">
            <a:xfrm>
              <a:off x="1904" y="1496"/>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2" name="Oval 65"/>
            <p:cNvSpPr>
              <a:spLocks noChangeArrowheads="1"/>
            </p:cNvSpPr>
            <p:nvPr/>
          </p:nvSpPr>
          <p:spPr bwMode="auto">
            <a:xfrm>
              <a:off x="1904" y="1561"/>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3" name="Oval 66"/>
            <p:cNvSpPr>
              <a:spLocks noChangeArrowheads="1"/>
            </p:cNvSpPr>
            <p:nvPr/>
          </p:nvSpPr>
          <p:spPr bwMode="auto">
            <a:xfrm>
              <a:off x="2189" y="1237"/>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4" name="Oval 67"/>
            <p:cNvSpPr>
              <a:spLocks noChangeArrowheads="1"/>
            </p:cNvSpPr>
            <p:nvPr/>
          </p:nvSpPr>
          <p:spPr bwMode="auto">
            <a:xfrm>
              <a:off x="2189" y="1270"/>
              <a:ext cx="3"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5" name="Oval 68"/>
            <p:cNvSpPr>
              <a:spLocks noChangeArrowheads="1"/>
            </p:cNvSpPr>
            <p:nvPr/>
          </p:nvSpPr>
          <p:spPr bwMode="auto">
            <a:xfrm>
              <a:off x="2189" y="1302"/>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6" name="Oval 69"/>
            <p:cNvSpPr>
              <a:spLocks noChangeArrowheads="1"/>
            </p:cNvSpPr>
            <p:nvPr/>
          </p:nvSpPr>
          <p:spPr bwMode="auto">
            <a:xfrm>
              <a:off x="2189" y="1335"/>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7" name="Oval 70"/>
            <p:cNvSpPr>
              <a:spLocks noChangeArrowheads="1"/>
            </p:cNvSpPr>
            <p:nvPr/>
          </p:nvSpPr>
          <p:spPr bwMode="auto">
            <a:xfrm>
              <a:off x="2189" y="1367"/>
              <a:ext cx="3"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8" name="Oval 71"/>
            <p:cNvSpPr>
              <a:spLocks noChangeArrowheads="1"/>
            </p:cNvSpPr>
            <p:nvPr/>
          </p:nvSpPr>
          <p:spPr bwMode="auto">
            <a:xfrm>
              <a:off x="2189" y="1400"/>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9" name="Oval 72"/>
            <p:cNvSpPr>
              <a:spLocks noChangeArrowheads="1"/>
            </p:cNvSpPr>
            <p:nvPr/>
          </p:nvSpPr>
          <p:spPr bwMode="auto">
            <a:xfrm>
              <a:off x="2189" y="1432"/>
              <a:ext cx="3"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60" name="Oval 73"/>
            <p:cNvSpPr>
              <a:spLocks noChangeArrowheads="1"/>
            </p:cNvSpPr>
            <p:nvPr/>
          </p:nvSpPr>
          <p:spPr bwMode="auto">
            <a:xfrm>
              <a:off x="2189" y="1464"/>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61" name="Oval 74"/>
            <p:cNvSpPr>
              <a:spLocks noChangeArrowheads="1"/>
            </p:cNvSpPr>
            <p:nvPr/>
          </p:nvSpPr>
          <p:spPr bwMode="auto">
            <a:xfrm>
              <a:off x="2189" y="1496"/>
              <a:ext cx="3"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grpSp>
      <p:sp>
        <p:nvSpPr>
          <p:cNvPr id="362" name="Text Box 563"/>
          <p:cNvSpPr txBox="1">
            <a:spLocks noChangeArrowheads="1"/>
          </p:cNvSpPr>
          <p:nvPr/>
        </p:nvSpPr>
        <p:spPr bwMode="auto">
          <a:xfrm>
            <a:off x="358442" y="3067008"/>
            <a:ext cx="1532947" cy="830997"/>
          </a:xfrm>
          <a:prstGeom prst="rect">
            <a:avLst/>
          </a:prstGeom>
          <a:noFill/>
          <a:ln w="9525">
            <a:noFill/>
            <a:miter lim="800000"/>
            <a:headEnd/>
            <a:tailEnd/>
          </a:ln>
        </p:spPr>
        <p:txBody>
          <a:bodyPr wrap="square">
            <a:spAutoFit/>
          </a:bodyPr>
          <a:lstStyle/>
          <a:p>
            <a:pPr eaLnBrk="0" hangingPunct="0"/>
            <a:r>
              <a:rPr lang="en-US" sz="1200" dirty="0" smtClean="0">
                <a:solidFill>
                  <a:schemeClr val="accent2"/>
                </a:solidFill>
                <a:latin typeface="Arial" pitchFamily="34" charset="0"/>
                <a:ea typeface="ヒラギノ角ゴ Pro W3"/>
                <a:cs typeface="Arial" pitchFamily="34" charset="0"/>
              </a:rPr>
              <a:t>BCBST m</a:t>
            </a:r>
            <a:r>
              <a:rPr lang="en-US" sz="1200" b="0" i="0" dirty="0" smtClean="0">
                <a:solidFill>
                  <a:schemeClr val="accent2"/>
                </a:solidFill>
                <a:latin typeface="Arial" pitchFamily="34" charset="0"/>
                <a:cs typeface="Arial" pitchFamily="34" charset="0"/>
              </a:rPr>
              <a:t>ember receives </a:t>
            </a:r>
            <a:r>
              <a:rPr lang="en-US" sz="1200" b="0" i="0" dirty="0">
                <a:solidFill>
                  <a:schemeClr val="accent2"/>
                </a:solidFill>
                <a:latin typeface="Arial" pitchFamily="34" charset="0"/>
                <a:cs typeface="Arial" pitchFamily="34" charset="0"/>
              </a:rPr>
              <a:t>services from </a:t>
            </a:r>
            <a:r>
              <a:rPr lang="en-US" sz="1200" b="0" i="0" dirty="0" smtClean="0">
                <a:solidFill>
                  <a:schemeClr val="accent2"/>
                </a:solidFill>
                <a:latin typeface="Arial" pitchFamily="34" charset="0"/>
                <a:cs typeface="Arial" pitchFamily="34" charset="0"/>
              </a:rPr>
              <a:t>an Illinois </a:t>
            </a:r>
            <a:r>
              <a:rPr lang="en-US" sz="1200" b="0" i="0" dirty="0">
                <a:solidFill>
                  <a:schemeClr val="accent2"/>
                </a:solidFill>
                <a:latin typeface="Arial" pitchFamily="34" charset="0"/>
                <a:cs typeface="Arial" pitchFamily="34" charset="0"/>
              </a:rPr>
              <a:t>provider.</a:t>
            </a:r>
          </a:p>
        </p:txBody>
      </p:sp>
      <p:pic>
        <p:nvPicPr>
          <p:cNvPr id="363" name="Picture 640" descr="MPj04222720000[1]"/>
          <p:cNvPicPr>
            <a:picLocks noChangeAspect="1" noChangeArrowheads="1"/>
          </p:cNvPicPr>
          <p:nvPr/>
        </p:nvPicPr>
        <p:blipFill>
          <a:blip r:embed="rId5" cstate="print"/>
          <a:srcRect l="1465" r="6738" b="9375"/>
          <a:stretch>
            <a:fillRect/>
          </a:stretch>
        </p:blipFill>
        <p:spPr bwMode="auto">
          <a:xfrm>
            <a:off x="551342" y="1920008"/>
            <a:ext cx="982663" cy="969963"/>
          </a:xfrm>
          <a:prstGeom prst="rect">
            <a:avLst/>
          </a:prstGeom>
          <a:noFill/>
          <a:ln w="9525">
            <a:noFill/>
            <a:miter lim="800000"/>
            <a:headEnd/>
            <a:tailEnd/>
          </a:ln>
        </p:spPr>
      </p:pic>
      <p:grpSp>
        <p:nvGrpSpPr>
          <p:cNvPr id="364" name="Group 570"/>
          <p:cNvGrpSpPr>
            <a:grpSpLocks/>
          </p:cNvGrpSpPr>
          <p:nvPr/>
        </p:nvGrpSpPr>
        <p:grpSpPr bwMode="auto">
          <a:xfrm>
            <a:off x="2561117" y="2005733"/>
            <a:ext cx="754062" cy="844550"/>
            <a:chOff x="1892" y="1225"/>
            <a:chExt cx="340" cy="381"/>
          </a:xfrm>
        </p:grpSpPr>
        <p:sp>
          <p:nvSpPr>
            <p:cNvPr id="365" name="Rectangle 7"/>
            <p:cNvSpPr>
              <a:spLocks noChangeArrowheads="1"/>
            </p:cNvSpPr>
            <p:nvPr/>
          </p:nvSpPr>
          <p:spPr bwMode="auto">
            <a:xfrm>
              <a:off x="1892" y="1226"/>
              <a:ext cx="17" cy="64"/>
            </a:xfrm>
            <a:prstGeom prst="rect">
              <a:avLst/>
            </a:prstGeom>
            <a:noFill/>
            <a:ln w="9525">
              <a:noFill/>
              <a:miter lim="800000"/>
              <a:headEnd/>
              <a:tailEnd/>
            </a:ln>
          </p:spPr>
          <p:txBody>
            <a:bodyPr wrap="none" lIns="0" tIns="0" rIns="0" bIns="0">
              <a:spAutoFit/>
            </a:bodyPr>
            <a:lstStyle/>
            <a:p>
              <a:pPr eaLnBrk="0" hangingPunct="0">
                <a:lnSpc>
                  <a:spcPct val="85000"/>
                </a:lnSpc>
                <a:spcBef>
                  <a:spcPct val="50000"/>
                </a:spcBef>
              </a:pPr>
              <a:r>
                <a:rPr lang="en-US" sz="1100" b="0" i="0" dirty="0">
                  <a:solidFill>
                    <a:srgbClr val="000000"/>
                  </a:solidFill>
                  <a:ea typeface="ヒラギノ角ゴ Pro W3"/>
                  <a:cs typeface="ヒラギノ角ゴ Pro W3"/>
                </a:rPr>
                <a:t> </a:t>
              </a:r>
              <a:endParaRPr lang="en-US" sz="1600" b="0" i="0" dirty="0">
                <a:solidFill>
                  <a:schemeClr val="bg1"/>
                </a:solidFill>
                <a:ea typeface="ヒラギノ角ゴ Pro W3"/>
                <a:cs typeface="ヒラギノ角ゴ Pro W3"/>
              </a:endParaRPr>
            </a:p>
          </p:txBody>
        </p:sp>
        <p:sp>
          <p:nvSpPr>
            <p:cNvPr id="366" name="Rectangle 8"/>
            <p:cNvSpPr>
              <a:spLocks noChangeArrowheads="1"/>
            </p:cNvSpPr>
            <p:nvPr/>
          </p:nvSpPr>
          <p:spPr bwMode="auto">
            <a:xfrm>
              <a:off x="1918" y="1247"/>
              <a:ext cx="314" cy="359"/>
            </a:xfrm>
            <a:prstGeom prst="rect">
              <a:avLst/>
            </a:prstGeom>
            <a:solidFill>
              <a:srgbClr val="BFBFD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67" name="Rectangle 9"/>
            <p:cNvSpPr>
              <a:spLocks noChangeArrowheads="1"/>
            </p:cNvSpPr>
            <p:nvPr/>
          </p:nvSpPr>
          <p:spPr bwMode="auto">
            <a:xfrm>
              <a:off x="1918" y="1280"/>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68" name="Rectangle 10"/>
            <p:cNvSpPr>
              <a:spLocks noChangeArrowheads="1"/>
            </p:cNvSpPr>
            <p:nvPr/>
          </p:nvSpPr>
          <p:spPr bwMode="auto">
            <a:xfrm>
              <a:off x="1918" y="1345"/>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69" name="Rectangle 11"/>
            <p:cNvSpPr>
              <a:spLocks noChangeArrowheads="1"/>
            </p:cNvSpPr>
            <p:nvPr/>
          </p:nvSpPr>
          <p:spPr bwMode="auto">
            <a:xfrm>
              <a:off x="1918" y="1410"/>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0" name="Rectangle 12"/>
            <p:cNvSpPr>
              <a:spLocks noChangeArrowheads="1"/>
            </p:cNvSpPr>
            <p:nvPr/>
          </p:nvSpPr>
          <p:spPr bwMode="auto">
            <a:xfrm>
              <a:off x="1918" y="1475"/>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1" name="Rectangle 13"/>
            <p:cNvSpPr>
              <a:spLocks noChangeArrowheads="1"/>
            </p:cNvSpPr>
            <p:nvPr/>
          </p:nvSpPr>
          <p:spPr bwMode="auto">
            <a:xfrm>
              <a:off x="1918" y="1541"/>
              <a:ext cx="314"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2" name="Rectangle 14"/>
            <p:cNvSpPr>
              <a:spLocks noChangeArrowheads="1"/>
            </p:cNvSpPr>
            <p:nvPr/>
          </p:nvSpPr>
          <p:spPr bwMode="auto">
            <a:xfrm>
              <a:off x="1914" y="1245"/>
              <a:ext cx="315" cy="359"/>
            </a:xfrm>
            <a:prstGeom prst="rect">
              <a:avLst/>
            </a:prstGeom>
            <a:solidFill>
              <a:srgbClr val="BFBFD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3" name="Rectangle 15"/>
            <p:cNvSpPr>
              <a:spLocks noChangeArrowheads="1"/>
            </p:cNvSpPr>
            <p:nvPr/>
          </p:nvSpPr>
          <p:spPr bwMode="auto">
            <a:xfrm>
              <a:off x="1914" y="1278"/>
              <a:ext cx="315"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4" name="Rectangle 16"/>
            <p:cNvSpPr>
              <a:spLocks noChangeArrowheads="1"/>
            </p:cNvSpPr>
            <p:nvPr/>
          </p:nvSpPr>
          <p:spPr bwMode="auto">
            <a:xfrm>
              <a:off x="1914" y="1343"/>
              <a:ext cx="315"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5" name="Rectangle 17"/>
            <p:cNvSpPr>
              <a:spLocks noChangeArrowheads="1"/>
            </p:cNvSpPr>
            <p:nvPr/>
          </p:nvSpPr>
          <p:spPr bwMode="auto">
            <a:xfrm>
              <a:off x="1914" y="1407"/>
              <a:ext cx="315" cy="32"/>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6" name="Rectangle 18"/>
            <p:cNvSpPr>
              <a:spLocks noChangeArrowheads="1"/>
            </p:cNvSpPr>
            <p:nvPr/>
          </p:nvSpPr>
          <p:spPr bwMode="auto">
            <a:xfrm>
              <a:off x="1914" y="1472"/>
              <a:ext cx="315"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7" name="Rectangle 19"/>
            <p:cNvSpPr>
              <a:spLocks noChangeArrowheads="1"/>
            </p:cNvSpPr>
            <p:nvPr/>
          </p:nvSpPr>
          <p:spPr bwMode="auto">
            <a:xfrm>
              <a:off x="1914" y="1537"/>
              <a:ext cx="315"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8" name="Rectangle 20"/>
            <p:cNvSpPr>
              <a:spLocks noChangeArrowheads="1"/>
            </p:cNvSpPr>
            <p:nvPr/>
          </p:nvSpPr>
          <p:spPr bwMode="auto">
            <a:xfrm>
              <a:off x="1911" y="1240"/>
              <a:ext cx="315"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9" name="Rectangle 21"/>
            <p:cNvSpPr>
              <a:spLocks noChangeArrowheads="1"/>
            </p:cNvSpPr>
            <p:nvPr/>
          </p:nvSpPr>
          <p:spPr bwMode="auto">
            <a:xfrm>
              <a:off x="1911" y="1274"/>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0" name="Rectangle 22"/>
            <p:cNvSpPr>
              <a:spLocks noChangeArrowheads="1"/>
            </p:cNvSpPr>
            <p:nvPr/>
          </p:nvSpPr>
          <p:spPr bwMode="auto">
            <a:xfrm>
              <a:off x="1911" y="1339"/>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1" name="Rectangle 23"/>
            <p:cNvSpPr>
              <a:spLocks noChangeArrowheads="1"/>
            </p:cNvSpPr>
            <p:nvPr/>
          </p:nvSpPr>
          <p:spPr bwMode="auto">
            <a:xfrm>
              <a:off x="1911" y="1404"/>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2" name="Rectangle 24"/>
            <p:cNvSpPr>
              <a:spLocks noChangeArrowheads="1"/>
            </p:cNvSpPr>
            <p:nvPr/>
          </p:nvSpPr>
          <p:spPr bwMode="auto">
            <a:xfrm>
              <a:off x="1911" y="1468"/>
              <a:ext cx="315"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3" name="Rectangle 25"/>
            <p:cNvSpPr>
              <a:spLocks noChangeArrowheads="1"/>
            </p:cNvSpPr>
            <p:nvPr/>
          </p:nvSpPr>
          <p:spPr bwMode="auto">
            <a:xfrm>
              <a:off x="1911" y="1534"/>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4" name="Rectangle 26"/>
            <p:cNvSpPr>
              <a:spLocks noChangeArrowheads="1"/>
            </p:cNvSpPr>
            <p:nvPr/>
          </p:nvSpPr>
          <p:spPr bwMode="auto">
            <a:xfrm>
              <a:off x="1907" y="1238"/>
              <a:ext cx="314"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5" name="Rectangle 27"/>
            <p:cNvSpPr>
              <a:spLocks noChangeArrowheads="1"/>
            </p:cNvSpPr>
            <p:nvPr/>
          </p:nvSpPr>
          <p:spPr bwMode="auto">
            <a:xfrm>
              <a:off x="1907" y="1270"/>
              <a:ext cx="314"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6" name="Rectangle 28"/>
            <p:cNvSpPr>
              <a:spLocks noChangeArrowheads="1"/>
            </p:cNvSpPr>
            <p:nvPr/>
          </p:nvSpPr>
          <p:spPr bwMode="auto">
            <a:xfrm>
              <a:off x="1907" y="1336"/>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7" name="Rectangle 29"/>
            <p:cNvSpPr>
              <a:spLocks noChangeArrowheads="1"/>
            </p:cNvSpPr>
            <p:nvPr/>
          </p:nvSpPr>
          <p:spPr bwMode="auto">
            <a:xfrm>
              <a:off x="1907" y="1401"/>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8" name="Rectangle 30"/>
            <p:cNvSpPr>
              <a:spLocks noChangeArrowheads="1"/>
            </p:cNvSpPr>
            <p:nvPr/>
          </p:nvSpPr>
          <p:spPr bwMode="auto">
            <a:xfrm>
              <a:off x="1907" y="1466"/>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9" name="Rectangle 31"/>
            <p:cNvSpPr>
              <a:spLocks noChangeArrowheads="1"/>
            </p:cNvSpPr>
            <p:nvPr/>
          </p:nvSpPr>
          <p:spPr bwMode="auto">
            <a:xfrm>
              <a:off x="1907" y="1531"/>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0" name="Rectangle 32"/>
            <p:cNvSpPr>
              <a:spLocks noChangeArrowheads="1"/>
            </p:cNvSpPr>
            <p:nvPr/>
          </p:nvSpPr>
          <p:spPr bwMode="auto">
            <a:xfrm>
              <a:off x="1904" y="1235"/>
              <a:ext cx="315" cy="359"/>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1" name="Rectangle 33"/>
            <p:cNvSpPr>
              <a:spLocks noChangeArrowheads="1"/>
            </p:cNvSpPr>
            <p:nvPr/>
          </p:nvSpPr>
          <p:spPr bwMode="auto">
            <a:xfrm>
              <a:off x="1904" y="1268"/>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2" name="Rectangle 34"/>
            <p:cNvSpPr>
              <a:spLocks noChangeArrowheads="1"/>
            </p:cNvSpPr>
            <p:nvPr/>
          </p:nvSpPr>
          <p:spPr bwMode="auto">
            <a:xfrm>
              <a:off x="1904" y="1333"/>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3" name="Rectangle 35"/>
            <p:cNvSpPr>
              <a:spLocks noChangeArrowheads="1"/>
            </p:cNvSpPr>
            <p:nvPr/>
          </p:nvSpPr>
          <p:spPr bwMode="auto">
            <a:xfrm>
              <a:off x="1904" y="1397"/>
              <a:ext cx="315"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4" name="Rectangle 36"/>
            <p:cNvSpPr>
              <a:spLocks noChangeArrowheads="1"/>
            </p:cNvSpPr>
            <p:nvPr/>
          </p:nvSpPr>
          <p:spPr bwMode="auto">
            <a:xfrm>
              <a:off x="1904" y="1462"/>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5" name="Rectangle 37"/>
            <p:cNvSpPr>
              <a:spLocks noChangeArrowheads="1"/>
            </p:cNvSpPr>
            <p:nvPr/>
          </p:nvSpPr>
          <p:spPr bwMode="auto">
            <a:xfrm>
              <a:off x="1904" y="1527"/>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6" name="Rectangle 38"/>
            <p:cNvSpPr>
              <a:spLocks noChangeArrowheads="1"/>
            </p:cNvSpPr>
            <p:nvPr/>
          </p:nvSpPr>
          <p:spPr bwMode="auto">
            <a:xfrm>
              <a:off x="1900" y="1230"/>
              <a:ext cx="316"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7" name="Rectangle 39"/>
            <p:cNvSpPr>
              <a:spLocks noChangeArrowheads="1"/>
            </p:cNvSpPr>
            <p:nvPr/>
          </p:nvSpPr>
          <p:spPr bwMode="auto">
            <a:xfrm>
              <a:off x="1900" y="1264"/>
              <a:ext cx="316"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8" name="Rectangle 40"/>
            <p:cNvSpPr>
              <a:spLocks noChangeArrowheads="1"/>
            </p:cNvSpPr>
            <p:nvPr/>
          </p:nvSpPr>
          <p:spPr bwMode="auto">
            <a:xfrm>
              <a:off x="1900" y="1329"/>
              <a:ext cx="316"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9" name="Rectangle 41"/>
            <p:cNvSpPr>
              <a:spLocks noChangeArrowheads="1"/>
            </p:cNvSpPr>
            <p:nvPr/>
          </p:nvSpPr>
          <p:spPr bwMode="auto">
            <a:xfrm>
              <a:off x="1900" y="1394"/>
              <a:ext cx="316"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0" name="Rectangle 42"/>
            <p:cNvSpPr>
              <a:spLocks noChangeArrowheads="1"/>
            </p:cNvSpPr>
            <p:nvPr/>
          </p:nvSpPr>
          <p:spPr bwMode="auto">
            <a:xfrm>
              <a:off x="1900" y="1458"/>
              <a:ext cx="316" cy="32"/>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1" name="Rectangle 43"/>
            <p:cNvSpPr>
              <a:spLocks noChangeArrowheads="1"/>
            </p:cNvSpPr>
            <p:nvPr/>
          </p:nvSpPr>
          <p:spPr bwMode="auto">
            <a:xfrm>
              <a:off x="1900" y="1524"/>
              <a:ext cx="316"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2" name="Rectangle 44"/>
            <p:cNvSpPr>
              <a:spLocks noChangeArrowheads="1"/>
            </p:cNvSpPr>
            <p:nvPr/>
          </p:nvSpPr>
          <p:spPr bwMode="auto">
            <a:xfrm>
              <a:off x="1897" y="1228"/>
              <a:ext cx="315"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3" name="Rectangle 45"/>
            <p:cNvSpPr>
              <a:spLocks noChangeArrowheads="1"/>
            </p:cNvSpPr>
            <p:nvPr/>
          </p:nvSpPr>
          <p:spPr bwMode="auto">
            <a:xfrm>
              <a:off x="1897" y="1260"/>
              <a:ext cx="315" cy="32"/>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4" name="Rectangle 46"/>
            <p:cNvSpPr>
              <a:spLocks noChangeArrowheads="1"/>
            </p:cNvSpPr>
            <p:nvPr/>
          </p:nvSpPr>
          <p:spPr bwMode="auto">
            <a:xfrm>
              <a:off x="1897" y="1326"/>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5" name="Rectangle 47"/>
            <p:cNvSpPr>
              <a:spLocks noChangeArrowheads="1"/>
            </p:cNvSpPr>
            <p:nvPr/>
          </p:nvSpPr>
          <p:spPr bwMode="auto">
            <a:xfrm>
              <a:off x="1897" y="1391"/>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6" name="Rectangle 48"/>
            <p:cNvSpPr>
              <a:spLocks noChangeArrowheads="1"/>
            </p:cNvSpPr>
            <p:nvPr/>
          </p:nvSpPr>
          <p:spPr bwMode="auto">
            <a:xfrm>
              <a:off x="1897" y="1456"/>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7" name="Rectangle 49"/>
            <p:cNvSpPr>
              <a:spLocks noChangeArrowheads="1"/>
            </p:cNvSpPr>
            <p:nvPr/>
          </p:nvSpPr>
          <p:spPr bwMode="auto">
            <a:xfrm>
              <a:off x="1897" y="1521"/>
              <a:ext cx="315"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8" name="Rectangle 50"/>
            <p:cNvSpPr>
              <a:spLocks noChangeArrowheads="1"/>
            </p:cNvSpPr>
            <p:nvPr/>
          </p:nvSpPr>
          <p:spPr bwMode="auto">
            <a:xfrm>
              <a:off x="1892" y="1225"/>
              <a:ext cx="316" cy="359"/>
            </a:xfrm>
            <a:prstGeom prst="rect">
              <a:avLst/>
            </a:prstGeom>
            <a:solidFill>
              <a:srgbClr val="FFF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9" name="Rectangle 51"/>
            <p:cNvSpPr>
              <a:spLocks noChangeArrowheads="1"/>
            </p:cNvSpPr>
            <p:nvPr/>
          </p:nvSpPr>
          <p:spPr bwMode="auto">
            <a:xfrm>
              <a:off x="1892" y="1258"/>
              <a:ext cx="316" cy="30"/>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10" name="Rectangle 52"/>
            <p:cNvSpPr>
              <a:spLocks noChangeArrowheads="1"/>
            </p:cNvSpPr>
            <p:nvPr/>
          </p:nvSpPr>
          <p:spPr bwMode="auto">
            <a:xfrm>
              <a:off x="1892" y="1323"/>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11" name="Rectangle 53"/>
            <p:cNvSpPr>
              <a:spLocks noChangeArrowheads="1"/>
            </p:cNvSpPr>
            <p:nvPr/>
          </p:nvSpPr>
          <p:spPr bwMode="auto">
            <a:xfrm>
              <a:off x="1892" y="1387"/>
              <a:ext cx="316" cy="32"/>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12" name="Rectangle 54"/>
            <p:cNvSpPr>
              <a:spLocks noChangeArrowheads="1"/>
            </p:cNvSpPr>
            <p:nvPr/>
          </p:nvSpPr>
          <p:spPr bwMode="auto">
            <a:xfrm>
              <a:off x="1892" y="1452"/>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13" name="Rectangle 55"/>
            <p:cNvSpPr>
              <a:spLocks noChangeArrowheads="1"/>
            </p:cNvSpPr>
            <p:nvPr/>
          </p:nvSpPr>
          <p:spPr bwMode="auto">
            <a:xfrm>
              <a:off x="1892" y="1517"/>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14" name="Oval 56"/>
            <p:cNvSpPr>
              <a:spLocks noChangeArrowheads="1"/>
            </p:cNvSpPr>
            <p:nvPr/>
          </p:nvSpPr>
          <p:spPr bwMode="auto">
            <a:xfrm>
              <a:off x="1904" y="1237"/>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15" name="Oval 57"/>
            <p:cNvSpPr>
              <a:spLocks noChangeArrowheads="1"/>
            </p:cNvSpPr>
            <p:nvPr/>
          </p:nvSpPr>
          <p:spPr bwMode="auto">
            <a:xfrm>
              <a:off x="1904" y="1270"/>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16" name="Oval 58"/>
            <p:cNvSpPr>
              <a:spLocks noChangeArrowheads="1"/>
            </p:cNvSpPr>
            <p:nvPr/>
          </p:nvSpPr>
          <p:spPr bwMode="auto">
            <a:xfrm>
              <a:off x="1904" y="1302"/>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17" name="Oval 59"/>
            <p:cNvSpPr>
              <a:spLocks noChangeArrowheads="1"/>
            </p:cNvSpPr>
            <p:nvPr/>
          </p:nvSpPr>
          <p:spPr bwMode="auto">
            <a:xfrm>
              <a:off x="1904" y="1335"/>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18" name="Oval 60"/>
            <p:cNvSpPr>
              <a:spLocks noChangeArrowheads="1"/>
            </p:cNvSpPr>
            <p:nvPr/>
          </p:nvSpPr>
          <p:spPr bwMode="auto">
            <a:xfrm>
              <a:off x="1904" y="1367"/>
              <a:ext cx="2"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19" name="Oval 61"/>
            <p:cNvSpPr>
              <a:spLocks noChangeArrowheads="1"/>
            </p:cNvSpPr>
            <p:nvPr/>
          </p:nvSpPr>
          <p:spPr bwMode="auto">
            <a:xfrm>
              <a:off x="1904" y="1400"/>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0" name="Oval 62"/>
            <p:cNvSpPr>
              <a:spLocks noChangeArrowheads="1"/>
            </p:cNvSpPr>
            <p:nvPr/>
          </p:nvSpPr>
          <p:spPr bwMode="auto">
            <a:xfrm>
              <a:off x="1904" y="1432"/>
              <a:ext cx="2"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1" name="Oval 63"/>
            <p:cNvSpPr>
              <a:spLocks noChangeArrowheads="1"/>
            </p:cNvSpPr>
            <p:nvPr/>
          </p:nvSpPr>
          <p:spPr bwMode="auto">
            <a:xfrm>
              <a:off x="1904" y="1464"/>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2" name="Oval 64"/>
            <p:cNvSpPr>
              <a:spLocks noChangeArrowheads="1"/>
            </p:cNvSpPr>
            <p:nvPr/>
          </p:nvSpPr>
          <p:spPr bwMode="auto">
            <a:xfrm>
              <a:off x="1904" y="1496"/>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3" name="Oval 65"/>
            <p:cNvSpPr>
              <a:spLocks noChangeArrowheads="1"/>
            </p:cNvSpPr>
            <p:nvPr/>
          </p:nvSpPr>
          <p:spPr bwMode="auto">
            <a:xfrm>
              <a:off x="1904" y="1561"/>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4" name="Oval 66"/>
            <p:cNvSpPr>
              <a:spLocks noChangeArrowheads="1"/>
            </p:cNvSpPr>
            <p:nvPr/>
          </p:nvSpPr>
          <p:spPr bwMode="auto">
            <a:xfrm>
              <a:off x="2189" y="1237"/>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5" name="Oval 67"/>
            <p:cNvSpPr>
              <a:spLocks noChangeArrowheads="1"/>
            </p:cNvSpPr>
            <p:nvPr/>
          </p:nvSpPr>
          <p:spPr bwMode="auto">
            <a:xfrm>
              <a:off x="2189" y="1270"/>
              <a:ext cx="3"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6" name="Oval 68"/>
            <p:cNvSpPr>
              <a:spLocks noChangeArrowheads="1"/>
            </p:cNvSpPr>
            <p:nvPr/>
          </p:nvSpPr>
          <p:spPr bwMode="auto">
            <a:xfrm>
              <a:off x="2189" y="1302"/>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7" name="Oval 69"/>
            <p:cNvSpPr>
              <a:spLocks noChangeArrowheads="1"/>
            </p:cNvSpPr>
            <p:nvPr/>
          </p:nvSpPr>
          <p:spPr bwMode="auto">
            <a:xfrm>
              <a:off x="2189" y="1335"/>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8" name="Oval 70"/>
            <p:cNvSpPr>
              <a:spLocks noChangeArrowheads="1"/>
            </p:cNvSpPr>
            <p:nvPr/>
          </p:nvSpPr>
          <p:spPr bwMode="auto">
            <a:xfrm>
              <a:off x="2189" y="1367"/>
              <a:ext cx="3"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9" name="Oval 71"/>
            <p:cNvSpPr>
              <a:spLocks noChangeArrowheads="1"/>
            </p:cNvSpPr>
            <p:nvPr/>
          </p:nvSpPr>
          <p:spPr bwMode="auto">
            <a:xfrm>
              <a:off x="2189" y="1400"/>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30" name="Oval 72"/>
            <p:cNvSpPr>
              <a:spLocks noChangeArrowheads="1"/>
            </p:cNvSpPr>
            <p:nvPr/>
          </p:nvSpPr>
          <p:spPr bwMode="auto">
            <a:xfrm>
              <a:off x="2189" y="1432"/>
              <a:ext cx="3"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31" name="Oval 73"/>
            <p:cNvSpPr>
              <a:spLocks noChangeArrowheads="1"/>
            </p:cNvSpPr>
            <p:nvPr/>
          </p:nvSpPr>
          <p:spPr bwMode="auto">
            <a:xfrm>
              <a:off x="2189" y="1464"/>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32" name="Oval 74"/>
            <p:cNvSpPr>
              <a:spLocks noChangeArrowheads="1"/>
            </p:cNvSpPr>
            <p:nvPr/>
          </p:nvSpPr>
          <p:spPr bwMode="auto">
            <a:xfrm>
              <a:off x="2189" y="1496"/>
              <a:ext cx="3"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grpSp>
      <p:sp>
        <p:nvSpPr>
          <p:cNvPr id="433" name="Text Box 564"/>
          <p:cNvSpPr txBox="1">
            <a:spLocks noChangeArrowheads="1"/>
          </p:cNvSpPr>
          <p:nvPr/>
        </p:nvSpPr>
        <p:spPr bwMode="auto">
          <a:xfrm>
            <a:off x="2195992" y="2958233"/>
            <a:ext cx="1617506" cy="590931"/>
          </a:xfrm>
          <a:prstGeom prst="rect">
            <a:avLst/>
          </a:prstGeom>
          <a:noFill/>
          <a:ln w="9525">
            <a:noFill/>
            <a:miter lim="800000"/>
            <a:headEnd/>
            <a:tailEnd/>
          </a:ln>
        </p:spPr>
        <p:txBody>
          <a:bodyPr wrap="square">
            <a:spAutoFit/>
          </a:bodyPr>
          <a:lstStyle/>
          <a:p>
            <a:pPr>
              <a:lnSpc>
                <a:spcPct val="90000"/>
              </a:lnSpc>
              <a:spcBef>
                <a:spcPct val="50000"/>
              </a:spcBef>
            </a:pPr>
            <a:r>
              <a:rPr lang="en-US" sz="1200" dirty="0" smtClean="0">
                <a:solidFill>
                  <a:schemeClr val="accent2"/>
                </a:solidFill>
                <a:latin typeface="Arial" pitchFamily="34" charset="0"/>
                <a:cs typeface="Arial" pitchFamily="34" charset="0"/>
              </a:rPr>
              <a:t>Illinois p</a:t>
            </a:r>
            <a:r>
              <a:rPr lang="en-US" sz="1200" b="0" i="0" dirty="0" smtClean="0">
                <a:solidFill>
                  <a:schemeClr val="accent2"/>
                </a:solidFill>
                <a:latin typeface="Arial" pitchFamily="34" charset="0"/>
                <a:cs typeface="Arial" pitchFamily="34" charset="0"/>
              </a:rPr>
              <a:t>rovider </a:t>
            </a:r>
            <a:r>
              <a:rPr lang="en-US" sz="1200" b="0" i="0" dirty="0">
                <a:solidFill>
                  <a:schemeClr val="accent2"/>
                </a:solidFill>
                <a:latin typeface="Arial" pitchFamily="34" charset="0"/>
                <a:cs typeface="Arial" pitchFamily="34" charset="0"/>
              </a:rPr>
              <a:t>submits claim to </a:t>
            </a:r>
            <a:r>
              <a:rPr lang="en-US" sz="1200" dirty="0" smtClean="0">
                <a:solidFill>
                  <a:schemeClr val="accent2"/>
                </a:solidFill>
                <a:latin typeface="Arial" pitchFamily="34" charset="0"/>
                <a:ea typeface="ヒラギノ角ゴ Pro W3"/>
                <a:cs typeface="Arial" pitchFamily="34" charset="0"/>
              </a:rPr>
              <a:t>BCBSIL.</a:t>
            </a:r>
            <a:endParaRPr lang="en-US" sz="1600" dirty="0">
              <a:solidFill>
                <a:schemeClr val="accent2"/>
              </a:solidFill>
              <a:latin typeface="Arial" pitchFamily="34" charset="0"/>
              <a:ea typeface="ヒラギノ角ゴ Pro W3"/>
              <a:cs typeface="Arial" pitchFamily="34" charset="0"/>
            </a:endParaRPr>
          </a:p>
        </p:txBody>
      </p:sp>
      <p:sp>
        <p:nvSpPr>
          <p:cNvPr id="434" name="Line 644"/>
          <p:cNvSpPr>
            <a:spLocks noChangeShapeType="1"/>
          </p:cNvSpPr>
          <p:nvPr/>
        </p:nvSpPr>
        <p:spPr bwMode="auto">
          <a:xfrm>
            <a:off x="1686405" y="2415308"/>
            <a:ext cx="700087" cy="0"/>
          </a:xfrm>
          <a:prstGeom prst="line">
            <a:avLst/>
          </a:prstGeom>
          <a:noFill/>
          <a:ln w="57150">
            <a:solidFill>
              <a:srgbClr val="0099CC"/>
            </a:solidFill>
            <a:round/>
            <a:headEnd/>
            <a:tailEnd type="triangle" w="med" len="med"/>
          </a:ln>
        </p:spPr>
        <p:txBody>
          <a:bodyPr/>
          <a:lstStyle/>
          <a:p>
            <a:endParaRPr lang="en-US" dirty="0"/>
          </a:p>
        </p:txBody>
      </p:sp>
      <p:sp>
        <p:nvSpPr>
          <p:cNvPr id="435" name="Text Box 565"/>
          <p:cNvSpPr txBox="1">
            <a:spLocks noChangeArrowheads="1"/>
          </p:cNvSpPr>
          <p:nvPr/>
        </p:nvSpPr>
        <p:spPr bwMode="auto">
          <a:xfrm>
            <a:off x="4068237" y="2958233"/>
            <a:ext cx="2274684" cy="757130"/>
          </a:xfrm>
          <a:prstGeom prst="rect">
            <a:avLst/>
          </a:prstGeom>
          <a:noFill/>
          <a:ln w="9525">
            <a:noFill/>
            <a:miter lim="800000"/>
            <a:headEnd/>
            <a:tailEnd/>
          </a:ln>
        </p:spPr>
        <p:txBody>
          <a:bodyPr wrap="square">
            <a:spAutoFit/>
          </a:bodyPr>
          <a:lstStyle/>
          <a:p>
            <a:pPr>
              <a:lnSpc>
                <a:spcPct val="90000"/>
              </a:lnSpc>
              <a:spcBef>
                <a:spcPct val="50000"/>
              </a:spcBef>
            </a:pPr>
            <a:r>
              <a:rPr lang="en-US" sz="1200" i="0" dirty="0" smtClean="0">
                <a:solidFill>
                  <a:schemeClr val="accent2"/>
                </a:solidFill>
                <a:latin typeface="Arial" pitchFamily="34" charset="0"/>
                <a:cs typeface="Arial" pitchFamily="34" charset="0"/>
              </a:rPr>
              <a:t>BCBSIL </a:t>
            </a:r>
            <a:r>
              <a:rPr lang="en-US" sz="1200" b="0" i="0" dirty="0" smtClean="0">
                <a:solidFill>
                  <a:schemeClr val="accent2"/>
                </a:solidFill>
                <a:latin typeface="Arial" pitchFamily="34" charset="0"/>
                <a:cs typeface="Arial" pitchFamily="34" charset="0"/>
              </a:rPr>
              <a:t>recognizes BlueCard </a:t>
            </a:r>
            <a:r>
              <a:rPr lang="en-US" sz="1200" b="0" i="0" dirty="0">
                <a:solidFill>
                  <a:schemeClr val="accent2"/>
                </a:solidFill>
                <a:latin typeface="Arial" pitchFamily="34" charset="0"/>
                <a:cs typeface="Arial" pitchFamily="34" charset="0"/>
              </a:rPr>
              <a:t>member and </a:t>
            </a:r>
            <a:r>
              <a:rPr lang="en-US" sz="1200" b="0" i="0" dirty="0" smtClean="0">
                <a:solidFill>
                  <a:schemeClr val="accent2"/>
                </a:solidFill>
                <a:latin typeface="Arial" pitchFamily="34" charset="0"/>
                <a:cs typeface="Arial" pitchFamily="34" charset="0"/>
              </a:rPr>
              <a:t>transmits </a:t>
            </a:r>
            <a:r>
              <a:rPr lang="en-US" sz="1200" dirty="0" smtClean="0">
                <a:solidFill>
                  <a:schemeClr val="accent2"/>
                </a:solidFill>
                <a:latin typeface="Arial" pitchFamily="34" charset="0"/>
                <a:cs typeface="Arial" pitchFamily="34" charset="0"/>
              </a:rPr>
              <a:t>a submission </a:t>
            </a:r>
            <a:r>
              <a:rPr lang="en-US" sz="1200" b="0" i="0" dirty="0" smtClean="0">
                <a:solidFill>
                  <a:schemeClr val="accent2"/>
                </a:solidFill>
                <a:latin typeface="Arial" pitchFamily="34" charset="0"/>
                <a:cs typeface="Arial" pitchFamily="34" charset="0"/>
              </a:rPr>
              <a:t>format (SF) to BCBST.</a:t>
            </a:r>
            <a:endParaRPr lang="en-US" sz="1200" b="0" i="0" dirty="0">
              <a:solidFill>
                <a:schemeClr val="accent2"/>
              </a:solidFill>
              <a:latin typeface="Arial" pitchFamily="34" charset="0"/>
              <a:cs typeface="Arial" pitchFamily="34" charset="0"/>
            </a:endParaRPr>
          </a:p>
        </p:txBody>
      </p:sp>
      <p:sp>
        <p:nvSpPr>
          <p:cNvPr id="436" name="Line 645"/>
          <p:cNvSpPr>
            <a:spLocks noChangeShapeType="1"/>
          </p:cNvSpPr>
          <p:nvPr/>
        </p:nvSpPr>
        <p:spPr bwMode="auto">
          <a:xfrm>
            <a:off x="3529492" y="2415308"/>
            <a:ext cx="700088" cy="0"/>
          </a:xfrm>
          <a:prstGeom prst="line">
            <a:avLst/>
          </a:prstGeom>
          <a:noFill/>
          <a:ln w="57150">
            <a:solidFill>
              <a:srgbClr val="0099CC"/>
            </a:solidFill>
            <a:round/>
            <a:headEnd/>
            <a:tailEnd type="triangle" w="med" len="med"/>
          </a:ln>
        </p:spPr>
        <p:txBody>
          <a:bodyPr/>
          <a:lstStyle/>
          <a:p>
            <a:endParaRPr lang="en-US" dirty="0"/>
          </a:p>
        </p:txBody>
      </p:sp>
      <p:pic>
        <p:nvPicPr>
          <p:cNvPr id="437" name="Picture 648" descr="MPj04330500000[1]"/>
          <p:cNvPicPr>
            <a:picLocks noChangeAspect="1" noChangeArrowheads="1"/>
          </p:cNvPicPr>
          <p:nvPr/>
        </p:nvPicPr>
        <p:blipFill>
          <a:blip r:embed="rId6" cstate="print"/>
          <a:srcRect l="6250" t="9375" r="13615" b="6250"/>
          <a:stretch>
            <a:fillRect/>
          </a:stretch>
        </p:blipFill>
        <p:spPr bwMode="auto">
          <a:xfrm>
            <a:off x="4420080" y="1866033"/>
            <a:ext cx="1038225" cy="1093788"/>
          </a:xfrm>
          <a:prstGeom prst="rect">
            <a:avLst/>
          </a:prstGeom>
          <a:noFill/>
          <a:ln w="9525">
            <a:noFill/>
            <a:miter lim="800000"/>
            <a:headEnd/>
            <a:tailEnd/>
          </a:ln>
        </p:spPr>
      </p:pic>
      <p:pic>
        <p:nvPicPr>
          <p:cNvPr id="438" name="Picture 662" descr="MPj04333580000[1]"/>
          <p:cNvPicPr>
            <a:picLocks noChangeAspect="1" noChangeArrowheads="1"/>
          </p:cNvPicPr>
          <p:nvPr/>
        </p:nvPicPr>
        <p:blipFill>
          <a:blip r:embed="rId7" cstate="print"/>
          <a:srcRect/>
          <a:stretch>
            <a:fillRect/>
          </a:stretch>
        </p:blipFill>
        <p:spPr bwMode="auto">
          <a:xfrm>
            <a:off x="7061316" y="1970380"/>
            <a:ext cx="1179513" cy="785812"/>
          </a:xfrm>
          <a:prstGeom prst="rect">
            <a:avLst/>
          </a:prstGeom>
          <a:noFill/>
          <a:ln w="9525">
            <a:noFill/>
            <a:miter lim="800000"/>
            <a:headEnd/>
            <a:tailEnd/>
          </a:ln>
        </p:spPr>
      </p:pic>
      <p:sp>
        <p:nvSpPr>
          <p:cNvPr id="439" name="Text Box 566"/>
          <p:cNvSpPr txBox="1">
            <a:spLocks noChangeArrowheads="1"/>
          </p:cNvSpPr>
          <p:nvPr/>
        </p:nvSpPr>
        <p:spPr bwMode="auto">
          <a:xfrm>
            <a:off x="6825141" y="2829645"/>
            <a:ext cx="1765759" cy="590931"/>
          </a:xfrm>
          <a:prstGeom prst="rect">
            <a:avLst/>
          </a:prstGeom>
          <a:noFill/>
          <a:ln w="9525">
            <a:noFill/>
            <a:miter lim="800000"/>
            <a:headEnd/>
            <a:tailEnd/>
          </a:ln>
        </p:spPr>
        <p:txBody>
          <a:bodyPr wrap="square">
            <a:spAutoFit/>
          </a:bodyPr>
          <a:lstStyle/>
          <a:p>
            <a:pPr>
              <a:lnSpc>
                <a:spcPct val="90000"/>
              </a:lnSpc>
              <a:spcBef>
                <a:spcPct val="50000"/>
              </a:spcBef>
            </a:pPr>
            <a:r>
              <a:rPr lang="en-US" sz="1200" b="0" i="0" dirty="0" smtClean="0">
                <a:solidFill>
                  <a:schemeClr val="accent2"/>
                </a:solidFill>
                <a:latin typeface="Arial" pitchFamily="34" charset="0"/>
                <a:cs typeface="Arial" pitchFamily="34" charset="0"/>
              </a:rPr>
              <a:t>BCBST adjudicates </a:t>
            </a:r>
            <a:r>
              <a:rPr lang="en-US" sz="1200" dirty="0" smtClean="0">
                <a:solidFill>
                  <a:schemeClr val="accent2"/>
                </a:solidFill>
                <a:latin typeface="Arial" pitchFamily="34" charset="0"/>
                <a:cs typeface="Arial" pitchFamily="34" charset="0"/>
              </a:rPr>
              <a:t>the </a:t>
            </a:r>
            <a:r>
              <a:rPr lang="en-US" sz="1200" b="0" i="0" dirty="0" smtClean="0">
                <a:solidFill>
                  <a:schemeClr val="accent2"/>
                </a:solidFill>
                <a:latin typeface="Arial" pitchFamily="34" charset="0"/>
                <a:cs typeface="Arial" pitchFamily="34" charset="0"/>
              </a:rPr>
              <a:t>claim </a:t>
            </a:r>
            <a:r>
              <a:rPr lang="en-US" sz="1200" b="0" i="0" dirty="0">
                <a:solidFill>
                  <a:schemeClr val="accent2"/>
                </a:solidFill>
                <a:latin typeface="Arial" pitchFamily="34" charset="0"/>
                <a:cs typeface="Arial" pitchFamily="34" charset="0"/>
              </a:rPr>
              <a:t>according to </a:t>
            </a:r>
            <a:r>
              <a:rPr lang="en-US" sz="1200" b="0" i="0" dirty="0" smtClean="0">
                <a:solidFill>
                  <a:schemeClr val="accent2"/>
                </a:solidFill>
                <a:latin typeface="Arial" pitchFamily="34" charset="0"/>
                <a:cs typeface="Arial" pitchFamily="34" charset="0"/>
              </a:rPr>
              <a:t>the member’s </a:t>
            </a:r>
            <a:r>
              <a:rPr lang="en-US" sz="1200" b="0" i="0" dirty="0">
                <a:solidFill>
                  <a:schemeClr val="accent2"/>
                </a:solidFill>
                <a:latin typeface="Arial" pitchFamily="34" charset="0"/>
                <a:cs typeface="Arial" pitchFamily="34" charset="0"/>
              </a:rPr>
              <a:t>benefit </a:t>
            </a:r>
            <a:r>
              <a:rPr lang="en-US" sz="1200" b="0" i="0" dirty="0" smtClean="0">
                <a:solidFill>
                  <a:schemeClr val="accent2"/>
                </a:solidFill>
                <a:latin typeface="Arial" pitchFamily="34" charset="0"/>
                <a:cs typeface="Arial" pitchFamily="34" charset="0"/>
              </a:rPr>
              <a:t>plan.</a:t>
            </a:r>
            <a:endParaRPr lang="en-US" sz="1200" b="0" i="0" dirty="0">
              <a:solidFill>
                <a:schemeClr val="accent2"/>
              </a:solidFill>
              <a:latin typeface="Arial" pitchFamily="34" charset="0"/>
              <a:cs typeface="Arial" pitchFamily="34" charset="0"/>
            </a:endParaRPr>
          </a:p>
        </p:txBody>
      </p:sp>
      <p:sp>
        <p:nvSpPr>
          <p:cNvPr id="440" name="Line 796"/>
          <p:cNvSpPr>
            <a:spLocks noChangeShapeType="1"/>
          </p:cNvSpPr>
          <p:nvPr/>
        </p:nvSpPr>
        <p:spPr bwMode="auto">
          <a:xfrm>
            <a:off x="5675792" y="2415308"/>
            <a:ext cx="1144588" cy="0"/>
          </a:xfrm>
          <a:prstGeom prst="line">
            <a:avLst/>
          </a:prstGeom>
          <a:noFill/>
          <a:ln w="57150">
            <a:solidFill>
              <a:srgbClr val="0099CC"/>
            </a:solidFill>
            <a:round/>
            <a:headEnd/>
            <a:tailEnd type="triangle" w="med" len="med"/>
          </a:ln>
        </p:spPr>
        <p:txBody>
          <a:bodyPr/>
          <a:lstStyle/>
          <a:p>
            <a:endParaRPr lang="en-US" dirty="0"/>
          </a:p>
        </p:txBody>
      </p:sp>
    </p:spTree>
    <p:extLst>
      <p:ext uri="{BB962C8B-B14F-4D97-AF65-F5344CB8AC3E}">
        <p14:creationId xmlns:p14="http://schemas.microsoft.com/office/powerpoint/2010/main" val="286307388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idx="1"/>
          </p:nvPr>
        </p:nvSpPr>
        <p:spPr>
          <a:xfrm>
            <a:off x="457200" y="1714817"/>
            <a:ext cx="6605752" cy="3916363"/>
          </a:xfrm>
          <a:prstGeom prst="rect">
            <a:avLst/>
          </a:prstGeom>
        </p:spPr>
        <p:txBody>
          <a:bodyPr tIns="45720" rIns="91440" bIns="45720"/>
          <a:lstStyle/>
          <a:p>
            <a:pPr>
              <a:spcBef>
                <a:spcPct val="75000"/>
              </a:spcBef>
              <a:spcAft>
                <a:spcPts val="600"/>
              </a:spcAft>
            </a:pPr>
            <a:r>
              <a:rPr lang="en-US" sz="1800" dirty="0"/>
              <a:t>Providers must file </a:t>
            </a:r>
            <a:r>
              <a:rPr lang="en-US" sz="1800" dirty="0" smtClean="0"/>
              <a:t>all </a:t>
            </a:r>
            <a:r>
              <a:rPr lang="en-US" sz="1800" dirty="0"/>
              <a:t>claims to their local </a:t>
            </a:r>
            <a:r>
              <a:rPr lang="en-US" sz="1800" dirty="0" smtClean="0"/>
              <a:t>Par/Host Plan. However</a:t>
            </a:r>
            <a:r>
              <a:rPr lang="en-US" sz="1800" dirty="0"/>
              <a:t>, there are some </a:t>
            </a:r>
            <a:r>
              <a:rPr lang="en-US" sz="1800" dirty="0" smtClean="0"/>
              <a:t>exceptions which include, but are not limited to:</a:t>
            </a:r>
            <a:endParaRPr lang="en-US" sz="1800" dirty="0"/>
          </a:p>
          <a:p>
            <a:pPr lvl="1">
              <a:spcBef>
                <a:spcPct val="75000"/>
              </a:spcBef>
              <a:spcAft>
                <a:spcPts val="600"/>
              </a:spcAft>
              <a:buFont typeface="Arial" panose="020B0604020202020204" pitchFamily="34" charset="0"/>
              <a:buChar char="−"/>
            </a:pPr>
            <a:r>
              <a:rPr lang="en-US" dirty="0" smtClean="0"/>
              <a:t>Dental claims.</a:t>
            </a:r>
          </a:p>
          <a:p>
            <a:pPr marL="568325" lvl="1" indent="0">
              <a:spcBef>
                <a:spcPct val="75000"/>
              </a:spcBef>
              <a:spcAft>
                <a:spcPts val="600"/>
              </a:spcAft>
              <a:buNone/>
            </a:pPr>
            <a:r>
              <a:rPr lang="en-US" sz="1600" dirty="0"/>
              <a:t>Note: Only claims for dental-related services covered under the member’s medical benefits </a:t>
            </a:r>
            <a:r>
              <a:rPr lang="en-US" sz="1600" dirty="0" smtClean="0"/>
              <a:t>are processed </a:t>
            </a:r>
            <a:r>
              <a:rPr lang="en-US" sz="1600" dirty="0"/>
              <a:t>through the Inter-Plan Programs.</a:t>
            </a:r>
          </a:p>
          <a:p>
            <a:pPr lvl="1">
              <a:spcBef>
                <a:spcPct val="75000"/>
              </a:spcBef>
              <a:spcAft>
                <a:spcPts val="600"/>
              </a:spcAft>
              <a:buFont typeface="Arial" panose="020B0604020202020204" pitchFamily="34" charset="0"/>
              <a:buChar char="−"/>
            </a:pPr>
            <a:r>
              <a:rPr lang="en-US" dirty="0" smtClean="0"/>
              <a:t>Claims for standalone vision and self-administered prescription drug products delivered through an intermediary model. </a:t>
            </a:r>
          </a:p>
          <a:p>
            <a:pPr marL="527050" lvl="1" indent="0">
              <a:spcBef>
                <a:spcPct val="75000"/>
              </a:spcBef>
              <a:spcAft>
                <a:spcPts val="600"/>
              </a:spcAft>
              <a:buNone/>
            </a:pPr>
            <a:r>
              <a:rPr lang="en-US" sz="1600" dirty="0" smtClean="0"/>
              <a:t>Note: An intermediary is a company that contracts with a BCBS Plan to deliver standalone vision, dental and or self-administered prescription drug products.  </a:t>
            </a:r>
          </a:p>
        </p:txBody>
      </p:sp>
      <p:sp>
        <p:nvSpPr>
          <p:cNvPr id="8" name="Slide Number Placeholder 7"/>
          <p:cNvSpPr>
            <a:spLocks noGrp="1"/>
          </p:cNvSpPr>
          <p:nvPr>
            <p:ph type="sldNum" sz="quarter" idx="12"/>
          </p:nvPr>
        </p:nvSpPr>
        <p:spPr/>
        <p:txBody>
          <a:bodyPr/>
          <a:lstStyle/>
          <a:p>
            <a:pPr>
              <a:defRPr/>
            </a:pPr>
            <a:fld id="{DCFF1ACA-4E8C-4F06-982C-574242D3A9AA}" type="slidenum">
              <a:rPr lang="en-US" smtClean="0"/>
              <a:pPr>
                <a:defRPr/>
              </a:pPr>
              <a:t>15</a:t>
            </a:fld>
            <a:endParaRPr lang="en-US"/>
          </a:p>
        </p:txBody>
      </p:sp>
      <p:sp>
        <p:nvSpPr>
          <p:cNvPr id="58375" name="Rectangle 9"/>
          <p:cNvSpPr>
            <a:spLocks noGrp="1" noChangeArrowheads="1"/>
          </p:cNvSpPr>
          <p:nvPr>
            <p:ph type="title"/>
          </p:nvPr>
        </p:nvSpPr>
        <p:spPr>
          <a:xfrm>
            <a:off x="482600" y="826035"/>
            <a:ext cx="8229600" cy="681182"/>
          </a:xfrm>
          <a:prstGeom prst="rect">
            <a:avLst/>
          </a:prstGeom>
        </p:spPr>
        <p:txBody>
          <a:bodyPr/>
          <a:lstStyle/>
          <a:p>
            <a:r>
              <a:rPr lang="en-US" sz="2400" dirty="0">
                <a:solidFill>
                  <a:schemeClr val="accent1">
                    <a:lumMod val="50000"/>
                  </a:schemeClr>
                </a:solidFill>
              </a:rPr>
              <a:t>The BlueCard</a:t>
            </a:r>
            <a:r>
              <a:rPr lang="en-US" sz="2400" baseline="30000" dirty="0">
                <a:solidFill>
                  <a:schemeClr val="accent1">
                    <a:lumMod val="50000"/>
                  </a:schemeClr>
                </a:solidFill>
                <a:latin typeface="Arial" pitchFamily="34" charset="0"/>
              </a:rPr>
              <a:t>®</a:t>
            </a:r>
            <a:r>
              <a:rPr lang="en-US" sz="2400" dirty="0">
                <a:solidFill>
                  <a:schemeClr val="accent1">
                    <a:lumMod val="50000"/>
                  </a:schemeClr>
                </a:solidFill>
              </a:rPr>
              <a:t> </a:t>
            </a:r>
            <a:r>
              <a:rPr lang="en-US" sz="2400" dirty="0" smtClean="0">
                <a:solidFill>
                  <a:schemeClr val="accent1">
                    <a:lumMod val="50000"/>
                  </a:schemeClr>
                </a:solidFill>
              </a:rPr>
              <a:t>Program</a:t>
            </a:r>
            <a:br>
              <a:rPr lang="en-US" sz="2400" dirty="0" smtClean="0">
                <a:solidFill>
                  <a:schemeClr val="accent1">
                    <a:lumMod val="50000"/>
                  </a:schemeClr>
                </a:solidFill>
              </a:rPr>
            </a:br>
            <a:r>
              <a:rPr lang="en-US" sz="1800" i="1" dirty="0" smtClean="0">
                <a:solidFill>
                  <a:schemeClr val="accent1">
                    <a:lumMod val="50000"/>
                  </a:schemeClr>
                </a:solidFill>
              </a:rPr>
              <a:t>Claims Handling</a:t>
            </a:r>
          </a:p>
        </p:txBody>
      </p:sp>
      <p:pic>
        <p:nvPicPr>
          <p:cNvPr id="9" name="Picture 22" descr="MPj04023780000[1]"/>
          <p:cNvPicPr>
            <a:picLocks noChangeAspect="1" noChangeArrowheads="1"/>
          </p:cNvPicPr>
          <p:nvPr/>
        </p:nvPicPr>
        <p:blipFill>
          <a:blip r:embed="rId3" cstate="print"/>
          <a:srcRect/>
          <a:stretch>
            <a:fillRect/>
          </a:stretch>
        </p:blipFill>
        <p:spPr bwMode="auto">
          <a:xfrm>
            <a:off x="7324822" y="1553241"/>
            <a:ext cx="1217638" cy="1374872"/>
          </a:xfrm>
          <a:prstGeom prst="rect">
            <a:avLst/>
          </a:prstGeom>
          <a:noFill/>
          <a:ln w="9525">
            <a:noFill/>
            <a:miter lim="800000"/>
            <a:headEnd/>
            <a:tailEnd/>
          </a:ln>
        </p:spPr>
      </p:pic>
      <p:pic>
        <p:nvPicPr>
          <p:cNvPr id="10" name="Picture 24" descr="MPj04030720000[1]"/>
          <p:cNvPicPr>
            <a:picLocks noChangeAspect="1" noChangeArrowheads="1"/>
          </p:cNvPicPr>
          <p:nvPr/>
        </p:nvPicPr>
        <p:blipFill>
          <a:blip r:embed="rId4" cstate="print"/>
          <a:srcRect l="2602" t="33888" r="57979"/>
          <a:stretch>
            <a:fillRect/>
          </a:stretch>
        </p:blipFill>
        <p:spPr bwMode="auto">
          <a:xfrm>
            <a:off x="7324820" y="3161768"/>
            <a:ext cx="1251264" cy="1405232"/>
          </a:xfrm>
          <a:prstGeom prst="rect">
            <a:avLst/>
          </a:prstGeom>
          <a:noFill/>
          <a:ln w="9525">
            <a:noFill/>
            <a:miter lim="800000"/>
            <a:headEnd/>
            <a:tailEnd/>
          </a:ln>
        </p:spPr>
      </p:pic>
      <p:pic>
        <p:nvPicPr>
          <p:cNvPr id="11" name="Picture 26" descr="MPj04036930000[1]"/>
          <p:cNvPicPr>
            <a:picLocks noChangeAspect="1" noChangeArrowheads="1"/>
          </p:cNvPicPr>
          <p:nvPr/>
        </p:nvPicPr>
        <p:blipFill>
          <a:blip r:embed="rId5" cstate="print"/>
          <a:srcRect/>
          <a:stretch>
            <a:fillRect/>
          </a:stretch>
        </p:blipFill>
        <p:spPr bwMode="auto">
          <a:xfrm>
            <a:off x="7342186" y="4824426"/>
            <a:ext cx="1236363" cy="1405232"/>
          </a:xfrm>
          <a:prstGeom prst="rect">
            <a:avLst/>
          </a:prstGeom>
          <a:noFill/>
          <a:ln w="9525">
            <a:noFill/>
            <a:miter lim="800000"/>
            <a:headEnd/>
            <a:tailEnd/>
          </a:ln>
        </p:spPr>
      </p:pic>
    </p:spTree>
    <p:extLst>
      <p:ext uri="{BB962C8B-B14F-4D97-AF65-F5344CB8AC3E}">
        <p14:creationId xmlns:p14="http://schemas.microsoft.com/office/powerpoint/2010/main" val="429469854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
          <p:cNvSpPr>
            <a:spLocks noGrp="1" noChangeArrowheads="1"/>
          </p:cNvSpPr>
          <p:nvPr>
            <p:ph type="title"/>
          </p:nvPr>
        </p:nvSpPr>
        <p:spPr>
          <a:xfrm>
            <a:off x="430212" y="796000"/>
            <a:ext cx="8229600" cy="783708"/>
          </a:xfrm>
          <a:prstGeom prst="rect">
            <a:avLst/>
          </a:prstGeom>
        </p:spPr>
        <p:txBody>
          <a:bodyPr/>
          <a:lstStyle/>
          <a:p>
            <a:pPr>
              <a:defRPr/>
            </a:pPr>
            <a:r>
              <a:rPr lang="en-US" sz="2400" dirty="0">
                <a:solidFill>
                  <a:schemeClr val="accent1">
                    <a:lumMod val="50000"/>
                  </a:schemeClr>
                </a:solidFill>
              </a:rPr>
              <a:t>The BlueCard</a:t>
            </a:r>
            <a:r>
              <a:rPr lang="en-US" sz="2400" baseline="30000" dirty="0">
                <a:solidFill>
                  <a:schemeClr val="accent1">
                    <a:lumMod val="50000"/>
                  </a:schemeClr>
                </a:solidFill>
                <a:latin typeface="Arial" pitchFamily="34" charset="0"/>
              </a:rPr>
              <a:t>®</a:t>
            </a:r>
            <a:r>
              <a:rPr lang="en-US" sz="2400" dirty="0">
                <a:solidFill>
                  <a:schemeClr val="accent1">
                    <a:lumMod val="50000"/>
                  </a:schemeClr>
                </a:solidFill>
              </a:rPr>
              <a:t> </a:t>
            </a:r>
            <a:r>
              <a:rPr lang="en-US" sz="2400" dirty="0" smtClean="0">
                <a:solidFill>
                  <a:schemeClr val="accent1">
                    <a:lumMod val="50000"/>
                  </a:schemeClr>
                </a:solidFill>
              </a:rPr>
              <a:t>Program</a:t>
            </a:r>
            <a:br>
              <a:rPr lang="en-US" sz="2400" dirty="0" smtClean="0">
                <a:solidFill>
                  <a:schemeClr val="accent1">
                    <a:lumMod val="50000"/>
                  </a:schemeClr>
                </a:solidFill>
              </a:rPr>
            </a:br>
            <a:r>
              <a:rPr lang="en-US" sz="1800" i="1" dirty="0" smtClean="0"/>
              <a:t>Care Management</a:t>
            </a:r>
            <a:br>
              <a:rPr lang="en-US" sz="1800" i="1" dirty="0" smtClean="0"/>
            </a:br>
            <a:endParaRPr lang="en-US" sz="1800" b="0" i="1" strike="sngStrike" dirty="0" smtClean="0">
              <a:solidFill>
                <a:srgbClr val="FF0000"/>
              </a:solidFill>
            </a:endParaRPr>
          </a:p>
        </p:txBody>
      </p:sp>
      <p:sp>
        <p:nvSpPr>
          <p:cNvPr id="22531" name="Rectangle 7"/>
          <p:cNvSpPr>
            <a:spLocks noChangeArrowheads="1"/>
          </p:cNvSpPr>
          <p:nvPr/>
        </p:nvSpPr>
        <p:spPr bwMode="auto">
          <a:xfrm>
            <a:off x="695115" y="3716925"/>
            <a:ext cx="7991686" cy="3435350"/>
          </a:xfrm>
          <a:prstGeom prst="rect">
            <a:avLst/>
          </a:prstGeom>
          <a:noFill/>
          <a:ln w="9525">
            <a:noFill/>
            <a:miter lim="800000"/>
            <a:headEnd/>
            <a:tailEnd/>
          </a:ln>
        </p:spPr>
        <p:txBody>
          <a:bodyPr lIns="0" tIns="45714" rIns="91429" bIns="45714"/>
          <a:lstStyle/>
          <a:p>
            <a:pPr marL="227013" indent="-227013" eaLnBrk="0" hangingPunct="0">
              <a:spcBef>
                <a:spcPct val="60000"/>
              </a:spcBef>
              <a:buClr>
                <a:srgbClr val="0091CA"/>
              </a:buClr>
              <a:buSzPct val="100000"/>
            </a:pPr>
            <a:r>
              <a:rPr lang="en-US" i="0" dirty="0" smtClean="0">
                <a:latin typeface="Arial" pitchFamily="34" charset="0"/>
                <a:cs typeface="Arial" pitchFamily="34" charset="0"/>
              </a:rPr>
              <a:t>Care management services include, but are not limited to:</a:t>
            </a:r>
          </a:p>
          <a:p>
            <a:pPr marL="285750" lvl="0" indent="-285750">
              <a:buFont typeface="Arial" panose="020B0604020202020204" pitchFamily="34" charset="0"/>
              <a:buChar char="•"/>
            </a:pPr>
            <a:endParaRPr lang="en-US" dirty="0" smtClean="0"/>
          </a:p>
          <a:p>
            <a:pPr marL="285750" lvl="0" indent="-285750">
              <a:buFont typeface="Arial" panose="020B0604020202020204" pitchFamily="34" charset="0"/>
              <a:buChar char="•"/>
            </a:pPr>
            <a:r>
              <a:rPr lang="en-US" dirty="0" smtClean="0"/>
              <a:t>Requesting </a:t>
            </a:r>
            <a:r>
              <a:rPr lang="en-US" dirty="0"/>
              <a:t>clinical information and medical records prior to treatment, including for situations deemed as </a:t>
            </a:r>
            <a:r>
              <a:rPr lang="en-US" dirty="0" smtClean="0"/>
              <a:t>urgent.</a:t>
            </a:r>
            <a:endParaRPr lang="en-US" dirty="0"/>
          </a:p>
          <a:p>
            <a:pPr marL="285750" lvl="0" indent="-285750">
              <a:buFont typeface="Arial" panose="020B0604020202020204" pitchFamily="34" charset="0"/>
              <a:buChar char="•"/>
            </a:pPr>
            <a:r>
              <a:rPr lang="en-US" dirty="0"/>
              <a:t>Disease </a:t>
            </a:r>
            <a:r>
              <a:rPr lang="en-US" dirty="0" smtClean="0"/>
              <a:t>Management.</a:t>
            </a:r>
            <a:endParaRPr lang="en-US" dirty="0"/>
          </a:p>
          <a:p>
            <a:pPr marL="285750" lvl="0" indent="-285750">
              <a:buFont typeface="Arial" panose="020B0604020202020204" pitchFamily="34" charset="0"/>
              <a:buChar char="•"/>
            </a:pPr>
            <a:r>
              <a:rPr lang="en-US" dirty="0"/>
              <a:t>Pre-Service </a:t>
            </a:r>
            <a:r>
              <a:rPr lang="en-US" dirty="0" smtClean="0"/>
              <a:t>Review.</a:t>
            </a:r>
            <a:endParaRPr lang="en-US" dirty="0"/>
          </a:p>
          <a:p>
            <a:pPr marL="285750" lvl="0" indent="-285750">
              <a:buFont typeface="Arial" panose="020B0604020202020204" pitchFamily="34" charset="0"/>
              <a:buChar char="•"/>
            </a:pPr>
            <a:r>
              <a:rPr lang="en-US" dirty="0"/>
              <a:t>Referral </a:t>
            </a:r>
            <a:r>
              <a:rPr lang="en-US" dirty="0" smtClean="0"/>
              <a:t>management.</a:t>
            </a:r>
            <a:endParaRPr lang="en-US" dirty="0"/>
          </a:p>
          <a:p>
            <a:pPr marL="285750" lvl="0" indent="-285750">
              <a:buFont typeface="Arial" panose="020B0604020202020204" pitchFamily="34" charset="0"/>
              <a:buChar char="•"/>
            </a:pPr>
            <a:r>
              <a:rPr lang="en-US" dirty="0"/>
              <a:t>Retrospective </a:t>
            </a:r>
            <a:r>
              <a:rPr lang="en-US" dirty="0" smtClean="0"/>
              <a:t>review.</a:t>
            </a:r>
            <a:endParaRPr lang="en-US" dirty="0"/>
          </a:p>
          <a:p>
            <a:pPr marL="285750" lvl="0" indent="-285750">
              <a:buFont typeface="Arial" panose="020B0604020202020204" pitchFamily="34" charset="0"/>
              <a:buChar char="•"/>
            </a:pPr>
            <a:r>
              <a:rPr lang="en-US" dirty="0"/>
              <a:t>Concurrent </a:t>
            </a:r>
            <a:r>
              <a:rPr lang="en-US" dirty="0" smtClean="0"/>
              <a:t>review.</a:t>
            </a:r>
            <a:endParaRPr lang="en-US" dirty="0"/>
          </a:p>
          <a:p>
            <a:pPr marL="285750" lvl="0" indent="-285750">
              <a:buFont typeface="Arial" panose="020B0604020202020204" pitchFamily="34" charset="0"/>
              <a:buChar char="•"/>
            </a:pPr>
            <a:r>
              <a:rPr lang="en-US" dirty="0"/>
              <a:t>Discharge </a:t>
            </a:r>
            <a:r>
              <a:rPr lang="en-US" dirty="0" smtClean="0"/>
              <a:t>planning.</a:t>
            </a:r>
            <a:endParaRPr lang="en-US" dirty="0"/>
          </a:p>
        </p:txBody>
      </p:sp>
      <p:sp>
        <p:nvSpPr>
          <p:cNvPr id="8" name="Rectangle 11"/>
          <p:cNvSpPr>
            <a:spLocks noChangeArrowheads="1"/>
          </p:cNvSpPr>
          <p:nvPr/>
        </p:nvSpPr>
        <p:spPr bwMode="auto">
          <a:xfrm>
            <a:off x="428198" y="1781175"/>
            <a:ext cx="8339215" cy="1737629"/>
          </a:xfrm>
          <a:prstGeom prst="roundRect">
            <a:avLst>
              <a:gd name="adj" fmla="val 13345"/>
            </a:avLst>
          </a:prstGeom>
          <a:solidFill>
            <a:schemeClr val="tx2"/>
          </a:solidFill>
          <a:ln w="9525" algn="ctr">
            <a:noFill/>
            <a:miter lim="800000"/>
            <a:headEnd/>
            <a:tailEnd/>
          </a:ln>
          <a:effectLst>
            <a:outerShdw blurRad="50800" dist="38100" dir="2700000" algn="tl" rotWithShape="0">
              <a:prstClr val="black">
                <a:alpha val="40000"/>
              </a:prstClr>
            </a:outerShdw>
          </a:effectLst>
        </p:spPr>
        <p:txBody>
          <a:bodyPr lIns="182880" tIns="0" anchor="ctr" anchorCtr="0"/>
          <a:lstStyle/>
          <a:p>
            <a:pPr eaLnBrk="0" hangingPunct="0">
              <a:lnSpc>
                <a:spcPts val="1900"/>
              </a:lnSpc>
              <a:spcBef>
                <a:spcPct val="60000"/>
              </a:spcBef>
              <a:buClr>
                <a:srgbClr val="0091CA"/>
              </a:buClr>
              <a:buSzPct val="100000"/>
              <a:buFont typeface="ヒラギノ角ゴ Pro W3"/>
              <a:buNone/>
            </a:pPr>
            <a:endParaRPr lang="en-US" sz="1400" u="sng" dirty="0" smtClean="0">
              <a:latin typeface="Arial" pitchFamily="34" charset="0"/>
              <a:cs typeface="Arial" pitchFamily="34" charset="0"/>
            </a:endParaRPr>
          </a:p>
          <a:p>
            <a:pPr eaLnBrk="0" hangingPunct="0">
              <a:lnSpc>
                <a:spcPts val="1900"/>
              </a:lnSpc>
              <a:spcBef>
                <a:spcPct val="60000"/>
              </a:spcBef>
              <a:buClr>
                <a:srgbClr val="0091CA"/>
              </a:buClr>
              <a:buSzPct val="100000"/>
              <a:buFont typeface="ヒラギノ角ゴ Pro W3"/>
              <a:buNone/>
            </a:pPr>
            <a:endParaRPr lang="en-US" sz="1600" u="sng" dirty="0" smtClean="0">
              <a:latin typeface="Arial" pitchFamily="34" charset="0"/>
              <a:cs typeface="Arial" pitchFamily="34" charset="0"/>
            </a:endParaRPr>
          </a:p>
          <a:p>
            <a:pPr eaLnBrk="0" hangingPunct="0">
              <a:lnSpc>
                <a:spcPts val="1900"/>
              </a:lnSpc>
              <a:spcBef>
                <a:spcPct val="60000"/>
              </a:spcBef>
              <a:buClr>
                <a:srgbClr val="0091CA"/>
              </a:buClr>
              <a:buSzPct val="100000"/>
              <a:buFont typeface="ヒラギノ角ゴ Pro W3"/>
              <a:buNone/>
            </a:pPr>
            <a:r>
              <a:rPr lang="en-US" dirty="0" smtClean="0">
                <a:latin typeface="Arial" pitchFamily="34" charset="0"/>
                <a:cs typeface="Arial" pitchFamily="34" charset="0"/>
              </a:rPr>
              <a:t>Control/Home Plans </a:t>
            </a:r>
            <a:r>
              <a:rPr lang="en-US" dirty="0"/>
              <a:t>are responsible for administering all </a:t>
            </a:r>
            <a:r>
              <a:rPr lang="en-US" dirty="0" smtClean="0"/>
              <a:t>care </a:t>
            </a:r>
            <a:r>
              <a:rPr lang="en-US" dirty="0"/>
              <a:t>m</a:t>
            </a:r>
            <a:r>
              <a:rPr lang="en-US" dirty="0" smtClean="0"/>
              <a:t>anagement </a:t>
            </a:r>
            <a:r>
              <a:rPr lang="en-US" dirty="0"/>
              <a:t>for their </a:t>
            </a:r>
            <a:r>
              <a:rPr lang="en-US" dirty="0" smtClean="0"/>
              <a:t>members locally and nationally. </a:t>
            </a:r>
          </a:p>
          <a:p>
            <a:pPr eaLnBrk="0" hangingPunct="0">
              <a:lnSpc>
                <a:spcPts val="1900"/>
              </a:lnSpc>
              <a:spcBef>
                <a:spcPct val="60000"/>
              </a:spcBef>
              <a:buClr>
                <a:srgbClr val="0091CA"/>
              </a:buClr>
              <a:buSzPct val="100000"/>
              <a:buFont typeface="ヒラギノ角ゴ Pro W3"/>
              <a:buNone/>
            </a:pPr>
            <a:r>
              <a:rPr lang="en-US" dirty="0" smtClean="0"/>
              <a:t>Par/Host Plans must support Control/Home Plans with the administration of care management.</a:t>
            </a:r>
          </a:p>
          <a:p>
            <a:pPr eaLnBrk="0" hangingPunct="0">
              <a:lnSpc>
                <a:spcPts val="1900"/>
              </a:lnSpc>
              <a:spcBef>
                <a:spcPct val="60000"/>
              </a:spcBef>
              <a:buClr>
                <a:srgbClr val="0091CA"/>
              </a:buClr>
              <a:buSzPct val="100000"/>
              <a:buFont typeface="ヒラギノ角ゴ Pro W3"/>
              <a:buNone/>
            </a:pPr>
            <a:endParaRPr lang="en-US" sz="1400" u="sng" strike="sngStrike" dirty="0">
              <a:solidFill>
                <a:srgbClr val="FF0000"/>
              </a:solidFill>
              <a:latin typeface="Arial" pitchFamily="34" charset="0"/>
              <a:cs typeface="Arial" pitchFamily="34" charset="0"/>
            </a:endParaRPr>
          </a:p>
          <a:p>
            <a:pPr eaLnBrk="0" hangingPunct="0">
              <a:lnSpc>
                <a:spcPts val="1900"/>
              </a:lnSpc>
              <a:spcBef>
                <a:spcPct val="60000"/>
              </a:spcBef>
              <a:buClr>
                <a:srgbClr val="0091CA"/>
              </a:buClr>
              <a:buSzPct val="100000"/>
              <a:buFont typeface="ヒラギノ角ゴ Pro W3"/>
              <a:buNone/>
            </a:pPr>
            <a:endParaRPr lang="en-US" sz="1400" u="sng" strike="sngStrike"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360568959"/>
      </p:ext>
    </p:extLst>
  </p:cSld>
  <p:clrMapOvr>
    <a:masterClrMapping/>
  </p:clrMapOvr>
  <p:transition advClick="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9" name="Rectangle 3"/>
          <p:cNvSpPr>
            <a:spLocks noGrp="1" noChangeArrowheads="1"/>
          </p:cNvSpPr>
          <p:nvPr>
            <p:ph idx="1"/>
          </p:nvPr>
        </p:nvSpPr>
        <p:spPr>
          <a:xfrm>
            <a:off x="452409" y="1743964"/>
            <a:ext cx="8229600" cy="4239098"/>
          </a:xfrm>
          <a:prstGeom prst="rect">
            <a:avLst/>
          </a:prstGeom>
        </p:spPr>
        <p:txBody>
          <a:bodyPr tIns="45720" rIns="91440" bIns="45720"/>
          <a:lstStyle/>
          <a:p>
            <a:r>
              <a:rPr lang="en-US" sz="1800" dirty="0" smtClean="0"/>
              <a:t>For Inpatient facility services, Control/Home Plans must ensure member and/or account contracts hold members harmless for inpatient facility services requiring pre-service review. Par/Host Plans must ensure participating </a:t>
            </a:r>
            <a:r>
              <a:rPr lang="en-US" sz="1800" dirty="0"/>
              <a:t>providers </a:t>
            </a:r>
            <a:r>
              <a:rPr lang="en-US" sz="1800" dirty="0" smtClean="0"/>
              <a:t>hold members harmless when pre-service review is required but not obtained for inpatient facility (referred to as Provider </a:t>
            </a:r>
            <a:r>
              <a:rPr lang="en-US" sz="1800" dirty="0"/>
              <a:t>Financial </a:t>
            </a:r>
            <a:r>
              <a:rPr lang="en-US" sz="1800" dirty="0" smtClean="0"/>
              <a:t>Responsibility or PFR).  </a:t>
            </a:r>
          </a:p>
          <a:p>
            <a:pPr lvl="1"/>
            <a:r>
              <a:rPr lang="en-US" sz="1600" dirty="0" smtClean="0"/>
              <a:t>Sanctions/Penalties applied to providers for a Plan’s local members apply to  Par/Host members if pre-service review was required and not obtained.  </a:t>
            </a:r>
            <a:endParaRPr lang="en-US" sz="1600" dirty="0"/>
          </a:p>
          <a:p>
            <a:r>
              <a:rPr lang="en-US" sz="1800" dirty="0"/>
              <a:t>For outpatient and professional services, obtaining pre-service review </a:t>
            </a:r>
            <a:r>
              <a:rPr lang="en-US" sz="1800" dirty="0" smtClean="0"/>
              <a:t>is </a:t>
            </a:r>
            <a:r>
              <a:rPr lang="en-US" sz="1800" dirty="0"/>
              <a:t>currently a member’s responsibility.  However, providers often coordinate it on the member’s behalf.   </a:t>
            </a:r>
          </a:p>
          <a:p>
            <a:endParaRPr lang="en-US" sz="1800" dirty="0"/>
          </a:p>
        </p:txBody>
      </p:sp>
      <p:sp>
        <p:nvSpPr>
          <p:cNvPr id="36870" name="Text Box 10"/>
          <p:cNvSpPr>
            <a:spLocks noChangeArrowheads="1"/>
          </p:cNvSpPr>
          <p:nvPr/>
        </p:nvSpPr>
        <p:spPr bwMode="gray">
          <a:xfrm>
            <a:off x="540981" y="6858000"/>
            <a:ext cx="7912554" cy="562862"/>
          </a:xfrm>
          <a:prstGeom prst="roundRect">
            <a:avLst>
              <a:gd name="adj" fmla="val 0"/>
            </a:avLst>
          </a:prstGeom>
          <a:noFill/>
          <a:ln w="9525" algn="ctr">
            <a:noFill/>
            <a:miter lim="800000"/>
            <a:headEnd/>
            <a:tailEnd/>
          </a:ln>
        </p:spPr>
        <p:txBody>
          <a:bodyPr lIns="182880" anchor="ctr"/>
          <a:lstStyle/>
          <a:p>
            <a:pPr>
              <a:spcBef>
                <a:spcPct val="50000"/>
              </a:spcBef>
            </a:pPr>
            <a:endParaRPr lang="en-US" sz="1200" strike="sngStrike" dirty="0">
              <a:latin typeface="Arial" pitchFamily="34" charset="0"/>
              <a:cs typeface="Arial" pitchFamily="34" charset="0"/>
            </a:endParaRPr>
          </a:p>
        </p:txBody>
      </p:sp>
      <p:sp>
        <p:nvSpPr>
          <p:cNvPr id="8" name="Title 7"/>
          <p:cNvSpPr>
            <a:spLocks noGrp="1"/>
          </p:cNvSpPr>
          <p:nvPr>
            <p:ph type="title"/>
          </p:nvPr>
        </p:nvSpPr>
        <p:spPr>
          <a:xfrm>
            <a:off x="452409" y="829090"/>
            <a:ext cx="8229600" cy="681182"/>
          </a:xfrm>
        </p:spPr>
        <p:txBody>
          <a:bodyPr/>
          <a:lstStyle/>
          <a:p>
            <a:r>
              <a:rPr lang="en-US" sz="2400" dirty="0">
                <a:solidFill>
                  <a:schemeClr val="accent1">
                    <a:lumMod val="50000"/>
                  </a:schemeClr>
                </a:solidFill>
              </a:rPr>
              <a:t>The BlueCard</a:t>
            </a:r>
            <a:r>
              <a:rPr lang="en-US" sz="2400" baseline="30000" dirty="0">
                <a:solidFill>
                  <a:schemeClr val="accent1">
                    <a:lumMod val="50000"/>
                  </a:schemeClr>
                </a:solidFill>
                <a:latin typeface="Arial" pitchFamily="34" charset="0"/>
              </a:rPr>
              <a:t>®</a:t>
            </a:r>
            <a:r>
              <a:rPr lang="en-US" sz="2400" dirty="0">
                <a:solidFill>
                  <a:schemeClr val="accent1">
                    <a:lumMod val="50000"/>
                  </a:schemeClr>
                </a:solidFill>
              </a:rPr>
              <a:t> </a:t>
            </a:r>
            <a:r>
              <a:rPr lang="en-US" sz="2400" dirty="0" smtClean="0">
                <a:solidFill>
                  <a:schemeClr val="accent1">
                    <a:lumMod val="50000"/>
                  </a:schemeClr>
                </a:solidFill>
              </a:rPr>
              <a:t>Program</a:t>
            </a:r>
            <a:br>
              <a:rPr lang="en-US" sz="2400" dirty="0" smtClean="0">
                <a:solidFill>
                  <a:schemeClr val="accent1">
                    <a:lumMod val="50000"/>
                  </a:schemeClr>
                </a:solidFill>
              </a:rPr>
            </a:br>
            <a:r>
              <a:rPr lang="en-US" sz="1800" i="1" dirty="0" smtClean="0">
                <a:solidFill>
                  <a:schemeClr val="accent1">
                    <a:lumMod val="50000"/>
                  </a:schemeClr>
                </a:solidFill>
              </a:rPr>
              <a:t>Care Management - Provider Financial Responsibility </a:t>
            </a:r>
            <a:endParaRPr lang="en-US" sz="1800" i="1" dirty="0">
              <a:solidFill>
                <a:schemeClr val="accent1">
                  <a:lumMod val="50000"/>
                </a:schemeClr>
              </a:solidFill>
            </a:endParaRPr>
          </a:p>
        </p:txBody>
      </p:sp>
    </p:spTree>
    <p:extLst>
      <p:ext uri="{BB962C8B-B14F-4D97-AF65-F5344CB8AC3E}">
        <p14:creationId xmlns:p14="http://schemas.microsoft.com/office/powerpoint/2010/main" val="376842313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9491" y="2452255"/>
            <a:ext cx="8215745" cy="2729345"/>
          </a:xfrm>
          <a:prstGeom prst="rect">
            <a:avLst/>
          </a:prstGeom>
          <a:solidFill>
            <a:schemeClr val="bg1"/>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10" name="Rectangle 19"/>
          <p:cNvSpPr>
            <a:spLocks noGrp="1" noChangeArrowheads="1"/>
          </p:cNvSpPr>
          <p:nvPr>
            <p:ph type="title"/>
          </p:nvPr>
        </p:nvSpPr>
        <p:spPr>
          <a:xfrm>
            <a:off x="439489" y="804002"/>
            <a:ext cx="8229600" cy="681182"/>
          </a:xfrm>
        </p:spPr>
        <p:txBody>
          <a:bodyPr lIns="0" tIns="0">
            <a:noAutofit/>
          </a:bodyPr>
          <a:lstStyle/>
          <a:p>
            <a:r>
              <a:rPr lang="en-US" sz="2400" dirty="0" smtClean="0">
                <a:solidFill>
                  <a:schemeClr val="accent1">
                    <a:lumMod val="50000"/>
                  </a:schemeClr>
                </a:solidFill>
              </a:rPr>
              <a:t>Blue Cross Blue Shield Global Core</a:t>
            </a:r>
          </a:p>
        </p:txBody>
      </p:sp>
      <p:sp>
        <p:nvSpPr>
          <p:cNvPr id="21514" name="Text Box 16"/>
          <p:cNvSpPr txBox="1">
            <a:spLocks noChangeArrowheads="1"/>
          </p:cNvSpPr>
          <p:nvPr/>
        </p:nvSpPr>
        <p:spPr bwMode="auto">
          <a:xfrm>
            <a:off x="343226" y="2237494"/>
            <a:ext cx="8150815" cy="2737673"/>
          </a:xfrm>
          <a:prstGeom prst="rect">
            <a:avLst/>
          </a:prstGeom>
          <a:noFill/>
          <a:ln w="9525">
            <a:noFill/>
            <a:miter lim="800000"/>
            <a:headEnd/>
            <a:tailEnd/>
          </a:ln>
        </p:spPr>
        <p:txBody>
          <a:bodyPr wrap="square">
            <a:spAutoFit/>
          </a:bodyPr>
          <a:lstStyle/>
          <a:p>
            <a:pPr>
              <a:spcBef>
                <a:spcPct val="30000"/>
              </a:spcBef>
              <a:buClr>
                <a:srgbClr val="417191"/>
              </a:buClr>
            </a:pPr>
            <a:r>
              <a:rPr lang="en-US" dirty="0" smtClean="0"/>
              <a:t>	</a:t>
            </a:r>
          </a:p>
          <a:p>
            <a:pPr marL="290513" lvl="1" indent="-234950">
              <a:lnSpc>
                <a:spcPct val="105000"/>
              </a:lnSpc>
              <a:spcBef>
                <a:spcPct val="30000"/>
              </a:spcBef>
              <a:buClr>
                <a:srgbClr val="417191"/>
              </a:buClr>
              <a:buFont typeface="Arial" panose="020B0604020202020204" pitchFamily="34" charset="0"/>
              <a:buChar char="•"/>
            </a:pPr>
            <a:r>
              <a:rPr lang="en-US" dirty="0" smtClean="0"/>
              <a:t>The </a:t>
            </a:r>
            <a:r>
              <a:rPr lang="en-US" dirty="0"/>
              <a:t>program is available to all BCBS Plan members whose claims are eligible for processing through the BlueCard Program</a:t>
            </a:r>
            <a:r>
              <a:rPr lang="en-US" dirty="0" smtClean="0"/>
              <a:t>.</a:t>
            </a:r>
          </a:p>
          <a:p>
            <a:pPr marL="290513" lvl="1" indent="-234950">
              <a:lnSpc>
                <a:spcPct val="105000"/>
              </a:lnSpc>
              <a:spcBef>
                <a:spcPct val="30000"/>
              </a:spcBef>
              <a:buClr>
                <a:srgbClr val="417191"/>
              </a:buClr>
              <a:buFont typeface="Arial" panose="020B0604020202020204" pitchFamily="34" charset="0"/>
              <a:buChar char="•"/>
            </a:pPr>
            <a:r>
              <a:rPr lang="en-US" dirty="0" smtClean="0">
                <a:solidFill>
                  <a:prstClr val="black"/>
                </a:solidFill>
                <a:latin typeface="Arial" pitchFamily="34" charset="0"/>
                <a:cs typeface="Arial" pitchFamily="34" charset="0"/>
              </a:rPr>
              <a:t>Worldwide network of healthcare providers for inpatient, outpatient and professional services</a:t>
            </a:r>
            <a:endParaRPr lang="en-US" dirty="0">
              <a:solidFill>
                <a:prstClr val="black"/>
              </a:solidFill>
              <a:latin typeface="Arial" pitchFamily="34" charset="0"/>
              <a:cs typeface="Arial" pitchFamily="34" charset="0"/>
            </a:endParaRPr>
          </a:p>
          <a:p>
            <a:pPr marL="290513" lvl="1" indent="-234950">
              <a:lnSpc>
                <a:spcPct val="105000"/>
              </a:lnSpc>
              <a:spcBef>
                <a:spcPct val="30000"/>
              </a:spcBef>
              <a:buClr>
                <a:srgbClr val="417191"/>
              </a:buClr>
              <a:buFont typeface="Arial" panose="020B0604020202020204" pitchFamily="34" charset="0"/>
              <a:buChar char="•"/>
            </a:pPr>
            <a:r>
              <a:rPr lang="en-US" dirty="0" smtClean="0"/>
              <a:t>Single point of contact for medical assistance 24 hours per day, 365 days per year.</a:t>
            </a:r>
            <a:endParaRPr lang="en-US" dirty="0"/>
          </a:p>
          <a:p>
            <a:pPr marL="573088" lvl="1" indent="-231775">
              <a:lnSpc>
                <a:spcPct val="105000"/>
              </a:lnSpc>
              <a:spcBef>
                <a:spcPct val="30000"/>
              </a:spcBef>
              <a:buClr>
                <a:srgbClr val="417191"/>
              </a:buClr>
              <a:buFont typeface="Courier New" pitchFamily="49" charset="0"/>
              <a:buChar char="­"/>
            </a:pPr>
            <a:endParaRPr lang="en-US" dirty="0">
              <a:solidFill>
                <a:prstClr val="black"/>
              </a:solidFill>
              <a:latin typeface="Arial" pitchFamily="34" charset="0"/>
              <a:cs typeface="Arial" pitchFamily="34" charset="0"/>
            </a:endParaRPr>
          </a:p>
        </p:txBody>
      </p:sp>
      <p:sp>
        <p:nvSpPr>
          <p:cNvPr id="3" name="Content Placeholder 2"/>
          <p:cNvSpPr>
            <a:spLocks noGrp="1"/>
          </p:cNvSpPr>
          <p:nvPr>
            <p:ph idx="13"/>
          </p:nvPr>
        </p:nvSpPr>
        <p:spPr>
          <a:xfrm>
            <a:off x="457200" y="1323110"/>
            <a:ext cx="8229600" cy="1018308"/>
          </a:xfrm>
        </p:spPr>
        <p:txBody>
          <a:bodyPr/>
          <a:lstStyle/>
          <a:p>
            <a:pPr marL="0" lvl="1" indent="0">
              <a:spcBef>
                <a:spcPts val="0"/>
              </a:spcBef>
              <a:buNone/>
            </a:pPr>
            <a:r>
              <a:rPr lang="en-US" dirty="0" smtClean="0"/>
              <a:t>Blue Cross Blue Shield Global Core assists </a:t>
            </a:r>
            <a:r>
              <a:rPr lang="en-US" dirty="0"/>
              <a:t>BCBS </a:t>
            </a:r>
            <a:r>
              <a:rPr lang="en-US" dirty="0">
                <a:solidFill>
                  <a:prstClr val="black"/>
                </a:solidFill>
              </a:rPr>
              <a:t>Plan members traveling or </a:t>
            </a:r>
            <a:r>
              <a:rPr lang="en-US" dirty="0"/>
              <a:t>living outside of the United States, Puerto Rico and U.S. Virgin Islands in obtaining medical care </a:t>
            </a:r>
            <a:r>
              <a:rPr lang="en-US" dirty="0" smtClean="0"/>
              <a:t>services.</a:t>
            </a:r>
            <a:endParaRPr lang="en-US" dirty="0"/>
          </a:p>
          <a:p>
            <a:r>
              <a:rPr lang="en-US" sz="1800" dirty="0" smtClean="0"/>
              <a:t> </a:t>
            </a:r>
            <a:endParaRPr lang="en-US" sz="1800" dirty="0"/>
          </a:p>
        </p:txBody>
      </p:sp>
    </p:spTree>
    <p:extLst>
      <p:ext uri="{BB962C8B-B14F-4D97-AF65-F5344CB8AC3E}">
        <p14:creationId xmlns:p14="http://schemas.microsoft.com/office/powerpoint/2010/main" val="1888732969"/>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5251108"/>
            <a:ext cx="8229600" cy="831042"/>
          </a:xfrm>
          <a:prstGeom prst="rect">
            <a:avLst/>
          </a:prstGeom>
          <a:solidFill>
            <a:schemeClr val="bg1"/>
          </a:solidFill>
          <a:ln w="9525">
            <a:solidFill>
              <a:srgbClr val="006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11"/>
          <p:cNvSpPr>
            <a:spLocks noGrp="1"/>
          </p:cNvSpPr>
          <p:nvPr>
            <p:ph idx="13"/>
          </p:nvPr>
        </p:nvSpPr>
        <p:spPr>
          <a:xfrm>
            <a:off x="425634" y="1357746"/>
            <a:ext cx="8229600" cy="685800"/>
          </a:xfrm>
        </p:spPr>
        <p:txBody>
          <a:bodyPr/>
          <a:lstStyle/>
          <a:p>
            <a:r>
              <a:rPr lang="en-US" sz="1800" dirty="0" smtClean="0"/>
              <a:t>The Away from Home Care Program supports HMO products for members temporarily residing outside of the Control/Home Plan’s service area.</a:t>
            </a:r>
          </a:p>
          <a:p>
            <a:endParaRPr lang="en-US" dirty="0"/>
          </a:p>
        </p:txBody>
      </p:sp>
      <p:sp>
        <p:nvSpPr>
          <p:cNvPr id="21510" name="Rectangle 19"/>
          <p:cNvSpPr>
            <a:spLocks noGrp="1" noChangeArrowheads="1"/>
          </p:cNvSpPr>
          <p:nvPr>
            <p:ph type="title"/>
          </p:nvPr>
        </p:nvSpPr>
        <p:spPr>
          <a:xfrm>
            <a:off x="439489" y="804002"/>
            <a:ext cx="8229600" cy="681182"/>
          </a:xfrm>
        </p:spPr>
        <p:txBody>
          <a:bodyPr lIns="0" tIns="0">
            <a:noAutofit/>
          </a:bodyPr>
          <a:lstStyle/>
          <a:p>
            <a:r>
              <a:rPr lang="en-US" sz="2400" dirty="0" smtClean="0">
                <a:solidFill>
                  <a:schemeClr val="accent1">
                    <a:lumMod val="50000"/>
                  </a:schemeClr>
                </a:solidFill>
              </a:rPr>
              <a:t>Away From Home Care Program</a:t>
            </a:r>
          </a:p>
        </p:txBody>
      </p:sp>
      <p:sp>
        <p:nvSpPr>
          <p:cNvPr id="21514" name="Text Box 16"/>
          <p:cNvSpPr txBox="1">
            <a:spLocks noChangeArrowheads="1"/>
          </p:cNvSpPr>
          <p:nvPr/>
        </p:nvSpPr>
        <p:spPr bwMode="auto">
          <a:xfrm>
            <a:off x="357081" y="2209800"/>
            <a:ext cx="8150815" cy="2608406"/>
          </a:xfrm>
          <a:prstGeom prst="rect">
            <a:avLst/>
          </a:prstGeom>
          <a:noFill/>
          <a:ln w="9525">
            <a:noFill/>
            <a:miter lim="800000"/>
            <a:headEnd/>
            <a:tailEnd/>
          </a:ln>
        </p:spPr>
        <p:txBody>
          <a:bodyPr wrap="square">
            <a:spAutoFit/>
          </a:bodyPr>
          <a:lstStyle/>
          <a:p>
            <a:pPr marL="169863" indent="-169863">
              <a:spcBef>
                <a:spcPct val="30000"/>
              </a:spcBef>
              <a:buClr>
                <a:srgbClr val="417191"/>
              </a:buClr>
              <a:buFontTx/>
              <a:buChar char="•"/>
            </a:pPr>
            <a:r>
              <a:rPr lang="en-US" b="1" dirty="0">
                <a:solidFill>
                  <a:srgbClr val="006086"/>
                </a:solidFill>
                <a:latin typeface="Arial" pitchFamily="34" charset="0"/>
                <a:cs typeface="Arial" pitchFamily="34" charset="0"/>
              </a:rPr>
              <a:t>Away From Home </a:t>
            </a:r>
            <a:r>
              <a:rPr lang="en-US" b="1" dirty="0" smtClean="0">
                <a:solidFill>
                  <a:srgbClr val="006086"/>
                </a:solidFill>
                <a:latin typeface="Arial" pitchFamily="34" charset="0"/>
                <a:cs typeface="Arial" pitchFamily="34" charset="0"/>
              </a:rPr>
              <a:t>Care (AFHC):</a:t>
            </a:r>
            <a:endParaRPr lang="en-US" b="1" dirty="0">
              <a:solidFill>
                <a:srgbClr val="006086"/>
              </a:solidFill>
              <a:latin typeface="Arial" pitchFamily="34" charset="0"/>
              <a:cs typeface="Arial" pitchFamily="34" charset="0"/>
            </a:endParaRPr>
          </a:p>
          <a:p>
            <a:pPr marL="573088" lvl="1" indent="-231775">
              <a:lnSpc>
                <a:spcPct val="105000"/>
              </a:lnSpc>
              <a:spcBef>
                <a:spcPct val="30000"/>
              </a:spcBef>
              <a:buClr>
                <a:srgbClr val="417191"/>
              </a:buClr>
              <a:buFont typeface="Courier New" pitchFamily="49" charset="0"/>
              <a:buChar char="­"/>
            </a:pPr>
            <a:r>
              <a:rPr lang="en-US" sz="1400" dirty="0">
                <a:latin typeface="Arial" pitchFamily="34" charset="0"/>
                <a:cs typeface="Arial" pitchFamily="34" charset="0"/>
              </a:rPr>
              <a:t>Offers HMO members living in another Plan’s service area a guest membership (temporary, courtesy enrollment) in that Plan’s HMO.</a:t>
            </a:r>
          </a:p>
          <a:p>
            <a:pPr marL="573088" lvl="1" indent="-231775">
              <a:lnSpc>
                <a:spcPct val="105000"/>
              </a:lnSpc>
              <a:spcBef>
                <a:spcPct val="30000"/>
              </a:spcBef>
              <a:buClr>
                <a:srgbClr val="417191"/>
              </a:buClr>
              <a:buFont typeface="Courier New" pitchFamily="49" charset="0"/>
              <a:buChar char="­"/>
            </a:pPr>
            <a:r>
              <a:rPr lang="en-US" sz="1400" dirty="0" smtClean="0">
                <a:latin typeface="Arial" pitchFamily="34" charset="0"/>
                <a:cs typeface="Arial" pitchFamily="34" charset="0"/>
              </a:rPr>
              <a:t>The guest </a:t>
            </a:r>
            <a:r>
              <a:rPr lang="en-US" sz="1400" dirty="0">
                <a:latin typeface="Arial" pitchFamily="34" charset="0"/>
                <a:cs typeface="Arial" pitchFamily="34" charset="0"/>
              </a:rPr>
              <a:t>remains </a:t>
            </a:r>
            <a:r>
              <a:rPr lang="en-US" sz="1400" dirty="0" smtClean="0">
                <a:latin typeface="Arial" pitchFamily="34" charset="0"/>
                <a:cs typeface="Arial" pitchFamily="34" charset="0"/>
              </a:rPr>
              <a:t>a member </a:t>
            </a:r>
            <a:r>
              <a:rPr lang="en-US" sz="1400" dirty="0">
                <a:latin typeface="Arial" pitchFamily="34" charset="0"/>
                <a:cs typeface="Arial" pitchFamily="34" charset="0"/>
              </a:rPr>
              <a:t>of the </a:t>
            </a:r>
            <a:r>
              <a:rPr lang="en-US" sz="1400" dirty="0" smtClean="0">
                <a:latin typeface="Arial" pitchFamily="34" charset="0"/>
                <a:cs typeface="Arial" pitchFamily="34" charset="0"/>
              </a:rPr>
              <a:t>Home </a:t>
            </a:r>
            <a:r>
              <a:rPr lang="en-US" sz="1400" dirty="0">
                <a:latin typeface="Arial" pitchFamily="34" charset="0"/>
                <a:cs typeface="Arial" pitchFamily="34" charset="0"/>
              </a:rPr>
              <a:t>HMO and the  subscriber premium continues to be paid to the Home HMO.</a:t>
            </a:r>
          </a:p>
          <a:p>
            <a:pPr marL="573088" lvl="1" indent="-231775">
              <a:lnSpc>
                <a:spcPct val="105000"/>
              </a:lnSpc>
              <a:spcBef>
                <a:spcPct val="30000"/>
              </a:spcBef>
              <a:buClr>
                <a:srgbClr val="417191"/>
              </a:buClr>
              <a:buFont typeface="Courier New" pitchFamily="49" charset="0"/>
              <a:buChar char="­"/>
            </a:pPr>
            <a:r>
              <a:rPr lang="en-US" sz="1400" dirty="0" smtClean="0">
                <a:latin typeface="Arial" pitchFamily="34" charset="0"/>
                <a:cs typeface="Arial" pitchFamily="34" charset="0"/>
              </a:rPr>
              <a:t>The Host HMO pays </a:t>
            </a:r>
            <a:r>
              <a:rPr lang="en-US" sz="1400" dirty="0">
                <a:latin typeface="Arial" pitchFamily="34" charset="0"/>
                <a:cs typeface="Arial" pitchFamily="34" charset="0"/>
              </a:rPr>
              <a:t>claims received from the </a:t>
            </a:r>
            <a:r>
              <a:rPr lang="en-US" sz="1400" dirty="0" smtClean="0">
                <a:latin typeface="Arial" pitchFamily="34" charset="0"/>
                <a:cs typeface="Arial" pitchFamily="34" charset="0"/>
              </a:rPr>
              <a:t>provider </a:t>
            </a:r>
            <a:r>
              <a:rPr lang="en-US" sz="1400" dirty="0">
                <a:latin typeface="Arial" pitchFamily="34" charset="0"/>
                <a:cs typeface="Arial" pitchFamily="34" charset="0"/>
              </a:rPr>
              <a:t>on a fee-for-service basis</a:t>
            </a:r>
            <a:r>
              <a:rPr lang="en-US" sz="1400" dirty="0" smtClean="0">
                <a:latin typeface="Arial" pitchFamily="34" charset="0"/>
                <a:cs typeface="Arial" pitchFamily="34" charset="0"/>
              </a:rPr>
              <a:t>.</a:t>
            </a:r>
          </a:p>
          <a:p>
            <a:pPr marL="573088" lvl="1" indent="-231775">
              <a:lnSpc>
                <a:spcPct val="105000"/>
              </a:lnSpc>
              <a:spcBef>
                <a:spcPct val="30000"/>
              </a:spcBef>
              <a:buClr>
                <a:srgbClr val="417191"/>
              </a:buClr>
              <a:buFont typeface="Courier New" pitchFamily="49" charset="0"/>
              <a:buChar char="­"/>
            </a:pPr>
            <a:r>
              <a:rPr lang="en-US" sz="1400" dirty="0" smtClean="0">
                <a:latin typeface="Arial" pitchFamily="34" charset="0"/>
                <a:cs typeface="Arial" pitchFamily="34" charset="0"/>
              </a:rPr>
              <a:t>The Host </a:t>
            </a:r>
            <a:r>
              <a:rPr lang="en-US" sz="1400" dirty="0">
                <a:latin typeface="Arial" pitchFamily="34" charset="0"/>
                <a:cs typeface="Arial" pitchFamily="34" charset="0"/>
              </a:rPr>
              <a:t>HMO </a:t>
            </a:r>
            <a:r>
              <a:rPr lang="en-US" sz="1400" dirty="0" smtClean="0">
                <a:latin typeface="Arial" pitchFamily="34" charset="0"/>
                <a:cs typeface="Arial" pitchFamily="34" charset="0"/>
              </a:rPr>
              <a:t>is reimbursed</a:t>
            </a:r>
            <a:r>
              <a:rPr lang="en-US" sz="1400" dirty="0">
                <a:latin typeface="Arial" pitchFamily="34" charset="0"/>
                <a:cs typeface="Arial" pitchFamily="34" charset="0"/>
              </a:rPr>
              <a:t> </a:t>
            </a:r>
            <a:r>
              <a:rPr lang="en-US" sz="1400" dirty="0" smtClean="0">
                <a:latin typeface="Arial" pitchFamily="34" charset="0"/>
                <a:cs typeface="Arial" pitchFamily="34" charset="0"/>
              </a:rPr>
              <a:t>by the Home </a:t>
            </a:r>
            <a:r>
              <a:rPr lang="en-US" sz="1400" dirty="0">
                <a:latin typeface="Arial" pitchFamily="34" charset="0"/>
                <a:cs typeface="Arial" pitchFamily="34" charset="0"/>
              </a:rPr>
              <a:t>HMO through </a:t>
            </a:r>
            <a:r>
              <a:rPr lang="en-US" sz="1400" dirty="0" smtClean="0">
                <a:latin typeface="Arial" pitchFamily="34" charset="0"/>
                <a:cs typeface="Arial" pitchFamily="34" charset="0"/>
              </a:rPr>
              <a:t>inter-Plan billing </a:t>
            </a:r>
            <a:r>
              <a:rPr lang="en-US" sz="1400" dirty="0">
                <a:latin typeface="Arial" pitchFamily="34" charset="0"/>
                <a:cs typeface="Arial" pitchFamily="34" charset="0"/>
              </a:rPr>
              <a:t>via BlueGuest</a:t>
            </a:r>
            <a:r>
              <a:rPr lang="en-US" sz="1600" dirty="0" smtClean="0">
                <a:latin typeface="Arial" pitchFamily="34" charset="0"/>
                <a:cs typeface="Arial" pitchFamily="34" charset="0"/>
              </a:rPr>
              <a:t>.</a:t>
            </a:r>
          </a:p>
          <a:p>
            <a:pPr marL="573088" lvl="1" indent="-231775">
              <a:lnSpc>
                <a:spcPct val="105000"/>
              </a:lnSpc>
              <a:spcBef>
                <a:spcPct val="30000"/>
              </a:spcBef>
              <a:buClr>
                <a:srgbClr val="417191"/>
              </a:buClr>
              <a:buFont typeface="Courier New" pitchFamily="49" charset="0"/>
              <a:buChar char="­"/>
            </a:pPr>
            <a:endParaRPr lang="en-US" sz="1400" dirty="0" smtClean="0">
              <a:solidFill>
                <a:prstClr val="black"/>
              </a:solidFill>
              <a:latin typeface="Arial" pitchFamily="34" charset="0"/>
              <a:cs typeface="Arial" pitchFamily="34" charset="0"/>
            </a:endParaRPr>
          </a:p>
          <a:p>
            <a:pPr marL="573088" lvl="1" indent="-231775">
              <a:lnSpc>
                <a:spcPct val="105000"/>
              </a:lnSpc>
              <a:spcBef>
                <a:spcPct val="30000"/>
              </a:spcBef>
              <a:buClr>
                <a:srgbClr val="417191"/>
              </a:buClr>
              <a:buFont typeface="Courier New" pitchFamily="49" charset="0"/>
              <a:buChar char="­"/>
            </a:pPr>
            <a:endParaRPr lang="en-US" sz="1400" dirty="0">
              <a:solidFill>
                <a:prstClr val="black"/>
              </a:solidFill>
              <a:latin typeface="Arial" pitchFamily="34" charset="0"/>
              <a:cs typeface="Arial" pitchFamily="34" charset="0"/>
            </a:endParaRPr>
          </a:p>
        </p:txBody>
      </p:sp>
      <p:sp>
        <p:nvSpPr>
          <p:cNvPr id="21509" name="Text Box 17"/>
          <p:cNvSpPr txBox="1">
            <a:spLocks noChangeArrowheads="1"/>
          </p:cNvSpPr>
          <p:nvPr/>
        </p:nvSpPr>
        <p:spPr bwMode="auto">
          <a:xfrm>
            <a:off x="357081" y="4343400"/>
            <a:ext cx="8256588" cy="1354217"/>
          </a:xfrm>
          <a:prstGeom prst="rect">
            <a:avLst/>
          </a:prstGeom>
          <a:noFill/>
          <a:ln w="9525">
            <a:noFill/>
            <a:miter lim="800000"/>
            <a:headEnd/>
            <a:tailEnd/>
          </a:ln>
        </p:spPr>
        <p:txBody>
          <a:bodyPr>
            <a:spAutoFit/>
          </a:bodyPr>
          <a:lstStyle/>
          <a:p>
            <a:pPr marL="169863" indent="-169863">
              <a:spcBef>
                <a:spcPct val="30000"/>
              </a:spcBef>
              <a:buClr>
                <a:srgbClr val="417191"/>
              </a:buClr>
              <a:buFontTx/>
              <a:buChar char="•"/>
            </a:pPr>
            <a:r>
              <a:rPr lang="en-US" b="1" dirty="0">
                <a:solidFill>
                  <a:srgbClr val="006086"/>
                </a:solidFill>
                <a:cs typeface="Arial" pitchFamily="34" charset="0"/>
              </a:rPr>
              <a:t>BlueGuest</a:t>
            </a:r>
            <a:r>
              <a:rPr lang="en-US" dirty="0">
                <a:solidFill>
                  <a:prstClr val="black"/>
                </a:solidFill>
                <a:latin typeface="+mj-lt"/>
                <a:cs typeface="Arial" pitchFamily="34" charset="0"/>
              </a:rPr>
              <a:t> </a:t>
            </a:r>
            <a:r>
              <a:rPr lang="en-US" dirty="0">
                <a:solidFill>
                  <a:prstClr val="black"/>
                </a:solidFill>
                <a:latin typeface="Arial" pitchFamily="34" charset="0"/>
                <a:cs typeface="Arial" pitchFamily="34" charset="0"/>
              </a:rPr>
              <a:t>is the software that Plans use to </a:t>
            </a:r>
            <a:r>
              <a:rPr lang="en-US" dirty="0" smtClean="0">
                <a:solidFill>
                  <a:prstClr val="black"/>
                </a:solidFill>
                <a:latin typeface="Arial" pitchFamily="34" charset="0"/>
                <a:cs typeface="Arial" pitchFamily="34" charset="0"/>
              </a:rPr>
              <a:t>administer the </a:t>
            </a:r>
            <a:r>
              <a:rPr lang="en-US" dirty="0">
                <a:solidFill>
                  <a:prstClr val="black"/>
                </a:solidFill>
                <a:latin typeface="Arial" pitchFamily="34" charset="0"/>
                <a:cs typeface="Arial" pitchFamily="34" charset="0"/>
              </a:rPr>
              <a:t>AFHC </a:t>
            </a:r>
            <a:r>
              <a:rPr lang="en-US" dirty="0" smtClean="0">
                <a:solidFill>
                  <a:prstClr val="black"/>
                </a:solidFill>
                <a:latin typeface="Arial" pitchFamily="34" charset="0"/>
                <a:cs typeface="Arial" pitchFamily="34" charset="0"/>
              </a:rPr>
              <a:t>Program.</a:t>
            </a:r>
          </a:p>
          <a:p>
            <a:pPr marL="573088" lvl="1" indent="-231775">
              <a:lnSpc>
                <a:spcPct val="105000"/>
              </a:lnSpc>
              <a:spcBef>
                <a:spcPct val="30000"/>
              </a:spcBef>
              <a:buClr>
                <a:srgbClr val="417191"/>
              </a:buClr>
              <a:buFont typeface="Courier New" pitchFamily="49" charset="0"/>
              <a:buChar char="­"/>
            </a:pPr>
            <a:r>
              <a:rPr lang="en-US" sz="1400" dirty="0" smtClean="0">
                <a:solidFill>
                  <a:prstClr val="black"/>
                </a:solidFill>
                <a:latin typeface="Arial" pitchFamily="34" charset="0"/>
                <a:cs typeface="Arial" pitchFamily="34" charset="0"/>
              </a:rPr>
              <a:t>There </a:t>
            </a:r>
            <a:r>
              <a:rPr lang="en-US" sz="1400" dirty="0">
                <a:solidFill>
                  <a:prstClr val="black"/>
                </a:solidFill>
                <a:latin typeface="Arial" pitchFamily="34" charset="0"/>
                <a:cs typeface="Arial" pitchFamily="34" charset="0"/>
              </a:rPr>
              <a:t>is no direct </a:t>
            </a:r>
            <a:r>
              <a:rPr lang="en-US" sz="1400" dirty="0" smtClean="0">
                <a:solidFill>
                  <a:prstClr val="black"/>
                </a:solidFill>
                <a:latin typeface="Arial" pitchFamily="34" charset="0"/>
                <a:cs typeface="Arial" pitchFamily="34" charset="0"/>
              </a:rPr>
              <a:t>tie-in </a:t>
            </a:r>
            <a:r>
              <a:rPr lang="en-US" sz="1400" dirty="0">
                <a:solidFill>
                  <a:prstClr val="black"/>
                </a:solidFill>
                <a:latin typeface="Arial" pitchFamily="34" charset="0"/>
                <a:cs typeface="Arial" pitchFamily="34" charset="0"/>
              </a:rPr>
              <a:t>between BlueGuest and the other IPP delivery platforms. </a:t>
            </a:r>
          </a:p>
          <a:p>
            <a:pPr marL="573088" lvl="1" indent="-231775">
              <a:lnSpc>
                <a:spcPct val="105000"/>
              </a:lnSpc>
              <a:spcBef>
                <a:spcPct val="30000"/>
              </a:spcBef>
              <a:buClr>
                <a:srgbClr val="417191"/>
              </a:buClr>
              <a:buFont typeface="Courier New" pitchFamily="49" charset="0"/>
              <a:buChar char="­"/>
            </a:pPr>
            <a:endParaRPr lang="en-US" sz="1600" dirty="0">
              <a:solidFill>
                <a:prstClr val="black"/>
              </a:solidFill>
              <a:latin typeface="Arial" pitchFamily="34" charset="0"/>
              <a:cs typeface="Arial" pitchFamily="34" charset="0"/>
            </a:endParaRPr>
          </a:p>
          <a:p>
            <a:pPr lvl="1">
              <a:spcBef>
                <a:spcPct val="30000"/>
              </a:spcBef>
              <a:buClr>
                <a:srgbClr val="417191"/>
              </a:buClr>
            </a:pPr>
            <a:endParaRPr lang="en-US" sz="1600" dirty="0" smtClean="0">
              <a:solidFill>
                <a:prstClr val="black"/>
              </a:solidFill>
              <a:latin typeface="Arial" pitchFamily="34" charset="0"/>
              <a:cs typeface="Arial" pitchFamily="34" charset="0"/>
            </a:endParaRPr>
          </a:p>
        </p:txBody>
      </p:sp>
      <p:sp>
        <p:nvSpPr>
          <p:cNvPr id="4" name="TextBox 3"/>
          <p:cNvSpPr txBox="1"/>
          <p:nvPr/>
        </p:nvSpPr>
        <p:spPr>
          <a:xfrm>
            <a:off x="647700" y="5320150"/>
            <a:ext cx="7848600" cy="692497"/>
          </a:xfrm>
          <a:prstGeom prst="rect">
            <a:avLst/>
          </a:prstGeom>
          <a:noFill/>
        </p:spPr>
        <p:txBody>
          <a:bodyPr wrap="square" lIns="0" tIns="0" rtlCol="0">
            <a:spAutoFit/>
          </a:bodyPr>
          <a:lstStyle/>
          <a:p>
            <a:pPr>
              <a:spcBef>
                <a:spcPct val="30000"/>
              </a:spcBef>
              <a:buClr>
                <a:srgbClr val="417191"/>
              </a:buClr>
            </a:pPr>
            <a:r>
              <a:rPr lang="en-US" sz="1400" i="1" dirty="0">
                <a:latin typeface="Arial" pitchFamily="34" charset="0"/>
                <a:cs typeface="Arial" pitchFamily="34" charset="0"/>
              </a:rPr>
              <a:t>HMO members needing urgent or emergent care when traveling in another Plan’s service area access </a:t>
            </a:r>
            <a:r>
              <a:rPr lang="en-US" sz="1400" i="1" dirty="0" smtClean="0">
                <a:latin typeface="Arial" pitchFamily="34" charset="0"/>
                <a:cs typeface="Arial" pitchFamily="34" charset="0"/>
              </a:rPr>
              <a:t>BlueCard </a:t>
            </a:r>
            <a:r>
              <a:rPr lang="en-US" sz="1400" i="1" dirty="0">
                <a:latin typeface="Arial" pitchFamily="34" charset="0"/>
                <a:cs typeface="Arial" pitchFamily="34" charset="0"/>
              </a:rPr>
              <a:t>Traditional Network </a:t>
            </a:r>
            <a:r>
              <a:rPr lang="en-US" sz="1400" i="1" dirty="0" smtClean="0">
                <a:latin typeface="Arial" pitchFamily="34" charset="0"/>
                <a:cs typeface="Arial" pitchFamily="34" charset="0"/>
              </a:rPr>
              <a:t>providers</a:t>
            </a:r>
            <a:r>
              <a:rPr lang="en-US" sz="1400" i="1" dirty="0">
                <a:latin typeface="Arial" pitchFamily="34" charset="0"/>
                <a:cs typeface="Arial" pitchFamily="34" charset="0"/>
              </a:rPr>
              <a:t>. </a:t>
            </a:r>
            <a:r>
              <a:rPr lang="en-US" sz="1400" i="1" dirty="0" smtClean="0">
                <a:latin typeface="Arial" pitchFamily="34" charset="0"/>
                <a:cs typeface="Arial" pitchFamily="34" charset="0"/>
              </a:rPr>
              <a:t>These </a:t>
            </a:r>
            <a:r>
              <a:rPr lang="en-US" sz="1400" i="1" dirty="0">
                <a:latin typeface="Arial" pitchFamily="34" charset="0"/>
                <a:cs typeface="Arial" pitchFamily="34" charset="0"/>
              </a:rPr>
              <a:t>claims are processed as any other out-of-area claim, through the </a:t>
            </a:r>
            <a:r>
              <a:rPr lang="en-US" sz="1400" i="1" dirty="0" smtClean="0">
                <a:latin typeface="Arial" pitchFamily="34" charset="0"/>
                <a:cs typeface="Arial" pitchFamily="34" charset="0"/>
              </a:rPr>
              <a:t>Inter-Plan Programs.</a:t>
            </a:r>
            <a:endParaRPr lang="en-US" sz="1400" i="1" dirty="0">
              <a:latin typeface="Arial" pitchFamily="34" charset="0"/>
              <a:cs typeface="Arial" pitchFamily="34" charset="0"/>
            </a:endParaRPr>
          </a:p>
        </p:txBody>
      </p:sp>
    </p:spTree>
    <p:extLst>
      <p:ext uri="{BB962C8B-B14F-4D97-AF65-F5344CB8AC3E}">
        <p14:creationId xmlns:p14="http://schemas.microsoft.com/office/powerpoint/2010/main" val="420512724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3"/>
          <p:cNvSpPr>
            <a:spLocks noGrp="1" noChangeArrowheads="1"/>
          </p:cNvSpPr>
          <p:nvPr>
            <p:ph idx="1"/>
          </p:nvPr>
        </p:nvSpPr>
        <p:spPr>
          <a:xfrm>
            <a:off x="457200" y="2110263"/>
            <a:ext cx="8229600" cy="3916363"/>
          </a:xfrm>
        </p:spPr>
        <p:txBody>
          <a:bodyPr/>
          <a:lstStyle/>
          <a:p>
            <a:r>
              <a:rPr lang="en-US" sz="1800" dirty="0" smtClean="0"/>
              <a:t>To establish a baseline of consistent knowledge across the  System.</a:t>
            </a:r>
          </a:p>
          <a:p>
            <a:r>
              <a:rPr lang="en-US" sz="1800" dirty="0" smtClean="0"/>
              <a:t>To ensure Plan staff:</a:t>
            </a:r>
          </a:p>
          <a:p>
            <a:pPr lvl="1" indent="-230188"/>
            <a:r>
              <a:rPr lang="en-US" sz="1600" dirty="0" smtClean="0"/>
              <a:t>Understand how the Inter-Plan </a:t>
            </a:r>
            <a:r>
              <a:rPr lang="en-US" sz="1600" dirty="0"/>
              <a:t>P</a:t>
            </a:r>
            <a:r>
              <a:rPr lang="en-US" sz="1600" dirty="0" smtClean="0"/>
              <a:t>rograms work and what the</a:t>
            </a:r>
            <a:r>
              <a:rPr lang="en-US" sz="1600" dirty="0" smtClean="0">
                <a:solidFill>
                  <a:srgbClr val="FF0000"/>
                </a:solidFill>
              </a:rPr>
              <a:t> </a:t>
            </a:r>
            <a:r>
              <a:rPr lang="en-US" sz="1600" dirty="0" smtClean="0"/>
              <a:t>Plans’ responsibilities are.</a:t>
            </a:r>
          </a:p>
          <a:p>
            <a:pPr lvl="1" indent="-230188"/>
            <a:r>
              <a:rPr lang="en-US" sz="1600" dirty="0" smtClean="0"/>
              <a:t>Can accurately service providers’ inquiries and requests regarding out-of-area patients, eliminating the need for return calls.</a:t>
            </a:r>
          </a:p>
          <a:p>
            <a:r>
              <a:rPr lang="en-US" sz="1800" dirty="0" smtClean="0"/>
              <a:t>To fulfill the Board-approved Inter-Plan Programs policy requirement to educate Plan staff about the Inter-Plan Programs.</a:t>
            </a:r>
          </a:p>
        </p:txBody>
      </p:sp>
      <p:sp>
        <p:nvSpPr>
          <p:cNvPr id="8" name="Content Placeholder 7"/>
          <p:cNvSpPr>
            <a:spLocks noGrp="1"/>
          </p:cNvSpPr>
          <p:nvPr>
            <p:ph idx="13"/>
          </p:nvPr>
        </p:nvSpPr>
        <p:spPr>
          <a:xfrm>
            <a:off x="432816" y="1504950"/>
            <a:ext cx="8229600" cy="685800"/>
          </a:xfrm>
        </p:spPr>
        <p:txBody>
          <a:bodyPr/>
          <a:lstStyle/>
          <a:p>
            <a:pPr eaLnBrk="0" hangingPunct="0">
              <a:lnSpc>
                <a:spcPct val="95000"/>
              </a:lnSpc>
              <a:spcBef>
                <a:spcPct val="60000"/>
              </a:spcBef>
              <a:buClr>
                <a:srgbClr val="0091CA"/>
              </a:buClr>
              <a:buSzPct val="100000"/>
            </a:pPr>
            <a:r>
              <a:rPr lang="en-US" sz="1800" dirty="0" smtClean="0"/>
              <a:t>This Inter-Plan Programs (IPP) Training Program was developed</a:t>
            </a:r>
            <a:r>
              <a:rPr lang="en-US" dirty="0" smtClean="0"/>
              <a:t>: </a:t>
            </a:r>
            <a:endParaRPr lang="en-US" dirty="0"/>
          </a:p>
        </p:txBody>
      </p:sp>
      <p:sp>
        <p:nvSpPr>
          <p:cNvPr id="5124" name="Rectangle 2"/>
          <p:cNvSpPr>
            <a:spLocks noGrp="1" noChangeArrowheads="1"/>
          </p:cNvSpPr>
          <p:nvPr>
            <p:ph type="title"/>
          </p:nvPr>
        </p:nvSpPr>
        <p:spPr>
          <a:xfrm>
            <a:off x="466531" y="808264"/>
            <a:ext cx="8229600" cy="681182"/>
          </a:xfrm>
        </p:spPr>
        <p:txBody>
          <a:bodyPr/>
          <a:lstStyle/>
          <a:p>
            <a:pPr eaLnBrk="1" hangingPunct="1"/>
            <a:r>
              <a:rPr lang="en-US" sz="2400" dirty="0" smtClean="0">
                <a:solidFill>
                  <a:schemeClr val="accent1">
                    <a:lumMod val="50000"/>
                  </a:schemeClr>
                </a:solidFill>
              </a:rPr>
              <a:t>Why Learn About Inter-Plan Programs (IPP)?</a:t>
            </a:r>
          </a:p>
        </p:txBody>
      </p:sp>
      <p:sp>
        <p:nvSpPr>
          <p:cNvPr id="9" name="Rectangle 8"/>
          <p:cNvSpPr/>
          <p:nvPr/>
        </p:nvSpPr>
        <p:spPr>
          <a:xfrm>
            <a:off x="0" y="5383760"/>
            <a:ext cx="9144000" cy="961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466531" y="5442216"/>
            <a:ext cx="8359775" cy="923330"/>
          </a:xfrm>
          <a:prstGeom prst="rect">
            <a:avLst/>
          </a:prstGeom>
        </p:spPr>
        <p:txBody>
          <a:bodyPr wrap="square">
            <a:spAutoFit/>
          </a:bodyPr>
          <a:lstStyle/>
          <a:p>
            <a:pPr lvl="0" algn="ctr">
              <a:spcBef>
                <a:spcPct val="50000"/>
              </a:spcBef>
            </a:pPr>
            <a:r>
              <a:rPr lang="en-US" b="1" dirty="0" smtClean="0">
                <a:solidFill>
                  <a:srgbClr val="417191"/>
                </a:solidFill>
              </a:rPr>
              <a:t>You are a critical asset to the BCBS System.  By understanding </a:t>
            </a:r>
            <a:r>
              <a:rPr lang="en-US" b="1" dirty="0" smtClean="0">
                <a:solidFill>
                  <a:schemeClr val="tx2">
                    <a:lumMod val="50000"/>
                  </a:schemeClr>
                </a:solidFill>
              </a:rPr>
              <a:t>how the </a:t>
            </a:r>
            <a:r>
              <a:rPr lang="en-US" b="1" dirty="0" smtClean="0">
                <a:solidFill>
                  <a:srgbClr val="417191"/>
                </a:solidFill>
              </a:rPr>
              <a:t>Inter-Plan Programs work, you can better service providers, members and your partner Plans.</a:t>
            </a:r>
            <a:endParaRPr lang="en-US" b="1" dirty="0">
              <a:solidFill>
                <a:srgbClr val="417191"/>
              </a:solidFill>
            </a:endParaRPr>
          </a:p>
        </p:txBody>
      </p:sp>
      <p:sp>
        <p:nvSpPr>
          <p:cNvPr id="11" name="Slide Number Placeholder 10"/>
          <p:cNvSpPr>
            <a:spLocks noGrp="1"/>
          </p:cNvSpPr>
          <p:nvPr>
            <p:ph type="sldNum" sz="quarter" idx="12"/>
          </p:nvPr>
        </p:nvSpPr>
        <p:spPr/>
        <p:txBody>
          <a:bodyPr/>
          <a:lstStyle/>
          <a:p>
            <a:fld id="{B577B0CA-740C-471E-8E5F-C22F8078A3C0}" type="slidenum">
              <a:rPr lang="en-US" smtClean="0"/>
              <a:pPr/>
              <a:t>2</a:t>
            </a:fld>
            <a:endParaRPr lang="en-US" dirty="0"/>
          </a:p>
        </p:txBody>
      </p:sp>
      <p:sp>
        <p:nvSpPr>
          <p:cNvPr id="2" name="Rectangle 1"/>
          <p:cNvSpPr/>
          <p:nvPr/>
        </p:nvSpPr>
        <p:spPr>
          <a:xfrm>
            <a:off x="6031671" y="434639"/>
            <a:ext cx="2287806" cy="230832"/>
          </a:xfrm>
          <a:prstGeom prst="rect">
            <a:avLst/>
          </a:prstGeom>
        </p:spPr>
        <p:txBody>
          <a:bodyPr wrap="none">
            <a:spAutoFit/>
          </a:bodyPr>
          <a:lstStyle/>
          <a:p>
            <a:r>
              <a:rPr lang="en-US" sz="900" cap="all" dirty="0"/>
              <a:t>CONFIDENTIAL, FOR PLAN USE ONLY</a:t>
            </a:r>
            <a:endParaRPr lang="en-US" sz="900" dirty="0"/>
          </a:p>
        </p:txBody>
      </p:sp>
    </p:spTree>
    <p:extLst>
      <p:ext uri="{BB962C8B-B14F-4D97-AF65-F5344CB8AC3E}">
        <p14:creationId xmlns:p14="http://schemas.microsoft.com/office/powerpoint/2010/main" val="2389614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Content Placeholder 41"/>
          <p:cNvSpPr>
            <a:spLocks noGrp="1"/>
          </p:cNvSpPr>
          <p:nvPr>
            <p:ph idx="13"/>
          </p:nvPr>
        </p:nvSpPr>
        <p:spPr>
          <a:xfrm>
            <a:off x="479114" y="1225513"/>
            <a:ext cx="8229600" cy="896114"/>
          </a:xfrm>
        </p:spPr>
        <p:txBody>
          <a:bodyPr/>
          <a:lstStyle/>
          <a:p>
            <a:r>
              <a:rPr lang="en-US" sz="1800" dirty="0" smtClean="0"/>
              <a:t>Inter-Plan fees are </a:t>
            </a:r>
            <a:r>
              <a:rPr lang="en-US" sz="1800" dirty="0"/>
              <a:t>charged by Plans for </a:t>
            </a:r>
            <a:r>
              <a:rPr lang="en-US" sz="1800" dirty="0" smtClean="0"/>
              <a:t>hosting </a:t>
            </a:r>
            <a:r>
              <a:rPr lang="en-US" sz="1800" dirty="0"/>
              <a:t>other Plans’ </a:t>
            </a:r>
            <a:r>
              <a:rPr lang="en-US" sz="1800" dirty="0" smtClean="0"/>
              <a:t>members</a:t>
            </a:r>
            <a:r>
              <a:rPr lang="en-US" sz="1800" dirty="0"/>
              <a:t>, </a:t>
            </a:r>
            <a:r>
              <a:rPr lang="en-US" sz="1800" dirty="0" smtClean="0"/>
              <a:t>while National Program fees </a:t>
            </a:r>
            <a:r>
              <a:rPr lang="en-US" sz="1800" dirty="0"/>
              <a:t>are charged by BCBSA to support the delivery of </a:t>
            </a:r>
            <a:r>
              <a:rPr lang="en-US" sz="1800" dirty="0" smtClean="0"/>
              <a:t>inter-Plan business. </a:t>
            </a:r>
          </a:p>
          <a:p>
            <a:endParaRPr lang="en-US" dirty="0"/>
          </a:p>
        </p:txBody>
      </p:sp>
      <p:pic>
        <p:nvPicPr>
          <p:cNvPr id="24620" name="Picture 9" descr="s3"/>
          <p:cNvPicPr>
            <a:picLocks noChangeAspect="1" noChangeArrowheads="1"/>
          </p:cNvPicPr>
          <p:nvPr/>
        </p:nvPicPr>
        <p:blipFill>
          <a:blip r:embed="rId3" cstate="print"/>
          <a:srcRect/>
          <a:stretch>
            <a:fillRect/>
          </a:stretch>
        </p:blipFill>
        <p:spPr bwMode="gray">
          <a:xfrm>
            <a:off x="511421" y="3060277"/>
            <a:ext cx="1349375" cy="889000"/>
          </a:xfrm>
          <a:prstGeom prst="rect">
            <a:avLst/>
          </a:prstGeom>
          <a:noFill/>
          <a:ln w="9525">
            <a:noFill/>
            <a:miter lim="800000"/>
            <a:headEnd/>
            <a:tailEnd/>
          </a:ln>
        </p:spPr>
      </p:pic>
      <p:sp>
        <p:nvSpPr>
          <p:cNvPr id="24622" name="Text Box 9"/>
          <p:cNvSpPr txBox="1">
            <a:spLocks noChangeArrowheads="1"/>
          </p:cNvSpPr>
          <p:nvPr/>
        </p:nvSpPr>
        <p:spPr bwMode="blackWhite">
          <a:xfrm>
            <a:off x="2041788" y="3354825"/>
            <a:ext cx="6645012" cy="830997"/>
          </a:xfrm>
          <a:prstGeom prst="rect">
            <a:avLst/>
          </a:prstGeom>
          <a:noFill/>
          <a:ln w="12700" algn="ctr">
            <a:noFill/>
            <a:miter lim="800000"/>
            <a:headEnd/>
            <a:tailEnd/>
          </a:ln>
        </p:spPr>
        <p:txBody>
          <a:bodyPr wrap="square">
            <a:spAutoFit/>
          </a:bodyPr>
          <a:lstStyle/>
          <a:p>
            <a:pPr eaLnBrk="0" hangingPunct="0">
              <a:spcBef>
                <a:spcPct val="50000"/>
              </a:spcBef>
            </a:pPr>
            <a:r>
              <a:rPr lang="en-US" sz="1600" b="1" i="0" dirty="0">
                <a:latin typeface="Arial" pitchFamily="34" charset="0"/>
                <a:ea typeface="ヒラギノ角ゴ Pro W3"/>
                <a:cs typeface="Arial" pitchFamily="34" charset="0"/>
              </a:rPr>
              <a:t>Administrative Expense Allowance (AEA): </a:t>
            </a:r>
          </a:p>
          <a:p>
            <a:pPr eaLnBrk="0" hangingPunct="0"/>
            <a:r>
              <a:rPr lang="en-US" sz="1600" b="0" i="0" dirty="0" smtClean="0">
                <a:latin typeface="Arial" pitchFamily="34" charset="0"/>
                <a:ea typeface="ヒラギノ角ゴ Pro W3"/>
                <a:cs typeface="Arial" pitchFamily="34" charset="0"/>
              </a:rPr>
              <a:t>Control/Home Plan pays Par/Host Plan a </a:t>
            </a:r>
            <a:r>
              <a:rPr lang="en-US" sz="1600" b="0" i="0" dirty="0">
                <a:latin typeface="Arial" pitchFamily="34" charset="0"/>
                <a:ea typeface="ヒラギノ角ゴ Pro W3"/>
                <a:cs typeface="Arial" pitchFamily="34" charset="0"/>
              </a:rPr>
              <a:t>defined flat fee for each professional and </a:t>
            </a:r>
            <a:r>
              <a:rPr lang="en-US" sz="1600" b="0" i="0" dirty="0" smtClean="0">
                <a:latin typeface="Arial" pitchFamily="34" charset="0"/>
                <a:ea typeface="ヒラギノ角ゴ Pro W3"/>
                <a:cs typeface="Arial" pitchFamily="34" charset="0"/>
              </a:rPr>
              <a:t>institutional claim</a:t>
            </a:r>
            <a:r>
              <a:rPr lang="en-US" sz="1600" b="0" i="0" dirty="0">
                <a:latin typeface="Arial" pitchFamily="34" charset="0"/>
                <a:ea typeface="ヒラギノ角ゴ Pro W3"/>
                <a:cs typeface="Arial" pitchFamily="34" charset="0"/>
              </a:rPr>
              <a:t>.</a:t>
            </a:r>
          </a:p>
        </p:txBody>
      </p:sp>
      <p:pic>
        <p:nvPicPr>
          <p:cNvPr id="24623" name="Picture 19" descr="04_28_48---US-Dollar-Bills_web">
            <a:hlinkClick r:id="rId4"/>
          </p:cNvPr>
          <p:cNvPicPr>
            <a:picLocks noChangeAspect="1" noChangeArrowheads="1"/>
          </p:cNvPicPr>
          <p:nvPr/>
        </p:nvPicPr>
        <p:blipFill>
          <a:blip r:embed="rId5" cstate="print"/>
          <a:srcRect/>
          <a:stretch>
            <a:fillRect/>
          </a:stretch>
        </p:blipFill>
        <p:spPr bwMode="auto">
          <a:xfrm>
            <a:off x="463796" y="3061864"/>
            <a:ext cx="1228725" cy="819150"/>
          </a:xfrm>
          <a:prstGeom prst="rect">
            <a:avLst/>
          </a:prstGeom>
          <a:noFill/>
          <a:ln w="9525">
            <a:noFill/>
            <a:miter lim="800000"/>
            <a:headEnd/>
            <a:tailEnd/>
          </a:ln>
        </p:spPr>
      </p:pic>
      <p:pic>
        <p:nvPicPr>
          <p:cNvPr id="24616" name="Picture 9" descr="s3"/>
          <p:cNvPicPr>
            <a:picLocks noChangeAspect="1" noChangeArrowheads="1"/>
          </p:cNvPicPr>
          <p:nvPr/>
        </p:nvPicPr>
        <p:blipFill>
          <a:blip r:embed="rId3" cstate="print"/>
          <a:srcRect/>
          <a:stretch>
            <a:fillRect/>
          </a:stretch>
        </p:blipFill>
        <p:spPr bwMode="gray">
          <a:xfrm>
            <a:off x="574921" y="3997872"/>
            <a:ext cx="1255713" cy="1158875"/>
          </a:xfrm>
          <a:prstGeom prst="rect">
            <a:avLst/>
          </a:prstGeom>
          <a:noFill/>
          <a:ln w="9525">
            <a:noFill/>
            <a:miter lim="800000"/>
            <a:headEnd/>
            <a:tailEnd/>
          </a:ln>
        </p:spPr>
      </p:pic>
      <p:sp>
        <p:nvSpPr>
          <p:cNvPr id="24618" name="Text Box 8"/>
          <p:cNvSpPr txBox="1">
            <a:spLocks noChangeArrowheads="1"/>
          </p:cNvSpPr>
          <p:nvPr/>
        </p:nvSpPr>
        <p:spPr bwMode="blackWhite">
          <a:xfrm>
            <a:off x="2023075" y="4265190"/>
            <a:ext cx="6120800" cy="830997"/>
          </a:xfrm>
          <a:prstGeom prst="rect">
            <a:avLst/>
          </a:prstGeom>
          <a:noFill/>
          <a:ln w="12700" algn="ctr">
            <a:noFill/>
            <a:miter lim="800000"/>
            <a:headEnd/>
            <a:tailEnd/>
          </a:ln>
        </p:spPr>
        <p:txBody>
          <a:bodyPr wrap="square">
            <a:spAutoFit/>
          </a:bodyPr>
          <a:lstStyle/>
          <a:p>
            <a:pPr eaLnBrk="0" hangingPunct="0"/>
            <a:r>
              <a:rPr lang="en-US" sz="1600" b="1" i="0" dirty="0" smtClean="0">
                <a:latin typeface="Arial" pitchFamily="34" charset="0"/>
                <a:ea typeface="ヒラギノ角ゴ Pro W3"/>
                <a:cs typeface="Arial" pitchFamily="34" charset="0"/>
              </a:rPr>
              <a:t>Transaction </a:t>
            </a:r>
            <a:r>
              <a:rPr lang="en-US" sz="1600" b="1" i="0" dirty="0">
                <a:latin typeface="Arial" pitchFamily="34" charset="0"/>
                <a:ea typeface="ヒラギノ角ゴ Pro W3"/>
                <a:cs typeface="Arial" pitchFamily="34" charset="0"/>
              </a:rPr>
              <a:t>Fees:</a:t>
            </a:r>
          </a:p>
          <a:p>
            <a:pPr eaLnBrk="0" hangingPunct="0"/>
            <a:r>
              <a:rPr lang="en-US" sz="1600" dirty="0" smtClean="0">
                <a:latin typeface="Arial" pitchFamily="34" charset="0"/>
                <a:ea typeface="ヒラギノ角ゴ Pro W3"/>
                <a:cs typeface="Arial" pitchFamily="34" charset="0"/>
              </a:rPr>
              <a:t>Control/Home  and Par/Host Plans pay BCBSA for each ITS and BlueSquared transaction created and successfully transmitted.</a:t>
            </a:r>
            <a:endParaRPr lang="en-US" sz="1600" dirty="0">
              <a:latin typeface="Arial" pitchFamily="34" charset="0"/>
              <a:ea typeface="ヒラギノ角ゴ Pro W3"/>
              <a:cs typeface="Arial" pitchFamily="34" charset="0"/>
            </a:endParaRPr>
          </a:p>
        </p:txBody>
      </p:sp>
      <p:pic>
        <p:nvPicPr>
          <p:cNvPr id="24619" name="Picture 21" descr="2005_nickel">
            <a:hlinkClick r:id="rId6"/>
          </p:cNvPr>
          <p:cNvPicPr>
            <a:picLocks noChangeAspect="1" noChangeArrowheads="1"/>
          </p:cNvPicPr>
          <p:nvPr/>
        </p:nvPicPr>
        <p:blipFill>
          <a:blip r:embed="rId7" cstate="print"/>
          <a:srcRect/>
          <a:stretch>
            <a:fillRect/>
          </a:stretch>
        </p:blipFill>
        <p:spPr bwMode="auto">
          <a:xfrm>
            <a:off x="463795" y="3949277"/>
            <a:ext cx="1190625" cy="1114425"/>
          </a:xfrm>
          <a:prstGeom prst="rect">
            <a:avLst/>
          </a:prstGeom>
          <a:noFill/>
          <a:ln w="9525">
            <a:noFill/>
            <a:miter lim="800000"/>
            <a:headEnd/>
            <a:tailEnd/>
          </a:ln>
        </p:spPr>
      </p:pic>
      <p:pic>
        <p:nvPicPr>
          <p:cNvPr id="24612" name="Picture 9" descr="s3"/>
          <p:cNvPicPr>
            <a:picLocks noChangeAspect="1" noChangeArrowheads="1"/>
          </p:cNvPicPr>
          <p:nvPr/>
        </p:nvPicPr>
        <p:blipFill>
          <a:blip r:embed="rId3" cstate="print"/>
          <a:srcRect/>
          <a:stretch>
            <a:fillRect/>
          </a:stretch>
        </p:blipFill>
        <p:spPr bwMode="gray">
          <a:xfrm>
            <a:off x="551109" y="5193065"/>
            <a:ext cx="1347788" cy="1008063"/>
          </a:xfrm>
          <a:prstGeom prst="rect">
            <a:avLst/>
          </a:prstGeom>
          <a:noFill/>
          <a:ln w="9525">
            <a:noFill/>
            <a:miter lim="800000"/>
            <a:headEnd/>
            <a:tailEnd/>
          </a:ln>
        </p:spPr>
      </p:pic>
      <p:sp>
        <p:nvSpPr>
          <p:cNvPr id="24614" name="Text Box 11"/>
          <p:cNvSpPr txBox="1">
            <a:spLocks noChangeArrowheads="1"/>
          </p:cNvSpPr>
          <p:nvPr/>
        </p:nvSpPr>
        <p:spPr bwMode="blackWhite">
          <a:xfrm>
            <a:off x="2013550" y="5313204"/>
            <a:ext cx="6311300" cy="830997"/>
          </a:xfrm>
          <a:prstGeom prst="rect">
            <a:avLst/>
          </a:prstGeom>
          <a:noFill/>
          <a:ln w="12700" algn="ctr">
            <a:noFill/>
            <a:miter lim="800000"/>
            <a:headEnd/>
            <a:tailEnd/>
          </a:ln>
        </p:spPr>
        <p:txBody>
          <a:bodyPr wrap="square">
            <a:spAutoFit/>
          </a:bodyPr>
          <a:lstStyle/>
          <a:p>
            <a:pPr eaLnBrk="0" hangingPunct="0"/>
            <a:r>
              <a:rPr lang="en-US" sz="1600" b="1" i="0" dirty="0">
                <a:latin typeface="Arial" pitchFamily="34" charset="0"/>
                <a:ea typeface="ヒラギノ角ゴ Pro W3"/>
                <a:cs typeface="Arial" pitchFamily="34" charset="0"/>
              </a:rPr>
              <a:t>Central Financial Agency (CFA) Fee:</a:t>
            </a:r>
          </a:p>
          <a:p>
            <a:pPr lvl="0" eaLnBrk="0" hangingPunct="0"/>
            <a:r>
              <a:rPr lang="en-US" sz="1600" dirty="0" smtClean="0">
                <a:latin typeface="Arial" pitchFamily="34" charset="0"/>
                <a:ea typeface="ヒラギノ角ゴ Pro W3"/>
                <a:cs typeface="Arial" pitchFamily="34" charset="0"/>
              </a:rPr>
              <a:t>CFA fees are paid by the Control/Home Plan to BCBSA for each Inter-Plan Reconciliation Format (RF) settled.</a:t>
            </a:r>
          </a:p>
        </p:txBody>
      </p:sp>
      <p:pic>
        <p:nvPicPr>
          <p:cNvPr id="24615" name="Picture 23" descr="23%2Bcents">
            <a:hlinkClick r:id="rId8"/>
          </p:cNvPr>
          <p:cNvPicPr>
            <a:picLocks noChangeAspect="1" noChangeArrowheads="1"/>
          </p:cNvPicPr>
          <p:nvPr/>
        </p:nvPicPr>
        <p:blipFill>
          <a:blip r:embed="rId9" cstate="print"/>
          <a:srcRect/>
          <a:stretch>
            <a:fillRect/>
          </a:stretch>
        </p:blipFill>
        <p:spPr bwMode="auto">
          <a:xfrm>
            <a:off x="467360" y="5235928"/>
            <a:ext cx="1228725" cy="942975"/>
          </a:xfrm>
          <a:prstGeom prst="rect">
            <a:avLst/>
          </a:prstGeom>
          <a:noFill/>
          <a:ln w="9525">
            <a:noFill/>
            <a:miter lim="800000"/>
            <a:headEnd/>
            <a:tailEnd/>
          </a:ln>
        </p:spPr>
      </p:pic>
      <p:pic>
        <p:nvPicPr>
          <p:cNvPr id="24606" name="Picture 9" descr="s3"/>
          <p:cNvPicPr>
            <a:picLocks noChangeAspect="1" noChangeArrowheads="1"/>
          </p:cNvPicPr>
          <p:nvPr/>
        </p:nvPicPr>
        <p:blipFill>
          <a:blip r:embed="rId3" cstate="print"/>
          <a:srcRect/>
          <a:stretch>
            <a:fillRect/>
          </a:stretch>
        </p:blipFill>
        <p:spPr bwMode="gray">
          <a:xfrm>
            <a:off x="492371" y="2121628"/>
            <a:ext cx="1406526" cy="938650"/>
          </a:xfrm>
          <a:prstGeom prst="rect">
            <a:avLst/>
          </a:prstGeom>
          <a:noFill/>
          <a:ln w="9525">
            <a:noFill/>
            <a:miter lim="800000"/>
            <a:headEnd/>
            <a:tailEnd/>
          </a:ln>
        </p:spPr>
      </p:pic>
      <p:sp>
        <p:nvSpPr>
          <p:cNvPr id="24608" name="Text Box 7"/>
          <p:cNvSpPr txBox="1">
            <a:spLocks noChangeArrowheads="1"/>
          </p:cNvSpPr>
          <p:nvPr/>
        </p:nvSpPr>
        <p:spPr bwMode="blackWhite">
          <a:xfrm>
            <a:off x="2028301" y="2283967"/>
            <a:ext cx="6365629" cy="830997"/>
          </a:xfrm>
          <a:prstGeom prst="rect">
            <a:avLst/>
          </a:prstGeom>
          <a:noFill/>
          <a:ln w="12700" algn="ctr">
            <a:noFill/>
            <a:miter lim="800000"/>
            <a:headEnd/>
            <a:tailEnd/>
          </a:ln>
        </p:spPr>
        <p:txBody>
          <a:bodyPr wrap="square">
            <a:spAutoFit/>
          </a:bodyPr>
          <a:lstStyle/>
          <a:p>
            <a:pPr eaLnBrk="0" hangingPunct="0"/>
            <a:r>
              <a:rPr lang="en-US" sz="1600" b="1" i="0" dirty="0">
                <a:latin typeface="Arial" pitchFamily="34" charset="0"/>
                <a:ea typeface="ヒラギノ角ゴ Pro W3"/>
                <a:cs typeface="Arial" pitchFamily="34" charset="0"/>
              </a:rPr>
              <a:t>Access Fee:</a:t>
            </a:r>
          </a:p>
          <a:p>
            <a:pPr eaLnBrk="0" hangingPunct="0"/>
            <a:r>
              <a:rPr lang="en-US" sz="1600" b="0" i="0" dirty="0" smtClean="0">
                <a:latin typeface="Arial" pitchFamily="34" charset="0"/>
                <a:ea typeface="ヒラギノ角ゴ Pro W3"/>
                <a:cs typeface="Arial" pitchFamily="34" charset="0"/>
              </a:rPr>
              <a:t>Control/Home pays Par/Host a defined percentage of the discount per claim for access to their provider networks.  </a:t>
            </a:r>
            <a:endParaRPr lang="en-US" sz="1600" b="0" i="0" dirty="0">
              <a:latin typeface="Arial" pitchFamily="34" charset="0"/>
              <a:ea typeface="ヒラギノ角ゴ Pro W3"/>
              <a:cs typeface="Arial" pitchFamily="34" charset="0"/>
            </a:endParaRPr>
          </a:p>
        </p:txBody>
      </p:sp>
      <p:pic>
        <p:nvPicPr>
          <p:cNvPr id="24610" name="Picture 25" descr="0025">
            <a:hlinkClick r:id="rId10"/>
          </p:cNvPr>
          <p:cNvPicPr>
            <a:picLocks noChangeAspect="1" noChangeArrowheads="1"/>
          </p:cNvPicPr>
          <p:nvPr/>
        </p:nvPicPr>
        <p:blipFill>
          <a:blip r:embed="rId11" cstate="print"/>
          <a:srcRect/>
          <a:stretch>
            <a:fillRect/>
          </a:stretch>
        </p:blipFill>
        <p:spPr bwMode="auto">
          <a:xfrm>
            <a:off x="467360" y="2042659"/>
            <a:ext cx="634612" cy="1072305"/>
          </a:xfrm>
          <a:prstGeom prst="rect">
            <a:avLst/>
          </a:prstGeom>
          <a:noFill/>
          <a:ln w="9525">
            <a:noFill/>
            <a:miter lim="800000"/>
            <a:headEnd/>
            <a:tailEnd/>
          </a:ln>
        </p:spPr>
      </p:pic>
      <p:pic>
        <p:nvPicPr>
          <p:cNvPr id="24611" name="Picture 27" descr="istockphoto_5791442-dollar-sign-in-gold">
            <a:hlinkClick r:id="rId12"/>
          </p:cNvPr>
          <p:cNvPicPr>
            <a:picLocks noChangeAspect="1" noChangeArrowheads="1"/>
          </p:cNvPicPr>
          <p:nvPr/>
        </p:nvPicPr>
        <p:blipFill>
          <a:blip r:embed="rId13" cstate="print"/>
          <a:srcRect/>
          <a:stretch>
            <a:fillRect/>
          </a:stretch>
        </p:blipFill>
        <p:spPr bwMode="auto">
          <a:xfrm>
            <a:off x="1101971" y="2092534"/>
            <a:ext cx="594114" cy="1022430"/>
          </a:xfrm>
          <a:prstGeom prst="rect">
            <a:avLst/>
          </a:prstGeom>
          <a:noFill/>
          <a:ln w="9525">
            <a:noFill/>
            <a:miter lim="800000"/>
            <a:headEnd/>
            <a:tailEnd/>
          </a:ln>
        </p:spPr>
      </p:pic>
      <p:sp>
        <p:nvSpPr>
          <p:cNvPr id="24604" name="Text Box 23"/>
          <p:cNvSpPr txBox="1">
            <a:spLocks noChangeArrowheads="1"/>
          </p:cNvSpPr>
          <p:nvPr/>
        </p:nvSpPr>
        <p:spPr bwMode="auto">
          <a:xfrm>
            <a:off x="352671" y="6367233"/>
            <a:ext cx="8483600" cy="341632"/>
          </a:xfrm>
          <a:prstGeom prst="rect">
            <a:avLst/>
          </a:prstGeom>
          <a:noFill/>
          <a:ln w="9525">
            <a:noFill/>
            <a:miter lim="800000"/>
            <a:headEnd/>
            <a:tailEnd/>
          </a:ln>
        </p:spPr>
        <p:txBody>
          <a:bodyPr>
            <a:spAutoFit/>
          </a:bodyPr>
          <a:lstStyle/>
          <a:p>
            <a:pPr>
              <a:lnSpc>
                <a:spcPct val="90000"/>
              </a:lnSpc>
              <a:spcBef>
                <a:spcPct val="50000"/>
              </a:spcBef>
            </a:pPr>
            <a:r>
              <a:rPr lang="en-US" sz="900" i="0" dirty="0">
                <a:latin typeface="Arial" pitchFamily="34" charset="0"/>
                <a:cs typeface="Arial" pitchFamily="34" charset="0"/>
              </a:rPr>
              <a:t>Alternative financial arrangements to Access Fees and AEA fees may be negotiated, with limitations (e.g., per contract per month, no fees</a:t>
            </a:r>
            <a:r>
              <a:rPr lang="en-US" sz="900" i="0" dirty="0" smtClean="0">
                <a:latin typeface="Arial" pitchFamily="34" charset="0"/>
                <a:cs typeface="Arial" pitchFamily="34" charset="0"/>
              </a:rPr>
              <a:t>). For all accounts with 50,000 or more Blue enrolled contracts: Access Fee rates are subject to the specifications in the Inter-Plan Programs policies and provisions.</a:t>
            </a:r>
            <a:endParaRPr lang="en-US" sz="900" i="0" strike="sngStrike" dirty="0">
              <a:latin typeface="Arial" pitchFamily="34" charset="0"/>
              <a:cs typeface="Arial" pitchFamily="34" charset="0"/>
            </a:endParaRPr>
          </a:p>
        </p:txBody>
      </p:sp>
      <p:sp>
        <p:nvSpPr>
          <p:cNvPr id="43" name="Title 42"/>
          <p:cNvSpPr>
            <a:spLocks noGrp="1"/>
          </p:cNvSpPr>
          <p:nvPr>
            <p:ph type="title"/>
          </p:nvPr>
        </p:nvSpPr>
        <p:spPr>
          <a:xfrm>
            <a:off x="440555" y="826036"/>
            <a:ext cx="8229600" cy="681182"/>
          </a:xfrm>
        </p:spPr>
        <p:txBody>
          <a:bodyPr/>
          <a:lstStyle/>
          <a:p>
            <a:r>
              <a:rPr lang="en-US" sz="2400" dirty="0" smtClean="0"/>
              <a:t>Inter-Plan and </a:t>
            </a:r>
            <a:r>
              <a:rPr lang="en-US" sz="2400" dirty="0"/>
              <a:t>BCBSA </a:t>
            </a:r>
            <a:r>
              <a:rPr lang="en-US" sz="2400" dirty="0" smtClean="0"/>
              <a:t>National </a:t>
            </a:r>
            <a:r>
              <a:rPr lang="en-US" sz="2400" dirty="0"/>
              <a:t>Program Fees</a:t>
            </a:r>
          </a:p>
        </p:txBody>
      </p:sp>
      <p:sp>
        <p:nvSpPr>
          <p:cNvPr id="28" name="Slide Number Placeholder 27"/>
          <p:cNvSpPr>
            <a:spLocks noGrp="1"/>
          </p:cNvSpPr>
          <p:nvPr>
            <p:ph type="sldNum" sz="quarter" idx="12"/>
          </p:nvPr>
        </p:nvSpPr>
        <p:spPr/>
        <p:txBody>
          <a:bodyPr/>
          <a:lstStyle/>
          <a:p>
            <a:fld id="{B577B0CA-740C-471E-8E5F-C22F8078A3C0}" type="slidenum">
              <a:rPr lang="en-US" smtClean="0"/>
              <a:pPr/>
              <a:t>20</a:t>
            </a:fld>
            <a:endParaRPr lang="en-US" dirty="0"/>
          </a:p>
        </p:txBody>
      </p:sp>
    </p:spTree>
    <p:extLst>
      <p:ext uri="{BB962C8B-B14F-4D97-AF65-F5344CB8AC3E}">
        <p14:creationId xmlns:p14="http://schemas.microsoft.com/office/powerpoint/2010/main" val="237933229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
          <p:cNvSpPr>
            <a:spLocks noGrp="1" noChangeArrowheads="1"/>
          </p:cNvSpPr>
          <p:nvPr>
            <p:ph idx="1"/>
          </p:nvPr>
        </p:nvSpPr>
        <p:spPr>
          <a:xfrm>
            <a:off x="440608" y="1732889"/>
            <a:ext cx="8246192" cy="5053510"/>
          </a:xfrm>
          <a:prstGeom prst="rect">
            <a:avLst/>
          </a:prstGeom>
        </p:spPr>
        <p:txBody>
          <a:bodyPr tIns="45720" rIns="91440" bIns="45720"/>
          <a:lstStyle/>
          <a:p>
            <a:pPr marL="228600" indent="-228600">
              <a:lnSpc>
                <a:spcPct val="105000"/>
              </a:lnSpc>
              <a:buNone/>
            </a:pPr>
            <a:r>
              <a:rPr lang="en-US" sz="1800" dirty="0" smtClean="0"/>
              <a:t>Control/Home </a:t>
            </a:r>
            <a:r>
              <a:rPr lang="en-US" sz="1800" dirty="0"/>
              <a:t>Plans must disclose to their accounts and members information about Par/Host Plan fee payments and member liability calculations for all products delivered through the inter-Plan Programs.</a:t>
            </a:r>
          </a:p>
          <a:p>
            <a:pPr marL="403225" lvl="2" indent="-280988">
              <a:spcAft>
                <a:spcPts val="600"/>
              </a:spcAft>
              <a:defRPr/>
            </a:pPr>
            <a:r>
              <a:rPr lang="en-US" sz="1800" dirty="0" smtClean="0"/>
              <a:t>Disclose </a:t>
            </a:r>
            <a:r>
              <a:rPr lang="en-US" sz="1800" dirty="0"/>
              <a:t>specific information about BlueCard Program member liability calculation procedures in account contracts and related member benefit booklets/individual certificates on an ongoing basis</a:t>
            </a:r>
            <a:r>
              <a:rPr lang="en-US" sz="1800" dirty="0" smtClean="0"/>
              <a:t>.</a:t>
            </a:r>
          </a:p>
          <a:p>
            <a:pPr marL="403225" lvl="2" indent="-280988">
              <a:spcAft>
                <a:spcPts val="600"/>
              </a:spcAft>
              <a:defRPr/>
            </a:pPr>
            <a:r>
              <a:rPr lang="en-US" sz="1800" dirty="0" smtClean="0"/>
              <a:t>Disclose </a:t>
            </a:r>
            <a:r>
              <a:rPr lang="en-US" sz="1800" dirty="0"/>
              <a:t>specific information about Program-related fees in self-funded account contracts and certify compliance with this </a:t>
            </a:r>
            <a:r>
              <a:rPr lang="en-US" sz="1800" dirty="0" smtClean="0"/>
              <a:t>requirement</a:t>
            </a:r>
            <a:r>
              <a:rPr lang="en-US" sz="1800" dirty="0"/>
              <a:t> </a:t>
            </a:r>
            <a:r>
              <a:rPr lang="en-US" sz="1800" dirty="0" smtClean="0"/>
              <a:t>via </a:t>
            </a:r>
            <a:r>
              <a:rPr lang="en-US" sz="1800" dirty="0"/>
              <a:t>the annual access fee </a:t>
            </a:r>
            <a:r>
              <a:rPr lang="en-US" sz="1800" dirty="0" smtClean="0"/>
              <a:t>certification, (CEO sign-off</a:t>
            </a:r>
            <a:r>
              <a:rPr lang="en-US" sz="1800" dirty="0"/>
              <a:t> </a:t>
            </a:r>
            <a:r>
              <a:rPr lang="en-US" sz="1800" dirty="0" smtClean="0"/>
              <a:t>is required).</a:t>
            </a:r>
          </a:p>
          <a:p>
            <a:pPr marL="403225" lvl="2" indent="-280988">
              <a:spcAft>
                <a:spcPts val="600"/>
              </a:spcAft>
              <a:defRPr/>
            </a:pPr>
            <a:r>
              <a:rPr lang="en-US" sz="1800" dirty="0" smtClean="0"/>
              <a:t>Implement </a:t>
            </a:r>
            <a:r>
              <a:rPr lang="en-US" sz="1800" dirty="0"/>
              <a:t>BCBSA’s current </a:t>
            </a:r>
            <a:r>
              <a:rPr lang="en-US" sz="1800" dirty="0" smtClean="0"/>
              <a:t>model disclosure language, or </a:t>
            </a:r>
            <a:r>
              <a:rPr lang="en-US" sz="1800" dirty="0"/>
              <a:t>BCBSA-approved customized </a:t>
            </a:r>
            <a:r>
              <a:rPr lang="en-US" sz="1800" dirty="0" smtClean="0"/>
              <a:t>language, </a:t>
            </a:r>
            <a:r>
              <a:rPr lang="en-US" sz="1800" dirty="0"/>
              <a:t>within three years of it being published to Plans and complete </a:t>
            </a:r>
            <a:r>
              <a:rPr lang="en-US" sz="1800" dirty="0" smtClean="0"/>
              <a:t>an annual </a:t>
            </a:r>
            <a:r>
              <a:rPr lang="en-US" sz="1800" dirty="0"/>
              <a:t>certification of </a:t>
            </a:r>
            <a:r>
              <a:rPr lang="en-US" sz="1800" dirty="0" smtClean="0"/>
              <a:t>compliance/implementation (CEO sign-off required).</a:t>
            </a:r>
            <a:endParaRPr lang="en-US" sz="1800" dirty="0"/>
          </a:p>
        </p:txBody>
      </p:sp>
      <p:sp>
        <p:nvSpPr>
          <p:cNvPr id="6" name="Slide Number Placeholder 5"/>
          <p:cNvSpPr>
            <a:spLocks noGrp="1"/>
          </p:cNvSpPr>
          <p:nvPr>
            <p:ph type="sldNum" sz="quarter" idx="12"/>
          </p:nvPr>
        </p:nvSpPr>
        <p:spPr/>
        <p:txBody>
          <a:bodyPr/>
          <a:lstStyle/>
          <a:p>
            <a:pPr>
              <a:defRPr/>
            </a:pPr>
            <a:fld id="{DCFF1ACA-4E8C-4F06-982C-574242D3A9AA}" type="slidenum">
              <a:rPr lang="en-US" smtClean="0"/>
              <a:pPr>
                <a:defRPr/>
              </a:pPr>
              <a:t>21</a:t>
            </a:fld>
            <a:endParaRPr lang="en-US"/>
          </a:p>
        </p:txBody>
      </p:sp>
      <p:sp>
        <p:nvSpPr>
          <p:cNvPr id="9221" name="Rectangle 30"/>
          <p:cNvSpPr>
            <a:spLocks noGrp="1" noChangeArrowheads="1"/>
          </p:cNvSpPr>
          <p:nvPr>
            <p:ph type="title"/>
          </p:nvPr>
        </p:nvSpPr>
        <p:spPr>
          <a:xfrm>
            <a:off x="438150" y="815019"/>
            <a:ext cx="8686800" cy="681182"/>
          </a:xfrm>
          <a:prstGeom prst="rect">
            <a:avLst/>
          </a:prstGeom>
        </p:spPr>
        <p:txBody>
          <a:bodyPr/>
          <a:lstStyle/>
          <a:p>
            <a:r>
              <a:rPr lang="en-US" sz="2400" dirty="0" smtClean="0">
                <a:solidFill>
                  <a:schemeClr val="accent1">
                    <a:lumMod val="50000"/>
                  </a:schemeClr>
                </a:solidFill>
              </a:rPr>
              <a:t>Inter-Plan </a:t>
            </a:r>
            <a:r>
              <a:rPr lang="en-US" sz="2400" dirty="0">
                <a:solidFill>
                  <a:schemeClr val="accent1">
                    <a:lumMod val="50000"/>
                  </a:schemeClr>
                </a:solidFill>
              </a:rPr>
              <a:t>and BCBSA National Program Fees</a:t>
            </a:r>
            <a:br>
              <a:rPr lang="en-US" sz="2400" dirty="0">
                <a:solidFill>
                  <a:schemeClr val="accent1">
                    <a:lumMod val="50000"/>
                  </a:schemeClr>
                </a:solidFill>
              </a:rPr>
            </a:br>
            <a:r>
              <a:rPr lang="en-US" sz="1800" b="0" i="1" dirty="0" smtClean="0">
                <a:solidFill>
                  <a:schemeClr val="accent1">
                    <a:lumMod val="50000"/>
                  </a:schemeClr>
                </a:solidFill>
              </a:rPr>
              <a:t>Inter-Plan Disclosure </a:t>
            </a:r>
            <a:r>
              <a:rPr lang="en-US" sz="1800" b="0" i="1" dirty="0">
                <a:solidFill>
                  <a:schemeClr val="accent1">
                    <a:lumMod val="50000"/>
                  </a:schemeClr>
                </a:solidFill>
              </a:rPr>
              <a:t>Language / Account Contracts</a:t>
            </a:r>
          </a:p>
        </p:txBody>
      </p:sp>
    </p:spTree>
    <p:extLst>
      <p:ext uri="{BB962C8B-B14F-4D97-AF65-F5344CB8AC3E}">
        <p14:creationId xmlns:p14="http://schemas.microsoft.com/office/powerpoint/2010/main" val="215785239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4"/>
          <p:cNvSpPr>
            <a:spLocks noGrp="1"/>
          </p:cNvSpPr>
          <p:nvPr>
            <p:ph idx="1"/>
          </p:nvPr>
        </p:nvSpPr>
        <p:spPr>
          <a:xfrm>
            <a:off x="457200" y="1743635"/>
            <a:ext cx="8229600" cy="4067176"/>
          </a:xfrm>
          <a:noFill/>
        </p:spPr>
        <p:txBody>
          <a:bodyPr/>
          <a:lstStyle/>
          <a:p>
            <a:pPr marL="0" indent="0">
              <a:buNone/>
            </a:pPr>
            <a:r>
              <a:rPr lang="en-US" sz="1800" i="1" dirty="0" smtClean="0"/>
              <a:t>A national account</a:t>
            </a:r>
            <a:r>
              <a:rPr lang="en-US" sz="1800" i="1" dirty="0"/>
              <a:t> </a:t>
            </a:r>
            <a:r>
              <a:rPr lang="en-US" sz="1800" i="1" dirty="0" smtClean="0"/>
              <a:t>is an entity with employee and/or retiree locations in more than one Plan’s service area</a:t>
            </a:r>
            <a:r>
              <a:rPr lang="en-US" sz="1800" dirty="0" smtClean="0"/>
              <a:t>.</a:t>
            </a:r>
          </a:p>
          <a:p>
            <a:pPr marL="0" indent="0">
              <a:buNone/>
            </a:pPr>
            <a:r>
              <a:rPr lang="en-US" sz="1800" dirty="0" smtClean="0"/>
              <a:t>For example:</a:t>
            </a:r>
          </a:p>
          <a:p>
            <a:pPr marL="173038" indent="-173038"/>
            <a:r>
              <a:rPr lang="en-US" sz="1800" dirty="0" smtClean="0"/>
              <a:t>XYZ account is headquartered in Nebraska.</a:t>
            </a:r>
          </a:p>
          <a:p>
            <a:pPr marL="173038" indent="-173038"/>
            <a:r>
              <a:rPr lang="en-US" sz="1800" dirty="0" smtClean="0"/>
              <a:t>All account members live in Nebraska except for one member that lives in Arizona</a:t>
            </a:r>
            <a:r>
              <a:rPr lang="en-US" sz="1800" dirty="0"/>
              <a:t>.</a:t>
            </a:r>
            <a:endParaRPr lang="en-US" sz="1800" dirty="0" smtClean="0"/>
          </a:p>
          <a:p>
            <a:pPr marL="173038" indent="-173038"/>
            <a:r>
              <a:rPr lang="en-US" sz="1800" dirty="0" smtClean="0"/>
              <a:t>This account is considered to be a national </a:t>
            </a:r>
            <a:r>
              <a:rPr lang="en-US" sz="1800" dirty="0"/>
              <a:t>a</a:t>
            </a:r>
            <a:r>
              <a:rPr lang="en-US" sz="1800" dirty="0" smtClean="0"/>
              <a:t>ccount because one member lives outside of Nebraska. </a:t>
            </a:r>
          </a:p>
          <a:p>
            <a:pPr marL="0" indent="0">
              <a:buFont typeface="Wingdings" pitchFamily="2" charset="2"/>
              <a:buNone/>
            </a:pPr>
            <a:r>
              <a:rPr lang="en-US" sz="1800" dirty="0" smtClean="0"/>
              <a:t> </a:t>
            </a:r>
          </a:p>
          <a:p>
            <a:pPr marL="0" indent="0">
              <a:buFont typeface="Wingdings" pitchFamily="2" charset="2"/>
              <a:buNone/>
            </a:pPr>
            <a:endParaRPr lang="en-US" dirty="0" smtClean="0"/>
          </a:p>
          <a:p>
            <a:pPr marL="0" indent="0">
              <a:buFont typeface="Wingdings" pitchFamily="2" charset="2"/>
              <a:buNone/>
            </a:pPr>
            <a:endParaRPr lang="en-US" dirty="0" smtClean="0"/>
          </a:p>
          <a:p>
            <a:pPr marL="0" indent="0">
              <a:buFont typeface="Wingdings" pitchFamily="2" charset="2"/>
              <a:buNone/>
            </a:pPr>
            <a:endParaRPr lang="en-US" dirty="0" smtClean="0"/>
          </a:p>
          <a:p>
            <a:pPr marL="0" indent="0">
              <a:buFont typeface="Wingdings" pitchFamily="2" charset="2"/>
              <a:buNone/>
            </a:pPr>
            <a:endParaRPr lang="en-US" dirty="0" smtClean="0"/>
          </a:p>
          <a:p>
            <a:pPr marL="0" indent="0">
              <a:buFont typeface="Wingdings" pitchFamily="2" charset="2"/>
              <a:buNone/>
            </a:pPr>
            <a:endParaRPr lang="en-US" dirty="0" smtClean="0"/>
          </a:p>
        </p:txBody>
      </p:sp>
      <p:sp>
        <p:nvSpPr>
          <p:cNvPr id="5" name="Slide Number Placeholder 4"/>
          <p:cNvSpPr>
            <a:spLocks noGrp="1"/>
          </p:cNvSpPr>
          <p:nvPr>
            <p:ph type="sldNum" sz="quarter" idx="12"/>
          </p:nvPr>
        </p:nvSpPr>
        <p:spPr>
          <a:prstGeom prst="rect">
            <a:avLst/>
          </a:prstGeom>
        </p:spPr>
        <p:txBody>
          <a:bodyPr/>
          <a:lstStyle/>
          <a:p>
            <a:pPr>
              <a:defRPr/>
            </a:pPr>
            <a:fld id="{A25D8C2E-721A-4E6E-ABBA-4D0B8E6C1D59}" type="slidenum">
              <a:rPr lang="en-US" smtClean="0"/>
              <a:pPr>
                <a:defRPr/>
              </a:pPr>
              <a:t>22</a:t>
            </a:fld>
            <a:endParaRPr lang="en-US"/>
          </a:p>
        </p:txBody>
      </p:sp>
      <p:sp>
        <p:nvSpPr>
          <p:cNvPr id="5122" name="Rectangle 2"/>
          <p:cNvSpPr>
            <a:spLocks noGrp="1"/>
          </p:cNvSpPr>
          <p:nvPr>
            <p:ph type="title"/>
          </p:nvPr>
        </p:nvSpPr>
        <p:spPr>
          <a:xfrm>
            <a:off x="457200" y="804002"/>
            <a:ext cx="8229600" cy="681182"/>
          </a:xfrm>
        </p:spPr>
        <p:txBody>
          <a:bodyPr/>
          <a:lstStyle/>
          <a:p>
            <a:r>
              <a:rPr lang="en-US" sz="2400" dirty="0" smtClean="0"/>
              <a:t>National Accounts</a:t>
            </a:r>
            <a:br>
              <a:rPr lang="en-US" sz="2400" dirty="0" smtClean="0"/>
            </a:br>
            <a:r>
              <a:rPr lang="en-US" sz="1800" b="0" i="1" dirty="0" smtClean="0">
                <a:solidFill>
                  <a:schemeClr val="accent1">
                    <a:lumMod val="50000"/>
                  </a:schemeClr>
                </a:solidFill>
              </a:rPr>
              <a:t>What is a National Account?</a:t>
            </a:r>
          </a:p>
        </p:txBody>
      </p:sp>
    </p:spTree>
    <p:extLst>
      <p:ext uri="{BB962C8B-B14F-4D97-AF65-F5344CB8AC3E}">
        <p14:creationId xmlns:p14="http://schemas.microsoft.com/office/powerpoint/2010/main" val="3267815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Rectangle 246"/>
          <p:cNvSpPr/>
          <p:nvPr/>
        </p:nvSpPr>
        <p:spPr>
          <a:xfrm>
            <a:off x="2938" y="2236286"/>
            <a:ext cx="6551526" cy="4143353"/>
          </a:xfrm>
          <a:prstGeom prst="rect">
            <a:avLst/>
          </a:prstGeom>
          <a:gradFill>
            <a:gsLst>
              <a:gs pos="0">
                <a:srgbClr val="E2E2E2"/>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0" name="Rectangle 249"/>
          <p:cNvSpPr/>
          <p:nvPr/>
        </p:nvSpPr>
        <p:spPr>
          <a:xfrm rot="16200000">
            <a:off x="5562009" y="2797646"/>
            <a:ext cx="4139429" cy="3024555"/>
          </a:xfrm>
          <a:prstGeom prst="rect">
            <a:avLst/>
          </a:prstGeom>
          <a:solidFill>
            <a:srgbClr val="E3EFF5"/>
          </a:solidFill>
          <a:ln>
            <a:noFill/>
          </a:ln>
          <a:effectLst>
            <a:outerShdw blurRad="190500" sx="102000" sy="102000" algn="ctr" rotWithShape="0">
              <a:prstClr val="black">
                <a:alpha val="20000"/>
              </a:prstClr>
            </a:outerShdw>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273" name="Content Placeholder 272"/>
          <p:cNvSpPr>
            <a:spLocks noGrp="1"/>
          </p:cNvSpPr>
          <p:nvPr>
            <p:ph idx="13"/>
          </p:nvPr>
        </p:nvSpPr>
        <p:spPr>
          <a:xfrm>
            <a:off x="457200" y="1770698"/>
            <a:ext cx="8229600" cy="457200"/>
          </a:xfrm>
        </p:spPr>
        <p:txBody>
          <a:bodyPr/>
          <a:lstStyle/>
          <a:p>
            <a:r>
              <a:rPr lang="en-US" dirty="0" smtClean="0"/>
              <a:t>BCBS Plans are granted the right to use the Brands in “exclusive service areas”.</a:t>
            </a:r>
          </a:p>
          <a:p>
            <a:endParaRPr lang="en-US" dirty="0"/>
          </a:p>
        </p:txBody>
      </p:sp>
      <p:sp>
        <p:nvSpPr>
          <p:cNvPr id="108546" name="Rectangle 2"/>
          <p:cNvSpPr>
            <a:spLocks noGrp="1" noChangeArrowheads="1"/>
          </p:cNvSpPr>
          <p:nvPr>
            <p:ph type="title"/>
          </p:nvPr>
        </p:nvSpPr>
        <p:spPr>
          <a:xfrm>
            <a:off x="449995" y="681673"/>
            <a:ext cx="8229600" cy="659447"/>
          </a:xfrm>
        </p:spPr>
        <p:txBody>
          <a:bodyPr/>
          <a:lstStyle/>
          <a:p>
            <a:pPr>
              <a:lnSpc>
                <a:spcPct val="150000"/>
              </a:lnSpc>
            </a:pPr>
            <a:r>
              <a:rPr lang="en-US" dirty="0" smtClean="0">
                <a:solidFill>
                  <a:schemeClr val="accent1">
                    <a:lumMod val="50000"/>
                  </a:schemeClr>
                </a:solidFill>
              </a:rPr>
              <a:t>National Accounts</a:t>
            </a:r>
            <a:br>
              <a:rPr lang="en-US" dirty="0" smtClean="0">
                <a:solidFill>
                  <a:schemeClr val="accent1">
                    <a:lumMod val="50000"/>
                  </a:schemeClr>
                </a:solidFill>
              </a:rPr>
            </a:br>
            <a:r>
              <a:rPr lang="en-US" sz="1800" i="1" dirty="0" smtClean="0">
                <a:solidFill>
                  <a:schemeClr val="accent1">
                    <a:lumMod val="50000"/>
                  </a:schemeClr>
                </a:solidFill>
              </a:rPr>
              <a:t>BCBS Plans’ Exclusive Service Areas</a:t>
            </a:r>
            <a:r>
              <a:rPr lang="en-US" dirty="0" smtClean="0">
                <a:solidFill>
                  <a:schemeClr val="accent1">
                    <a:lumMod val="50000"/>
                  </a:schemeClr>
                </a:solidFill>
              </a:rPr>
              <a:t/>
            </a:r>
            <a:br>
              <a:rPr lang="en-US" dirty="0" smtClean="0">
                <a:solidFill>
                  <a:schemeClr val="accent1">
                    <a:lumMod val="50000"/>
                  </a:schemeClr>
                </a:solidFill>
              </a:rPr>
            </a:br>
            <a:endParaRPr lang="en-US" sz="1800" i="1" dirty="0" smtClean="0">
              <a:solidFill>
                <a:schemeClr val="accent1">
                  <a:lumMod val="50000"/>
                </a:schemeClr>
              </a:solidFill>
            </a:endParaRPr>
          </a:p>
        </p:txBody>
      </p:sp>
      <p:sp>
        <p:nvSpPr>
          <p:cNvPr id="108811" name="Rectangle 267"/>
          <p:cNvSpPr>
            <a:spLocks noChangeArrowheads="1"/>
          </p:cNvSpPr>
          <p:nvPr/>
        </p:nvSpPr>
        <p:spPr bwMode="blackWhite">
          <a:xfrm>
            <a:off x="6188641" y="2307135"/>
            <a:ext cx="2498159" cy="1397407"/>
          </a:xfrm>
          <a:prstGeom prst="rect">
            <a:avLst/>
          </a:prstGeom>
          <a:noFill/>
          <a:ln w="12700">
            <a:noFill/>
            <a:miter lim="800000"/>
            <a:headEnd/>
            <a:tailEnd/>
          </a:ln>
          <a:effectLst/>
        </p:spPr>
        <p:txBody>
          <a:bodyPr wrap="none" anchor="ctr"/>
          <a:lstStyle/>
          <a:p>
            <a:pPr algn="ctr" eaLnBrk="0" hangingPunct="0">
              <a:lnSpc>
                <a:spcPct val="90000"/>
              </a:lnSpc>
              <a:spcBef>
                <a:spcPts val="600"/>
              </a:spcBef>
              <a:defRPr/>
            </a:pPr>
            <a:r>
              <a:rPr lang="en-US" b="1" cap="all" spc="150" dirty="0" smtClean="0">
                <a:solidFill>
                  <a:schemeClr val="accent3"/>
                </a:solidFill>
                <a:latin typeface="+mj-lt"/>
              </a:rPr>
              <a:t>Example:</a:t>
            </a:r>
            <a:endParaRPr lang="en-US" b="1" dirty="0">
              <a:solidFill>
                <a:schemeClr val="accent1">
                  <a:lumMod val="75000"/>
                </a:schemeClr>
              </a:solidFill>
              <a:latin typeface="+mj-lt"/>
            </a:endParaRPr>
          </a:p>
          <a:p>
            <a:pPr algn="ctr" eaLnBrk="0" hangingPunct="0">
              <a:lnSpc>
                <a:spcPct val="90000"/>
              </a:lnSpc>
              <a:spcBef>
                <a:spcPts val="600"/>
              </a:spcBef>
              <a:defRPr/>
            </a:pPr>
            <a:r>
              <a:rPr lang="en-US" b="1" dirty="0" smtClean="0">
                <a:solidFill>
                  <a:schemeClr val="accent1"/>
                </a:solidFill>
              </a:rPr>
              <a:t>Blue Cross and Blue </a:t>
            </a:r>
          </a:p>
          <a:p>
            <a:pPr algn="ctr" eaLnBrk="0" hangingPunct="0">
              <a:lnSpc>
                <a:spcPct val="90000"/>
              </a:lnSpc>
              <a:spcBef>
                <a:spcPts val="600"/>
              </a:spcBef>
              <a:defRPr/>
            </a:pPr>
            <a:r>
              <a:rPr lang="en-US" b="1" dirty="0" smtClean="0">
                <a:solidFill>
                  <a:schemeClr val="accent1"/>
                </a:solidFill>
              </a:rPr>
              <a:t>Shield of </a:t>
            </a:r>
            <a:r>
              <a:rPr lang="en-US" b="1" dirty="0">
                <a:solidFill>
                  <a:schemeClr val="accent1"/>
                </a:solidFill>
              </a:rPr>
              <a:t>Nebraska</a:t>
            </a:r>
          </a:p>
        </p:txBody>
      </p:sp>
      <p:sp>
        <p:nvSpPr>
          <p:cNvPr id="108548" name="Rectangle 4"/>
          <p:cNvSpPr>
            <a:spLocks noChangeArrowheads="1"/>
          </p:cNvSpPr>
          <p:nvPr/>
        </p:nvSpPr>
        <p:spPr bwMode="blackWhite">
          <a:xfrm>
            <a:off x="6398077" y="3794520"/>
            <a:ext cx="2403557" cy="1580377"/>
          </a:xfrm>
          <a:prstGeom prst="rect">
            <a:avLst/>
          </a:prstGeom>
          <a:noFill/>
          <a:ln w="12700">
            <a:noFill/>
            <a:miter lim="800000"/>
            <a:headEnd/>
            <a:tailEnd/>
          </a:ln>
          <a:effectLst/>
        </p:spPr>
        <p:txBody>
          <a:bodyPr/>
          <a:lstStyle/>
          <a:p>
            <a:pPr marL="177800" indent="-177800" eaLnBrk="0" hangingPunct="0">
              <a:spcBef>
                <a:spcPct val="20000"/>
              </a:spcBef>
              <a:buClr>
                <a:srgbClr val="417191"/>
              </a:buClr>
              <a:buFontTx/>
              <a:buChar char="•"/>
              <a:defRPr/>
            </a:pPr>
            <a:r>
              <a:rPr lang="en-US" dirty="0"/>
              <a:t>Can market and </a:t>
            </a:r>
            <a:br>
              <a:rPr lang="en-US" dirty="0"/>
            </a:br>
            <a:r>
              <a:rPr lang="en-US" dirty="0"/>
              <a:t>sell </a:t>
            </a:r>
            <a:r>
              <a:rPr lang="en-US" dirty="0" smtClean="0"/>
              <a:t>BCBS-Branded </a:t>
            </a:r>
            <a:r>
              <a:rPr lang="en-US" dirty="0"/>
              <a:t>business in </a:t>
            </a:r>
            <a:r>
              <a:rPr lang="en-US" dirty="0" smtClean="0"/>
              <a:t/>
            </a:r>
            <a:br>
              <a:rPr lang="en-US" dirty="0" smtClean="0"/>
            </a:br>
            <a:r>
              <a:rPr lang="en-US" dirty="0" smtClean="0"/>
              <a:t>Nebraska only</a:t>
            </a:r>
          </a:p>
        </p:txBody>
      </p:sp>
      <p:grpSp>
        <p:nvGrpSpPr>
          <p:cNvPr id="16394" name="Group 6"/>
          <p:cNvGrpSpPr>
            <a:grpSpLocks/>
          </p:cNvGrpSpPr>
          <p:nvPr/>
        </p:nvGrpSpPr>
        <p:grpSpPr bwMode="auto">
          <a:xfrm>
            <a:off x="1078359" y="4836067"/>
            <a:ext cx="494562" cy="380252"/>
            <a:chOff x="498" y="2510"/>
            <a:chExt cx="371" cy="221"/>
          </a:xfrm>
          <a:solidFill>
            <a:schemeClr val="bg1"/>
          </a:solidFill>
        </p:grpSpPr>
        <p:grpSp>
          <p:nvGrpSpPr>
            <p:cNvPr id="16628" name="Group 7"/>
            <p:cNvGrpSpPr>
              <a:grpSpLocks/>
            </p:cNvGrpSpPr>
            <p:nvPr/>
          </p:nvGrpSpPr>
          <p:grpSpPr bwMode="auto">
            <a:xfrm>
              <a:off x="498" y="2510"/>
              <a:ext cx="371" cy="221"/>
              <a:chOff x="498" y="2510"/>
              <a:chExt cx="371" cy="221"/>
            </a:xfrm>
            <a:grpFill/>
          </p:grpSpPr>
          <p:grpSp>
            <p:nvGrpSpPr>
              <p:cNvPr id="16632" name="Group 8"/>
              <p:cNvGrpSpPr>
                <a:grpSpLocks/>
              </p:cNvGrpSpPr>
              <p:nvPr/>
            </p:nvGrpSpPr>
            <p:grpSpPr bwMode="auto">
              <a:xfrm>
                <a:off x="498" y="2541"/>
                <a:ext cx="33" cy="32"/>
                <a:chOff x="498" y="2541"/>
                <a:chExt cx="33" cy="32"/>
              </a:xfrm>
              <a:grpFill/>
            </p:grpSpPr>
            <p:sp>
              <p:nvSpPr>
                <p:cNvPr id="16651" name="Freeform 9"/>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52" name="Freeform 10"/>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3" name="Group 11"/>
              <p:cNvGrpSpPr>
                <a:grpSpLocks/>
              </p:cNvGrpSpPr>
              <p:nvPr/>
            </p:nvGrpSpPr>
            <p:grpSpPr bwMode="auto">
              <a:xfrm>
                <a:off x="539" y="2510"/>
                <a:ext cx="58" cy="44"/>
                <a:chOff x="539" y="2510"/>
                <a:chExt cx="58" cy="44"/>
              </a:xfrm>
              <a:grpFill/>
            </p:grpSpPr>
            <p:sp>
              <p:nvSpPr>
                <p:cNvPr id="16649" name="Freeform 12"/>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50" name="Freeform 13"/>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4" name="Group 14"/>
              <p:cNvGrpSpPr>
                <a:grpSpLocks/>
              </p:cNvGrpSpPr>
              <p:nvPr/>
            </p:nvGrpSpPr>
            <p:grpSpPr bwMode="auto">
              <a:xfrm>
                <a:off x="589" y="2541"/>
                <a:ext cx="82" cy="45"/>
                <a:chOff x="589" y="2541"/>
                <a:chExt cx="82" cy="45"/>
              </a:xfrm>
              <a:grpFill/>
            </p:grpSpPr>
            <p:sp>
              <p:nvSpPr>
                <p:cNvPr id="16647" name="Freeform 15"/>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48" name="Freeform 16"/>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5" name="Group 17"/>
              <p:cNvGrpSpPr>
                <a:grpSpLocks/>
              </p:cNvGrpSpPr>
              <p:nvPr/>
            </p:nvGrpSpPr>
            <p:grpSpPr bwMode="auto">
              <a:xfrm>
                <a:off x="671" y="2573"/>
                <a:ext cx="66" cy="25"/>
                <a:chOff x="671" y="2573"/>
                <a:chExt cx="66" cy="25"/>
              </a:xfrm>
              <a:grpFill/>
            </p:grpSpPr>
            <p:sp>
              <p:nvSpPr>
                <p:cNvPr id="16645" name="Freeform 18"/>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46" name="Freeform 19"/>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6" name="Group 20"/>
              <p:cNvGrpSpPr>
                <a:grpSpLocks/>
              </p:cNvGrpSpPr>
              <p:nvPr/>
            </p:nvGrpSpPr>
            <p:grpSpPr bwMode="auto">
              <a:xfrm>
                <a:off x="688" y="2605"/>
                <a:ext cx="25" cy="19"/>
                <a:chOff x="688" y="2605"/>
                <a:chExt cx="25" cy="19"/>
              </a:xfrm>
              <a:grpFill/>
            </p:grpSpPr>
            <p:sp>
              <p:nvSpPr>
                <p:cNvPr id="16643" name="Freeform 21"/>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44" name="Freeform 22"/>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7" name="Group 23"/>
              <p:cNvGrpSpPr>
                <a:grpSpLocks/>
              </p:cNvGrpSpPr>
              <p:nvPr/>
            </p:nvGrpSpPr>
            <p:grpSpPr bwMode="auto">
              <a:xfrm>
                <a:off x="721" y="2624"/>
                <a:ext cx="16" cy="18"/>
                <a:chOff x="721" y="2624"/>
                <a:chExt cx="16" cy="18"/>
              </a:xfrm>
              <a:grpFill/>
            </p:grpSpPr>
            <p:sp>
              <p:nvSpPr>
                <p:cNvPr id="16641" name="Freeform 24"/>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42" name="Freeform 25"/>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8" name="Group 26"/>
              <p:cNvGrpSpPr>
                <a:grpSpLocks/>
              </p:cNvGrpSpPr>
              <p:nvPr/>
            </p:nvGrpSpPr>
            <p:grpSpPr bwMode="auto">
              <a:xfrm>
                <a:off x="762" y="2636"/>
                <a:ext cx="107" cy="95"/>
                <a:chOff x="762" y="2636"/>
                <a:chExt cx="107" cy="95"/>
              </a:xfrm>
              <a:grpFill/>
            </p:grpSpPr>
            <p:sp>
              <p:nvSpPr>
                <p:cNvPr id="16639" name="Freeform 27"/>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40" name="Freeform 28"/>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grpSp>
          <p:nvGrpSpPr>
            <p:cNvPr id="16629" name="Group 29"/>
            <p:cNvGrpSpPr>
              <a:grpSpLocks/>
            </p:cNvGrpSpPr>
            <p:nvPr/>
          </p:nvGrpSpPr>
          <p:grpSpPr bwMode="auto">
            <a:xfrm>
              <a:off x="729" y="2586"/>
              <a:ext cx="58" cy="44"/>
              <a:chOff x="729" y="2586"/>
              <a:chExt cx="58" cy="44"/>
            </a:xfrm>
            <a:grpFill/>
          </p:grpSpPr>
          <p:sp>
            <p:nvSpPr>
              <p:cNvPr id="16630" name="Freeform 30"/>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31" name="Freeform 31"/>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grpSp>
        <p:nvGrpSpPr>
          <p:cNvPr id="16395" name="Group 32"/>
          <p:cNvGrpSpPr>
            <a:grpSpLocks/>
          </p:cNvGrpSpPr>
          <p:nvPr/>
        </p:nvGrpSpPr>
        <p:grpSpPr bwMode="auto">
          <a:xfrm>
            <a:off x="172278" y="2460420"/>
            <a:ext cx="906081" cy="867564"/>
            <a:chOff x="465" y="2725"/>
            <a:chExt cx="677" cy="505"/>
          </a:xfrm>
          <a:solidFill>
            <a:schemeClr val="bg1"/>
          </a:solidFill>
        </p:grpSpPr>
        <p:sp>
          <p:nvSpPr>
            <p:cNvPr id="16626" name="Freeform 33"/>
            <p:cNvSpPr>
              <a:spLocks/>
            </p:cNvSpPr>
            <p:nvPr/>
          </p:nvSpPr>
          <p:spPr bwMode="auto">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27" name="Freeform 34"/>
            <p:cNvSpPr>
              <a:spLocks/>
            </p:cNvSpPr>
            <p:nvPr/>
          </p:nvSpPr>
          <p:spPr bwMode="auto">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sp>
        <p:nvSpPr>
          <p:cNvPr id="16396" name="Rectangle 35"/>
          <p:cNvSpPr>
            <a:spLocks noChangeArrowheads="1"/>
          </p:cNvSpPr>
          <p:nvPr/>
        </p:nvSpPr>
        <p:spPr bwMode="auto">
          <a:xfrm>
            <a:off x="1155865" y="4671783"/>
            <a:ext cx="81196"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HI</a:t>
            </a:r>
            <a:endParaRPr lang="en-US" altLang="en-US" sz="2400" dirty="0">
              <a:solidFill>
                <a:schemeClr val="bg1">
                  <a:lumMod val="50000"/>
                </a:schemeClr>
              </a:solidFill>
            </a:endParaRPr>
          </a:p>
        </p:txBody>
      </p:sp>
      <p:sp>
        <p:nvSpPr>
          <p:cNvPr id="16397" name="Rectangle 36"/>
          <p:cNvSpPr>
            <a:spLocks noChangeArrowheads="1"/>
          </p:cNvSpPr>
          <p:nvPr/>
        </p:nvSpPr>
        <p:spPr bwMode="auto">
          <a:xfrm>
            <a:off x="515519" y="2698538"/>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AK</a:t>
            </a:r>
            <a:endParaRPr lang="en-US" altLang="en-US" sz="2400" dirty="0">
              <a:solidFill>
                <a:schemeClr val="bg1">
                  <a:lumMod val="50000"/>
                </a:schemeClr>
              </a:solidFill>
            </a:endParaRPr>
          </a:p>
        </p:txBody>
      </p:sp>
      <p:grpSp>
        <p:nvGrpSpPr>
          <p:cNvPr id="16398" name="Group 37"/>
          <p:cNvGrpSpPr>
            <a:grpSpLocks/>
          </p:cNvGrpSpPr>
          <p:nvPr/>
        </p:nvGrpSpPr>
        <p:grpSpPr bwMode="auto">
          <a:xfrm>
            <a:off x="5396546" y="2870205"/>
            <a:ext cx="354313" cy="518693"/>
            <a:chOff x="3725" y="1315"/>
            <a:chExt cx="264" cy="303"/>
          </a:xfrm>
          <a:solidFill>
            <a:schemeClr val="bg1"/>
          </a:solidFill>
        </p:grpSpPr>
        <p:sp>
          <p:nvSpPr>
            <p:cNvPr id="16624" name="Freeform 38"/>
            <p:cNvSpPr>
              <a:spLocks/>
            </p:cNvSpPr>
            <p:nvPr/>
          </p:nvSpPr>
          <p:spPr bwMode="auto">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25" name="Freeform 39"/>
            <p:cNvSpPr>
              <a:spLocks/>
            </p:cNvSpPr>
            <p:nvPr/>
          </p:nvSpPr>
          <p:spPr bwMode="auto">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399" name="Group 40"/>
          <p:cNvGrpSpPr>
            <a:grpSpLocks/>
          </p:cNvGrpSpPr>
          <p:nvPr/>
        </p:nvGrpSpPr>
        <p:grpSpPr bwMode="auto">
          <a:xfrm>
            <a:off x="4877994" y="3900205"/>
            <a:ext cx="453963" cy="184588"/>
            <a:chOff x="3337" y="1916"/>
            <a:chExt cx="339" cy="107"/>
          </a:xfrm>
          <a:solidFill>
            <a:schemeClr val="bg1"/>
          </a:solidFill>
        </p:grpSpPr>
        <p:sp>
          <p:nvSpPr>
            <p:cNvPr id="16622" name="Freeform 41"/>
            <p:cNvSpPr>
              <a:spLocks/>
            </p:cNvSpPr>
            <p:nvPr/>
          </p:nvSpPr>
          <p:spPr bwMode="auto">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23" name="Freeform 42"/>
            <p:cNvSpPr>
              <a:spLocks/>
            </p:cNvSpPr>
            <p:nvPr/>
          </p:nvSpPr>
          <p:spPr bwMode="auto">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0" name="Group 43"/>
          <p:cNvGrpSpPr>
            <a:grpSpLocks/>
          </p:cNvGrpSpPr>
          <p:nvPr/>
        </p:nvGrpSpPr>
        <p:grpSpPr bwMode="auto">
          <a:xfrm>
            <a:off x="1220454" y="2903431"/>
            <a:ext cx="586831" cy="433782"/>
            <a:chOff x="605" y="1334"/>
            <a:chExt cx="438" cy="253"/>
          </a:xfrm>
          <a:solidFill>
            <a:schemeClr val="bg1"/>
          </a:solidFill>
        </p:grpSpPr>
        <p:sp>
          <p:nvSpPr>
            <p:cNvPr id="16620" name="Freeform 44"/>
            <p:cNvSpPr>
              <a:spLocks/>
            </p:cNvSpPr>
            <p:nvPr/>
          </p:nvSpPr>
          <p:spPr bwMode="auto">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21" name="Freeform 45"/>
            <p:cNvSpPr>
              <a:spLocks/>
            </p:cNvSpPr>
            <p:nvPr/>
          </p:nvSpPr>
          <p:spPr bwMode="auto">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1" name="Group 46"/>
          <p:cNvGrpSpPr>
            <a:grpSpLocks/>
          </p:cNvGrpSpPr>
          <p:nvPr/>
        </p:nvGrpSpPr>
        <p:grpSpPr bwMode="auto">
          <a:xfrm>
            <a:off x="1078359" y="3217231"/>
            <a:ext cx="739997" cy="553764"/>
            <a:chOff x="498" y="1517"/>
            <a:chExt cx="553" cy="323"/>
          </a:xfrm>
          <a:solidFill>
            <a:schemeClr val="bg1"/>
          </a:solidFill>
        </p:grpSpPr>
        <p:sp>
          <p:nvSpPr>
            <p:cNvPr id="16618" name="Freeform 47"/>
            <p:cNvSpPr>
              <a:spLocks/>
            </p:cNvSpPr>
            <p:nvPr/>
          </p:nvSpPr>
          <p:spPr bwMode="auto">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19" name="Freeform 48"/>
            <p:cNvSpPr>
              <a:spLocks/>
            </p:cNvSpPr>
            <p:nvPr/>
          </p:nvSpPr>
          <p:spPr bwMode="auto">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2" name="Group 49"/>
          <p:cNvGrpSpPr>
            <a:grpSpLocks/>
          </p:cNvGrpSpPr>
          <p:nvPr/>
        </p:nvGrpSpPr>
        <p:grpSpPr bwMode="auto">
          <a:xfrm>
            <a:off x="1022998" y="3641782"/>
            <a:ext cx="773214" cy="1179517"/>
            <a:chOff x="457" y="1764"/>
            <a:chExt cx="578" cy="689"/>
          </a:xfrm>
          <a:solidFill>
            <a:schemeClr val="bg1"/>
          </a:solidFill>
        </p:grpSpPr>
        <p:sp>
          <p:nvSpPr>
            <p:cNvPr id="16616" name="Freeform 50"/>
            <p:cNvSpPr>
              <a:spLocks/>
            </p:cNvSpPr>
            <p:nvPr/>
          </p:nvSpPr>
          <p:spPr bwMode="auto">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17" name="Freeform 51"/>
            <p:cNvSpPr>
              <a:spLocks/>
            </p:cNvSpPr>
            <p:nvPr/>
          </p:nvSpPr>
          <p:spPr bwMode="auto">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3" name="Group 52"/>
          <p:cNvGrpSpPr>
            <a:grpSpLocks/>
          </p:cNvGrpSpPr>
          <p:nvPr/>
        </p:nvGrpSpPr>
        <p:grpSpPr bwMode="auto">
          <a:xfrm>
            <a:off x="1366238" y="3715617"/>
            <a:ext cx="584986" cy="865718"/>
            <a:chOff x="713" y="1808"/>
            <a:chExt cx="437" cy="506"/>
          </a:xfrm>
          <a:solidFill>
            <a:schemeClr val="bg1"/>
          </a:solidFill>
        </p:grpSpPr>
        <p:sp>
          <p:nvSpPr>
            <p:cNvPr id="16614" name="Freeform 53"/>
            <p:cNvSpPr>
              <a:spLocks/>
            </p:cNvSpPr>
            <p:nvPr/>
          </p:nvSpPr>
          <p:spPr bwMode="auto">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15" name="Freeform 54"/>
            <p:cNvSpPr>
              <a:spLocks/>
            </p:cNvSpPr>
            <p:nvPr/>
          </p:nvSpPr>
          <p:spPr bwMode="auto">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4" name="Group 55"/>
          <p:cNvGrpSpPr>
            <a:grpSpLocks/>
          </p:cNvGrpSpPr>
          <p:nvPr/>
        </p:nvGrpSpPr>
        <p:grpSpPr bwMode="auto">
          <a:xfrm>
            <a:off x="1685489" y="2999416"/>
            <a:ext cx="531469" cy="845413"/>
            <a:chOff x="952" y="1391"/>
            <a:chExt cx="396" cy="493"/>
          </a:xfrm>
          <a:solidFill>
            <a:schemeClr val="bg1"/>
          </a:solidFill>
        </p:grpSpPr>
        <p:sp>
          <p:nvSpPr>
            <p:cNvPr id="16612" name="Freeform 56"/>
            <p:cNvSpPr>
              <a:spLocks/>
            </p:cNvSpPr>
            <p:nvPr/>
          </p:nvSpPr>
          <p:spPr bwMode="auto">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13" name="Freeform 57"/>
            <p:cNvSpPr>
              <a:spLocks/>
            </p:cNvSpPr>
            <p:nvPr/>
          </p:nvSpPr>
          <p:spPr bwMode="auto">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5" name="Group 58"/>
          <p:cNvGrpSpPr>
            <a:grpSpLocks/>
          </p:cNvGrpSpPr>
          <p:nvPr/>
        </p:nvGrpSpPr>
        <p:grpSpPr bwMode="auto">
          <a:xfrm>
            <a:off x="1849728" y="3813450"/>
            <a:ext cx="487180" cy="618370"/>
            <a:chOff x="1076" y="1865"/>
            <a:chExt cx="363" cy="360"/>
          </a:xfrm>
          <a:solidFill>
            <a:schemeClr val="bg1"/>
          </a:solidFill>
        </p:grpSpPr>
        <p:sp>
          <p:nvSpPr>
            <p:cNvPr id="16610" name="Freeform 59"/>
            <p:cNvSpPr>
              <a:spLocks/>
            </p:cNvSpPr>
            <p:nvPr/>
          </p:nvSpPr>
          <p:spPr bwMode="auto">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11" name="Freeform 60"/>
            <p:cNvSpPr>
              <a:spLocks/>
            </p:cNvSpPr>
            <p:nvPr/>
          </p:nvSpPr>
          <p:spPr bwMode="auto">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6" name="Group 61"/>
          <p:cNvGrpSpPr>
            <a:grpSpLocks/>
          </p:cNvGrpSpPr>
          <p:nvPr/>
        </p:nvGrpSpPr>
        <p:grpSpPr bwMode="auto">
          <a:xfrm>
            <a:off x="1871872" y="3010492"/>
            <a:ext cx="918999" cy="564840"/>
            <a:chOff x="1092" y="1397"/>
            <a:chExt cx="685" cy="329"/>
          </a:xfrm>
          <a:solidFill>
            <a:schemeClr val="bg1"/>
          </a:solidFill>
        </p:grpSpPr>
        <p:sp>
          <p:nvSpPr>
            <p:cNvPr id="16608" name="Freeform 62"/>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09" name="Freeform 63"/>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7" name="Group 64"/>
          <p:cNvGrpSpPr>
            <a:grpSpLocks/>
          </p:cNvGrpSpPr>
          <p:nvPr/>
        </p:nvGrpSpPr>
        <p:grpSpPr bwMode="auto">
          <a:xfrm>
            <a:off x="2161596" y="3499650"/>
            <a:ext cx="629274" cy="509463"/>
            <a:chOff x="1307" y="1682"/>
            <a:chExt cx="470" cy="297"/>
          </a:xfrm>
          <a:solidFill>
            <a:schemeClr val="bg1"/>
          </a:solidFill>
        </p:grpSpPr>
        <p:sp>
          <p:nvSpPr>
            <p:cNvPr id="16606" name="Freeform 65"/>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07" name="Freeform 66"/>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8" name="Group 67"/>
          <p:cNvGrpSpPr>
            <a:grpSpLocks/>
          </p:cNvGrpSpPr>
          <p:nvPr/>
        </p:nvGrpSpPr>
        <p:grpSpPr bwMode="auto">
          <a:xfrm>
            <a:off x="2283392" y="3975887"/>
            <a:ext cx="662491" cy="476237"/>
            <a:chOff x="1398" y="1960"/>
            <a:chExt cx="495" cy="278"/>
          </a:xfrm>
          <a:solidFill>
            <a:schemeClr val="bg1"/>
          </a:solidFill>
        </p:grpSpPr>
        <p:sp>
          <p:nvSpPr>
            <p:cNvPr id="16604" name="Freeform 68"/>
            <p:cNvSpPr>
              <a:spLocks/>
            </p:cNvSpPr>
            <p:nvPr/>
          </p:nvSpPr>
          <p:spPr bwMode="auto">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05" name="Freeform 69"/>
            <p:cNvSpPr>
              <a:spLocks/>
            </p:cNvSpPr>
            <p:nvPr/>
          </p:nvSpPr>
          <p:spPr bwMode="auto">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9" name="Group 70"/>
          <p:cNvGrpSpPr>
            <a:grpSpLocks/>
          </p:cNvGrpSpPr>
          <p:nvPr/>
        </p:nvGrpSpPr>
        <p:grpSpPr bwMode="auto">
          <a:xfrm>
            <a:off x="1698406" y="4376443"/>
            <a:ext cx="594212" cy="649749"/>
            <a:chOff x="960" y="2194"/>
            <a:chExt cx="446" cy="379"/>
          </a:xfrm>
          <a:solidFill>
            <a:schemeClr val="bg1"/>
          </a:solidFill>
        </p:grpSpPr>
        <p:sp>
          <p:nvSpPr>
            <p:cNvPr id="16602" name="Freeform 71"/>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03" name="Freeform 72"/>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0" name="Group 73"/>
          <p:cNvGrpSpPr>
            <a:grpSpLocks/>
          </p:cNvGrpSpPr>
          <p:nvPr/>
        </p:nvGrpSpPr>
        <p:grpSpPr bwMode="auto">
          <a:xfrm>
            <a:off x="2216958" y="4418898"/>
            <a:ext cx="629274" cy="618370"/>
            <a:chOff x="1348" y="2219"/>
            <a:chExt cx="471" cy="360"/>
          </a:xfrm>
          <a:solidFill>
            <a:schemeClr val="bg1"/>
          </a:solidFill>
        </p:grpSpPr>
        <p:sp>
          <p:nvSpPr>
            <p:cNvPr id="16600" name="Freeform 74"/>
            <p:cNvSpPr>
              <a:spLocks/>
            </p:cNvSpPr>
            <p:nvPr/>
          </p:nvSpPr>
          <p:spPr bwMode="auto">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01" name="Freeform 75"/>
            <p:cNvSpPr>
              <a:spLocks/>
            </p:cNvSpPr>
            <p:nvPr/>
          </p:nvSpPr>
          <p:spPr bwMode="auto">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1" name="Group 76"/>
          <p:cNvGrpSpPr>
            <a:grpSpLocks/>
          </p:cNvGrpSpPr>
          <p:nvPr/>
        </p:nvGrpSpPr>
        <p:grpSpPr bwMode="auto">
          <a:xfrm>
            <a:off x="2469775" y="4518575"/>
            <a:ext cx="1271466" cy="1157366"/>
            <a:chOff x="1538" y="2276"/>
            <a:chExt cx="949" cy="676"/>
          </a:xfrm>
          <a:solidFill>
            <a:schemeClr val="bg1"/>
          </a:solidFill>
        </p:grpSpPr>
        <p:sp>
          <p:nvSpPr>
            <p:cNvPr id="16598" name="Freeform 77"/>
            <p:cNvSpPr>
              <a:spLocks/>
            </p:cNvSpPr>
            <p:nvPr/>
          </p:nvSpPr>
          <p:spPr bwMode="auto">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99" name="Freeform 78"/>
            <p:cNvSpPr>
              <a:spLocks/>
            </p:cNvSpPr>
            <p:nvPr/>
          </p:nvSpPr>
          <p:spPr bwMode="auto">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2" name="Group 79"/>
          <p:cNvGrpSpPr>
            <a:grpSpLocks/>
          </p:cNvGrpSpPr>
          <p:nvPr/>
        </p:nvGrpSpPr>
        <p:grpSpPr bwMode="auto">
          <a:xfrm>
            <a:off x="2790871" y="3099095"/>
            <a:ext cx="618201" cy="356254"/>
            <a:chOff x="1777" y="1448"/>
            <a:chExt cx="463" cy="208"/>
          </a:xfrm>
          <a:solidFill>
            <a:schemeClr val="bg1"/>
          </a:solidFill>
        </p:grpSpPr>
        <p:sp>
          <p:nvSpPr>
            <p:cNvPr id="16596" name="Freeform 80"/>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97" name="Freeform 81"/>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3" name="Group 82"/>
          <p:cNvGrpSpPr>
            <a:grpSpLocks/>
          </p:cNvGrpSpPr>
          <p:nvPr/>
        </p:nvGrpSpPr>
        <p:grpSpPr bwMode="auto">
          <a:xfrm>
            <a:off x="2766882" y="3446120"/>
            <a:ext cx="653265" cy="409785"/>
            <a:chOff x="1761" y="1650"/>
            <a:chExt cx="487" cy="240"/>
          </a:xfrm>
          <a:solidFill>
            <a:schemeClr val="bg1"/>
          </a:solidFill>
        </p:grpSpPr>
        <p:sp>
          <p:nvSpPr>
            <p:cNvPr id="16594" name="Freeform 83"/>
            <p:cNvSpPr>
              <a:spLocks/>
            </p:cNvSpPr>
            <p:nvPr/>
          </p:nvSpPr>
          <p:spPr bwMode="auto">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95" name="Freeform 84"/>
            <p:cNvSpPr>
              <a:spLocks/>
            </p:cNvSpPr>
            <p:nvPr/>
          </p:nvSpPr>
          <p:spPr bwMode="auto">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5" name="Group 88"/>
          <p:cNvGrpSpPr>
            <a:grpSpLocks/>
          </p:cNvGrpSpPr>
          <p:nvPr/>
        </p:nvGrpSpPr>
        <p:grpSpPr bwMode="auto">
          <a:xfrm>
            <a:off x="2921893" y="4116174"/>
            <a:ext cx="686481" cy="345179"/>
            <a:chOff x="1876" y="2042"/>
            <a:chExt cx="512" cy="202"/>
          </a:xfrm>
          <a:solidFill>
            <a:schemeClr val="bg1"/>
          </a:solidFill>
        </p:grpSpPr>
        <p:sp>
          <p:nvSpPr>
            <p:cNvPr id="16590" name="Freeform 89"/>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91" name="Freeform 90"/>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6" name="Group 91"/>
          <p:cNvGrpSpPr>
            <a:grpSpLocks/>
          </p:cNvGrpSpPr>
          <p:nvPr/>
        </p:nvGrpSpPr>
        <p:grpSpPr bwMode="auto">
          <a:xfrm>
            <a:off x="2833314" y="4452123"/>
            <a:ext cx="797204" cy="369176"/>
            <a:chOff x="1810" y="2238"/>
            <a:chExt cx="595" cy="215"/>
          </a:xfrm>
          <a:solidFill>
            <a:schemeClr val="bg1"/>
          </a:solidFill>
        </p:grpSpPr>
        <p:sp>
          <p:nvSpPr>
            <p:cNvPr id="16588" name="Freeform 92"/>
            <p:cNvSpPr>
              <a:spLocks/>
            </p:cNvSpPr>
            <p:nvPr/>
          </p:nvSpPr>
          <p:spPr bwMode="auto">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89" name="Freeform 93"/>
            <p:cNvSpPr>
              <a:spLocks/>
            </p:cNvSpPr>
            <p:nvPr/>
          </p:nvSpPr>
          <p:spPr bwMode="auto">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7" name="Group 94"/>
          <p:cNvGrpSpPr>
            <a:grpSpLocks/>
          </p:cNvGrpSpPr>
          <p:nvPr/>
        </p:nvGrpSpPr>
        <p:grpSpPr bwMode="auto">
          <a:xfrm>
            <a:off x="3608374" y="4461353"/>
            <a:ext cx="453963" cy="411631"/>
            <a:chOff x="2388" y="2244"/>
            <a:chExt cx="339" cy="240"/>
          </a:xfrm>
          <a:solidFill>
            <a:schemeClr val="bg1"/>
          </a:solidFill>
        </p:grpSpPr>
        <p:sp>
          <p:nvSpPr>
            <p:cNvPr id="16586" name="Freeform 95"/>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87" name="Freeform 96"/>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8" name="Group 97"/>
          <p:cNvGrpSpPr>
            <a:grpSpLocks/>
          </p:cNvGrpSpPr>
          <p:nvPr/>
        </p:nvGrpSpPr>
        <p:grpSpPr bwMode="auto">
          <a:xfrm>
            <a:off x="3674807" y="4863755"/>
            <a:ext cx="551769" cy="422706"/>
            <a:chOff x="2438" y="2478"/>
            <a:chExt cx="412" cy="247"/>
          </a:xfrm>
          <a:solidFill>
            <a:schemeClr val="bg1"/>
          </a:solidFill>
        </p:grpSpPr>
        <p:sp>
          <p:nvSpPr>
            <p:cNvPr id="16584" name="Freeform 98"/>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85" name="Freeform 99"/>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9" name="Group 100"/>
          <p:cNvGrpSpPr>
            <a:grpSpLocks/>
          </p:cNvGrpSpPr>
          <p:nvPr/>
        </p:nvGrpSpPr>
        <p:grpSpPr bwMode="auto">
          <a:xfrm>
            <a:off x="3298351" y="3052948"/>
            <a:ext cx="607130" cy="673746"/>
            <a:chOff x="2157" y="1422"/>
            <a:chExt cx="454" cy="392"/>
          </a:xfrm>
          <a:solidFill>
            <a:schemeClr val="bg1"/>
          </a:solidFill>
        </p:grpSpPr>
        <p:sp>
          <p:nvSpPr>
            <p:cNvPr id="16582" name="Freeform 101"/>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83" name="Freeform 102"/>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0" name="Group 103"/>
          <p:cNvGrpSpPr>
            <a:grpSpLocks/>
          </p:cNvGrpSpPr>
          <p:nvPr/>
        </p:nvGrpSpPr>
        <p:grpSpPr bwMode="auto">
          <a:xfrm>
            <a:off x="3696952" y="3279991"/>
            <a:ext cx="463190" cy="533459"/>
            <a:chOff x="2454" y="1555"/>
            <a:chExt cx="347" cy="310"/>
          </a:xfrm>
          <a:solidFill>
            <a:schemeClr val="bg1"/>
          </a:solidFill>
        </p:grpSpPr>
        <p:sp>
          <p:nvSpPr>
            <p:cNvPr id="16580" name="Freeform 104"/>
            <p:cNvSpPr>
              <a:spLocks/>
            </p:cNvSpPr>
            <p:nvPr/>
          </p:nvSpPr>
          <p:spPr bwMode="auto">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81" name="Freeform 105"/>
            <p:cNvSpPr>
              <a:spLocks/>
            </p:cNvSpPr>
            <p:nvPr/>
          </p:nvSpPr>
          <p:spPr bwMode="auto">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1" name="Group 106"/>
          <p:cNvGrpSpPr>
            <a:grpSpLocks/>
          </p:cNvGrpSpPr>
          <p:nvPr/>
        </p:nvGrpSpPr>
        <p:grpSpPr bwMode="auto">
          <a:xfrm>
            <a:off x="3409073" y="3704543"/>
            <a:ext cx="531469" cy="347025"/>
            <a:chOff x="2240" y="1802"/>
            <a:chExt cx="396" cy="202"/>
          </a:xfrm>
          <a:solidFill>
            <a:schemeClr val="bg1"/>
          </a:solidFill>
        </p:grpSpPr>
        <p:sp>
          <p:nvSpPr>
            <p:cNvPr id="16578" name="Freeform 107"/>
            <p:cNvSpPr>
              <a:spLocks/>
            </p:cNvSpPr>
            <p:nvPr/>
          </p:nvSpPr>
          <p:spPr bwMode="auto">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79" name="Freeform 108"/>
            <p:cNvSpPr>
              <a:spLocks/>
            </p:cNvSpPr>
            <p:nvPr/>
          </p:nvSpPr>
          <p:spPr bwMode="auto">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2" name="Group 109"/>
          <p:cNvGrpSpPr>
            <a:grpSpLocks/>
          </p:cNvGrpSpPr>
          <p:nvPr/>
        </p:nvGrpSpPr>
        <p:grpSpPr bwMode="auto">
          <a:xfrm>
            <a:off x="3872263" y="3217231"/>
            <a:ext cx="498252" cy="204893"/>
            <a:chOff x="2586" y="1517"/>
            <a:chExt cx="372" cy="120"/>
          </a:xfrm>
          <a:solidFill>
            <a:schemeClr val="bg1"/>
          </a:solidFill>
        </p:grpSpPr>
        <p:sp>
          <p:nvSpPr>
            <p:cNvPr id="16576" name="Freeform 110"/>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77" name="Freeform 111"/>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3" name="Group 112"/>
          <p:cNvGrpSpPr>
            <a:grpSpLocks/>
          </p:cNvGrpSpPr>
          <p:nvPr/>
        </p:nvGrpSpPr>
        <p:grpSpPr bwMode="auto">
          <a:xfrm>
            <a:off x="4226576" y="3357517"/>
            <a:ext cx="354313" cy="476237"/>
            <a:chOff x="2850" y="1599"/>
            <a:chExt cx="264" cy="279"/>
          </a:xfrm>
          <a:solidFill>
            <a:schemeClr val="bg1"/>
          </a:solidFill>
        </p:grpSpPr>
        <p:sp>
          <p:nvSpPr>
            <p:cNvPr id="16574" name="Freeform 113"/>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75" name="Freeform 114"/>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4" name="Group 115"/>
          <p:cNvGrpSpPr>
            <a:grpSpLocks/>
          </p:cNvGrpSpPr>
          <p:nvPr/>
        </p:nvGrpSpPr>
        <p:grpSpPr bwMode="auto">
          <a:xfrm>
            <a:off x="3839046" y="3780223"/>
            <a:ext cx="359849" cy="616524"/>
            <a:chOff x="2561" y="1846"/>
            <a:chExt cx="281" cy="360"/>
          </a:xfrm>
          <a:solidFill>
            <a:schemeClr val="bg1"/>
          </a:solidFill>
        </p:grpSpPr>
        <p:sp>
          <p:nvSpPr>
            <p:cNvPr id="16572" name="Freeform 116"/>
            <p:cNvSpPr>
              <a:spLocks/>
            </p:cNvSpPr>
            <p:nvPr/>
          </p:nvSpPr>
          <p:spPr bwMode="auto">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close/>
                </a:path>
              </a:pathLst>
            </a:custGeom>
            <a:grpFill/>
            <a:ln w="12700" cmpd="sng">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73" name="Freeform 117"/>
            <p:cNvSpPr>
              <a:spLocks/>
            </p:cNvSpPr>
            <p:nvPr/>
          </p:nvSpPr>
          <p:spPr bwMode="auto">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path>
              </a:pathLst>
            </a:custGeom>
            <a:grpFill/>
            <a:ln w="12700" cmpd="sng">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5" name="Group 118"/>
          <p:cNvGrpSpPr>
            <a:grpSpLocks/>
          </p:cNvGrpSpPr>
          <p:nvPr/>
        </p:nvGrpSpPr>
        <p:grpSpPr bwMode="auto">
          <a:xfrm>
            <a:off x="3497651" y="4027572"/>
            <a:ext cx="607130" cy="500234"/>
            <a:chOff x="2306" y="1991"/>
            <a:chExt cx="454" cy="291"/>
          </a:xfrm>
          <a:solidFill>
            <a:schemeClr val="bg1"/>
          </a:solidFill>
        </p:grpSpPr>
        <p:sp>
          <p:nvSpPr>
            <p:cNvPr id="16570" name="Freeform 119"/>
            <p:cNvSpPr>
              <a:spLocks/>
            </p:cNvSpPr>
            <p:nvPr/>
          </p:nvSpPr>
          <p:spPr bwMode="auto">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71" name="Freeform 120"/>
            <p:cNvSpPr>
              <a:spLocks/>
            </p:cNvSpPr>
            <p:nvPr/>
          </p:nvSpPr>
          <p:spPr bwMode="auto">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sp>
        <p:nvSpPr>
          <p:cNvPr id="16426" name="Freeform 121"/>
          <p:cNvSpPr>
            <a:spLocks/>
          </p:cNvSpPr>
          <p:nvPr/>
        </p:nvSpPr>
        <p:spPr bwMode="auto">
          <a:xfrm>
            <a:off x="4160142" y="3822679"/>
            <a:ext cx="298951" cy="478083"/>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close/>
              </a:path>
            </a:pathLst>
          </a:custGeom>
          <a:solidFill>
            <a:schemeClr val="bg1"/>
          </a:solidFill>
          <a:ln w="12700" cmpd="sng">
            <a:solidFill>
              <a:schemeClr val="bg1">
                <a:lumMod val="85000"/>
              </a:schemeClr>
            </a:solidFill>
            <a:round/>
            <a:headEnd/>
            <a:tailEnd/>
          </a:ln>
        </p:spPr>
        <p:txBody>
          <a:bodyPr/>
          <a:lstStyle/>
          <a:p>
            <a:endParaRPr lang="en-US" dirty="0">
              <a:solidFill>
                <a:schemeClr val="bg1">
                  <a:lumMod val="50000"/>
                </a:schemeClr>
              </a:solidFill>
            </a:endParaRPr>
          </a:p>
        </p:txBody>
      </p:sp>
      <p:sp>
        <p:nvSpPr>
          <p:cNvPr id="16427" name="Freeform 122"/>
          <p:cNvSpPr>
            <a:spLocks/>
          </p:cNvSpPr>
          <p:nvPr/>
        </p:nvSpPr>
        <p:spPr bwMode="auto">
          <a:xfrm>
            <a:off x="4150916" y="3822679"/>
            <a:ext cx="308179" cy="478083"/>
          </a:xfrm>
          <a:custGeom>
            <a:avLst/>
            <a:gdLst>
              <a:gd name="T0" fmla="*/ 0 w 167"/>
              <a:gd name="T1" fmla="*/ 16 h 259"/>
              <a:gd name="T2" fmla="*/ 23 w 167"/>
              <a:gd name="T3" fmla="*/ 30 h 259"/>
              <a:gd name="T4" fmla="*/ 41 w 167"/>
              <a:gd name="T5" fmla="*/ 24 h 259"/>
              <a:gd name="T6" fmla="*/ 47 w 167"/>
              <a:gd name="T7" fmla="*/ 18 h 259"/>
              <a:gd name="T8" fmla="*/ 53 w 167"/>
              <a:gd name="T9" fmla="*/ 7 h 259"/>
              <a:gd name="T10" fmla="*/ 131 w 167"/>
              <a:gd name="T11" fmla="*/ 0 h 259"/>
              <a:gd name="T12" fmla="*/ 167 w 167"/>
              <a:gd name="T13" fmla="*/ 183 h 259"/>
              <a:gd name="T14" fmla="*/ 167 w 167"/>
              <a:gd name="T15" fmla="*/ 183 h 259"/>
              <a:gd name="T16" fmla="*/ 136 w 167"/>
              <a:gd name="T17" fmla="*/ 195 h 259"/>
              <a:gd name="T18" fmla="*/ 119 w 167"/>
              <a:gd name="T19" fmla="*/ 241 h 259"/>
              <a:gd name="T20" fmla="*/ 89 w 167"/>
              <a:gd name="T21" fmla="*/ 236 h 259"/>
              <a:gd name="T22" fmla="*/ 59 w 167"/>
              <a:gd name="T23" fmla="*/ 253 h 259"/>
              <a:gd name="T24" fmla="*/ 9 w 167"/>
              <a:gd name="T25" fmla="*/ 259 h 259"/>
              <a:gd name="T26" fmla="*/ 27 w 167"/>
              <a:gd name="T27" fmla="*/ 213 h 259"/>
              <a:gd name="T28" fmla="*/ 16 w 167"/>
              <a:gd name="T29" fmla="*/ 175 h 259"/>
              <a:gd name="T30" fmla="*/ 0 w 167"/>
              <a:gd name="T31" fmla="*/ 33 h 2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7"/>
              <a:gd name="T49" fmla="*/ 0 h 259"/>
              <a:gd name="T50" fmla="*/ 167 w 167"/>
              <a:gd name="T51" fmla="*/ 259 h 2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7" h="259">
                <a:moveTo>
                  <a:pt x="0" y="16"/>
                </a:moveTo>
                <a:lnTo>
                  <a:pt x="23" y="30"/>
                </a:lnTo>
                <a:lnTo>
                  <a:pt x="41" y="24"/>
                </a:lnTo>
                <a:lnTo>
                  <a:pt x="47" y="18"/>
                </a:lnTo>
                <a:lnTo>
                  <a:pt x="53" y="7"/>
                </a:lnTo>
                <a:lnTo>
                  <a:pt x="131" y="0"/>
                </a:lnTo>
                <a:lnTo>
                  <a:pt x="167" y="183"/>
                </a:lnTo>
                <a:lnTo>
                  <a:pt x="136" y="195"/>
                </a:lnTo>
                <a:lnTo>
                  <a:pt x="119" y="241"/>
                </a:lnTo>
                <a:lnTo>
                  <a:pt x="89" y="236"/>
                </a:lnTo>
                <a:lnTo>
                  <a:pt x="59" y="253"/>
                </a:lnTo>
                <a:lnTo>
                  <a:pt x="9" y="259"/>
                </a:lnTo>
                <a:lnTo>
                  <a:pt x="27" y="213"/>
                </a:lnTo>
                <a:lnTo>
                  <a:pt x="16" y="175"/>
                </a:lnTo>
                <a:lnTo>
                  <a:pt x="0" y="33"/>
                </a:lnTo>
              </a:path>
            </a:pathLst>
          </a:custGeom>
          <a:solidFill>
            <a:schemeClr val="bg1"/>
          </a:solidFill>
          <a:ln w="12700" cmpd="sng">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nvGrpSpPr>
          <p:cNvPr id="16428" name="Group 123"/>
          <p:cNvGrpSpPr>
            <a:grpSpLocks/>
          </p:cNvGrpSpPr>
          <p:nvPr/>
        </p:nvGrpSpPr>
        <p:grpSpPr bwMode="auto">
          <a:xfrm>
            <a:off x="4392661" y="3726693"/>
            <a:ext cx="385684" cy="433782"/>
            <a:chOff x="2974" y="1814"/>
            <a:chExt cx="289" cy="253"/>
          </a:xfrm>
          <a:solidFill>
            <a:schemeClr val="bg1"/>
          </a:solidFill>
        </p:grpSpPr>
        <p:sp>
          <p:nvSpPr>
            <p:cNvPr id="16568" name="Freeform 124"/>
            <p:cNvSpPr>
              <a:spLocks/>
            </p:cNvSpPr>
            <p:nvPr/>
          </p:nvSpPr>
          <p:spPr bwMode="auto">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69" name="Freeform 125"/>
            <p:cNvSpPr>
              <a:spLocks/>
            </p:cNvSpPr>
            <p:nvPr/>
          </p:nvSpPr>
          <p:spPr bwMode="auto">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9" name="Group 126"/>
          <p:cNvGrpSpPr>
            <a:grpSpLocks/>
          </p:cNvGrpSpPr>
          <p:nvPr/>
        </p:nvGrpSpPr>
        <p:grpSpPr bwMode="auto">
          <a:xfrm>
            <a:off x="4049420" y="4116174"/>
            <a:ext cx="675409" cy="369176"/>
            <a:chOff x="2718" y="2042"/>
            <a:chExt cx="504" cy="215"/>
          </a:xfrm>
          <a:solidFill>
            <a:schemeClr val="bg1"/>
          </a:solidFill>
        </p:grpSpPr>
        <p:sp>
          <p:nvSpPr>
            <p:cNvPr id="16566" name="Freeform 127"/>
            <p:cNvSpPr>
              <a:spLocks/>
            </p:cNvSpPr>
            <p:nvPr/>
          </p:nvSpPr>
          <p:spPr bwMode="auto">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67" name="Freeform 128"/>
            <p:cNvSpPr>
              <a:spLocks/>
            </p:cNvSpPr>
            <p:nvPr/>
          </p:nvSpPr>
          <p:spPr bwMode="auto">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0" name="Group 129"/>
          <p:cNvGrpSpPr>
            <a:grpSpLocks/>
          </p:cNvGrpSpPr>
          <p:nvPr/>
        </p:nvGrpSpPr>
        <p:grpSpPr bwMode="auto">
          <a:xfrm>
            <a:off x="4005131" y="4354292"/>
            <a:ext cx="784286" cy="280573"/>
            <a:chOff x="2685" y="2181"/>
            <a:chExt cx="586" cy="164"/>
          </a:xfrm>
          <a:solidFill>
            <a:schemeClr val="bg1"/>
          </a:solidFill>
        </p:grpSpPr>
        <p:sp>
          <p:nvSpPr>
            <p:cNvPr id="16564" name="Freeform 130"/>
            <p:cNvSpPr>
              <a:spLocks/>
            </p:cNvSpPr>
            <p:nvPr/>
          </p:nvSpPr>
          <p:spPr bwMode="auto">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65" name="Freeform 131"/>
            <p:cNvSpPr>
              <a:spLocks/>
            </p:cNvSpPr>
            <p:nvPr/>
          </p:nvSpPr>
          <p:spPr bwMode="auto">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1" name="Group 132"/>
          <p:cNvGrpSpPr>
            <a:grpSpLocks/>
          </p:cNvGrpSpPr>
          <p:nvPr/>
        </p:nvGrpSpPr>
        <p:grpSpPr bwMode="auto">
          <a:xfrm>
            <a:off x="3927624" y="4616407"/>
            <a:ext cx="321096" cy="540842"/>
            <a:chOff x="2627" y="2333"/>
            <a:chExt cx="240" cy="316"/>
          </a:xfrm>
          <a:solidFill>
            <a:schemeClr val="bg1"/>
          </a:solidFill>
        </p:grpSpPr>
        <p:sp>
          <p:nvSpPr>
            <p:cNvPr id="16562" name="Freeform 133"/>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63" name="Freeform 134"/>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2" name="Group 135"/>
          <p:cNvGrpSpPr>
            <a:grpSpLocks/>
          </p:cNvGrpSpPr>
          <p:nvPr/>
        </p:nvGrpSpPr>
        <p:grpSpPr bwMode="auto">
          <a:xfrm>
            <a:off x="4226576" y="4581335"/>
            <a:ext cx="365385" cy="553764"/>
            <a:chOff x="2850" y="2314"/>
            <a:chExt cx="273" cy="322"/>
          </a:xfrm>
          <a:solidFill>
            <a:schemeClr val="bg1"/>
          </a:solidFill>
        </p:grpSpPr>
        <p:sp>
          <p:nvSpPr>
            <p:cNvPr id="16560" name="Freeform 136"/>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61" name="Freeform 137"/>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3" name="Group 138"/>
          <p:cNvGrpSpPr>
            <a:grpSpLocks/>
          </p:cNvGrpSpPr>
          <p:nvPr/>
        </p:nvGrpSpPr>
        <p:grpSpPr bwMode="auto">
          <a:xfrm>
            <a:off x="4459093" y="4561030"/>
            <a:ext cx="496407" cy="496542"/>
            <a:chOff x="3024" y="2301"/>
            <a:chExt cx="371" cy="291"/>
          </a:xfrm>
          <a:solidFill>
            <a:schemeClr val="bg1"/>
          </a:solidFill>
        </p:grpSpPr>
        <p:sp>
          <p:nvSpPr>
            <p:cNvPr id="16558" name="Freeform 139"/>
            <p:cNvSpPr>
              <a:spLocks/>
            </p:cNvSpPr>
            <p:nvPr/>
          </p:nvSpPr>
          <p:spPr bwMode="auto">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59" name="Freeform 140"/>
            <p:cNvSpPr>
              <a:spLocks/>
            </p:cNvSpPr>
            <p:nvPr/>
          </p:nvSpPr>
          <p:spPr bwMode="auto">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4" name="Group 141"/>
          <p:cNvGrpSpPr>
            <a:grpSpLocks/>
          </p:cNvGrpSpPr>
          <p:nvPr/>
        </p:nvGrpSpPr>
        <p:grpSpPr bwMode="auto">
          <a:xfrm>
            <a:off x="4667621" y="4485350"/>
            <a:ext cx="453963" cy="358101"/>
            <a:chOff x="3181" y="2257"/>
            <a:chExt cx="338" cy="208"/>
          </a:xfrm>
          <a:solidFill>
            <a:schemeClr val="bg1"/>
          </a:solidFill>
        </p:grpSpPr>
        <p:sp>
          <p:nvSpPr>
            <p:cNvPr id="16556" name="Freeform 142"/>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57" name="Freeform 143"/>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5" name="Group 144"/>
          <p:cNvGrpSpPr>
            <a:grpSpLocks/>
          </p:cNvGrpSpPr>
          <p:nvPr/>
        </p:nvGrpSpPr>
        <p:grpSpPr bwMode="auto">
          <a:xfrm>
            <a:off x="4348371" y="4994812"/>
            <a:ext cx="850720" cy="564840"/>
            <a:chOff x="2941" y="2554"/>
            <a:chExt cx="636" cy="329"/>
          </a:xfrm>
          <a:solidFill>
            <a:schemeClr val="bg1"/>
          </a:solidFill>
        </p:grpSpPr>
        <p:sp>
          <p:nvSpPr>
            <p:cNvPr id="16554" name="Freeform 145"/>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55" name="Freeform 146"/>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6" name="Group 147"/>
          <p:cNvGrpSpPr>
            <a:grpSpLocks/>
          </p:cNvGrpSpPr>
          <p:nvPr/>
        </p:nvGrpSpPr>
        <p:grpSpPr bwMode="auto">
          <a:xfrm>
            <a:off x="4580889" y="4249077"/>
            <a:ext cx="782441" cy="332258"/>
            <a:chOff x="3114" y="2118"/>
            <a:chExt cx="586" cy="196"/>
          </a:xfrm>
          <a:solidFill>
            <a:schemeClr val="bg1"/>
          </a:solidFill>
        </p:grpSpPr>
        <p:sp>
          <p:nvSpPr>
            <p:cNvPr id="16552" name="Freeform 148"/>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53" name="Freeform 149"/>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7" name="Group 150"/>
          <p:cNvGrpSpPr>
            <a:grpSpLocks/>
          </p:cNvGrpSpPr>
          <p:nvPr/>
        </p:nvGrpSpPr>
        <p:grpSpPr bwMode="auto">
          <a:xfrm>
            <a:off x="4612260" y="3964811"/>
            <a:ext cx="686481" cy="422706"/>
            <a:chOff x="3139" y="1953"/>
            <a:chExt cx="512" cy="247"/>
          </a:xfrm>
          <a:solidFill>
            <a:schemeClr val="bg1"/>
          </a:solidFill>
        </p:grpSpPr>
        <p:sp>
          <p:nvSpPr>
            <p:cNvPr id="16550" name="Freeform 151"/>
            <p:cNvSpPr>
              <a:spLocks/>
            </p:cNvSpPr>
            <p:nvPr/>
          </p:nvSpPr>
          <p:spPr bwMode="auto">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51" name="Freeform 152"/>
            <p:cNvSpPr>
              <a:spLocks/>
            </p:cNvSpPr>
            <p:nvPr/>
          </p:nvSpPr>
          <p:spPr bwMode="auto">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8" name="Group 153"/>
          <p:cNvGrpSpPr>
            <a:grpSpLocks/>
          </p:cNvGrpSpPr>
          <p:nvPr/>
        </p:nvGrpSpPr>
        <p:grpSpPr bwMode="auto">
          <a:xfrm>
            <a:off x="4658395" y="3889131"/>
            <a:ext cx="394911" cy="389481"/>
            <a:chOff x="3172" y="1909"/>
            <a:chExt cx="297" cy="228"/>
          </a:xfrm>
          <a:solidFill>
            <a:schemeClr val="bg1"/>
          </a:solidFill>
        </p:grpSpPr>
        <p:sp>
          <p:nvSpPr>
            <p:cNvPr id="16548" name="Freeform 154"/>
            <p:cNvSpPr>
              <a:spLocks/>
            </p:cNvSpPr>
            <p:nvPr/>
          </p:nvSpPr>
          <p:spPr bwMode="auto">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49" name="Freeform 155"/>
            <p:cNvSpPr>
              <a:spLocks/>
            </p:cNvSpPr>
            <p:nvPr/>
          </p:nvSpPr>
          <p:spPr bwMode="auto">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9" name="Group 156"/>
          <p:cNvGrpSpPr>
            <a:grpSpLocks/>
          </p:cNvGrpSpPr>
          <p:nvPr/>
        </p:nvGrpSpPr>
        <p:grpSpPr bwMode="auto">
          <a:xfrm>
            <a:off x="5210163" y="3889131"/>
            <a:ext cx="110723" cy="138441"/>
            <a:chOff x="3585" y="1909"/>
            <a:chExt cx="82" cy="82"/>
          </a:xfrm>
          <a:solidFill>
            <a:schemeClr val="bg1"/>
          </a:solidFill>
        </p:grpSpPr>
        <p:sp>
          <p:nvSpPr>
            <p:cNvPr id="16546" name="Freeform 157"/>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47" name="Freeform 158"/>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0" name="Group 159"/>
          <p:cNvGrpSpPr>
            <a:grpSpLocks/>
          </p:cNvGrpSpPr>
          <p:nvPr/>
        </p:nvGrpSpPr>
        <p:grpSpPr bwMode="auto">
          <a:xfrm>
            <a:off x="4745128" y="3628862"/>
            <a:ext cx="529624" cy="335950"/>
            <a:chOff x="3238" y="1757"/>
            <a:chExt cx="396" cy="196"/>
          </a:xfrm>
          <a:solidFill>
            <a:schemeClr val="bg1"/>
          </a:solidFill>
        </p:grpSpPr>
        <p:sp>
          <p:nvSpPr>
            <p:cNvPr id="16544" name="Freeform 160"/>
            <p:cNvSpPr>
              <a:spLocks/>
            </p:cNvSpPr>
            <p:nvPr/>
          </p:nvSpPr>
          <p:spPr bwMode="auto">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45" name="Freeform 161"/>
            <p:cNvSpPr>
              <a:spLocks/>
            </p:cNvSpPr>
            <p:nvPr/>
          </p:nvSpPr>
          <p:spPr bwMode="auto">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1" name="Group 162"/>
          <p:cNvGrpSpPr>
            <a:grpSpLocks/>
          </p:cNvGrpSpPr>
          <p:nvPr/>
        </p:nvGrpSpPr>
        <p:grpSpPr bwMode="auto">
          <a:xfrm>
            <a:off x="5221235" y="3673163"/>
            <a:ext cx="142094" cy="269499"/>
            <a:chOff x="3593" y="1783"/>
            <a:chExt cx="107" cy="158"/>
          </a:xfrm>
          <a:solidFill>
            <a:schemeClr val="bg1"/>
          </a:solidFill>
        </p:grpSpPr>
        <p:sp>
          <p:nvSpPr>
            <p:cNvPr id="16542" name="Freeform 163"/>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43" name="Freeform 164"/>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2" name="Group 165"/>
          <p:cNvGrpSpPr>
            <a:grpSpLocks/>
          </p:cNvGrpSpPr>
          <p:nvPr/>
        </p:nvGrpSpPr>
        <p:grpSpPr bwMode="auto">
          <a:xfrm>
            <a:off x="4789417" y="3250456"/>
            <a:ext cx="586831" cy="465161"/>
            <a:chOff x="3271" y="1536"/>
            <a:chExt cx="438" cy="272"/>
          </a:xfrm>
          <a:solidFill>
            <a:schemeClr val="bg1"/>
          </a:solidFill>
        </p:grpSpPr>
        <p:sp>
          <p:nvSpPr>
            <p:cNvPr id="16540" name="Freeform 166"/>
            <p:cNvSpPr>
              <a:spLocks/>
            </p:cNvSpPr>
            <p:nvPr/>
          </p:nvSpPr>
          <p:spPr bwMode="auto">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41" name="Freeform 167"/>
            <p:cNvSpPr>
              <a:spLocks/>
            </p:cNvSpPr>
            <p:nvPr/>
          </p:nvSpPr>
          <p:spPr bwMode="auto">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3" name="Group 168"/>
          <p:cNvGrpSpPr>
            <a:grpSpLocks/>
          </p:cNvGrpSpPr>
          <p:nvPr/>
        </p:nvGrpSpPr>
        <p:grpSpPr bwMode="auto">
          <a:xfrm>
            <a:off x="5243380" y="3217231"/>
            <a:ext cx="153166" cy="282419"/>
            <a:chOff x="3610" y="1517"/>
            <a:chExt cx="115" cy="165"/>
          </a:xfrm>
          <a:solidFill>
            <a:schemeClr val="bg1"/>
          </a:solidFill>
        </p:grpSpPr>
        <p:sp>
          <p:nvSpPr>
            <p:cNvPr id="16538" name="Freeform 169"/>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39" name="Freeform 170"/>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4" name="Group 171"/>
          <p:cNvGrpSpPr>
            <a:grpSpLocks/>
          </p:cNvGrpSpPr>
          <p:nvPr/>
        </p:nvGrpSpPr>
        <p:grpSpPr bwMode="auto">
          <a:xfrm>
            <a:off x="5320886" y="3446120"/>
            <a:ext cx="330323" cy="140287"/>
            <a:chOff x="3667" y="1650"/>
            <a:chExt cx="248" cy="82"/>
          </a:xfrm>
          <a:solidFill>
            <a:schemeClr val="bg1"/>
          </a:solidFill>
        </p:grpSpPr>
        <p:sp>
          <p:nvSpPr>
            <p:cNvPr id="16536" name="Freeform 172"/>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37" name="Freeform 173"/>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5" name="Group 174"/>
          <p:cNvGrpSpPr>
            <a:grpSpLocks/>
          </p:cNvGrpSpPr>
          <p:nvPr/>
        </p:nvGrpSpPr>
        <p:grpSpPr bwMode="auto">
          <a:xfrm>
            <a:off x="5331958" y="3551334"/>
            <a:ext cx="179002" cy="132904"/>
            <a:chOff x="3676" y="1713"/>
            <a:chExt cx="132" cy="76"/>
          </a:xfrm>
          <a:solidFill>
            <a:schemeClr val="bg1"/>
          </a:solidFill>
        </p:grpSpPr>
        <p:sp>
          <p:nvSpPr>
            <p:cNvPr id="16534" name="Freeform 175"/>
            <p:cNvSpPr>
              <a:spLocks/>
            </p:cNvSpPr>
            <p:nvPr/>
          </p:nvSpPr>
          <p:spPr bwMode="auto">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35" name="Freeform 176"/>
            <p:cNvSpPr>
              <a:spLocks/>
            </p:cNvSpPr>
            <p:nvPr/>
          </p:nvSpPr>
          <p:spPr bwMode="auto">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6" name="Group 177"/>
          <p:cNvGrpSpPr>
            <a:grpSpLocks/>
          </p:cNvGrpSpPr>
          <p:nvPr/>
        </p:nvGrpSpPr>
        <p:grpSpPr bwMode="auto">
          <a:xfrm>
            <a:off x="5363329" y="3641782"/>
            <a:ext cx="166084" cy="95986"/>
            <a:chOff x="3700" y="1764"/>
            <a:chExt cx="124" cy="57"/>
          </a:xfrm>
          <a:solidFill>
            <a:schemeClr val="bg1"/>
          </a:solidFill>
        </p:grpSpPr>
        <p:sp>
          <p:nvSpPr>
            <p:cNvPr id="16532" name="Freeform 178"/>
            <p:cNvSpPr>
              <a:spLocks/>
            </p:cNvSpPr>
            <p:nvPr/>
          </p:nvSpPr>
          <p:spPr bwMode="auto">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33" name="Freeform 179"/>
            <p:cNvSpPr>
              <a:spLocks/>
            </p:cNvSpPr>
            <p:nvPr/>
          </p:nvSpPr>
          <p:spPr bwMode="auto">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7" name="Group 180"/>
          <p:cNvGrpSpPr>
            <a:grpSpLocks/>
          </p:cNvGrpSpPr>
          <p:nvPr/>
        </p:nvGrpSpPr>
        <p:grpSpPr bwMode="auto">
          <a:xfrm>
            <a:off x="5363329" y="3163699"/>
            <a:ext cx="180847" cy="324875"/>
            <a:chOff x="3700" y="1486"/>
            <a:chExt cx="133" cy="189"/>
          </a:xfrm>
          <a:solidFill>
            <a:schemeClr val="bg1"/>
          </a:solidFill>
        </p:grpSpPr>
        <p:sp>
          <p:nvSpPr>
            <p:cNvPr id="16530" name="Freeform 181"/>
            <p:cNvSpPr>
              <a:spLocks/>
            </p:cNvSpPr>
            <p:nvPr/>
          </p:nvSpPr>
          <p:spPr bwMode="auto">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31" name="Freeform 182"/>
            <p:cNvSpPr>
              <a:spLocks/>
            </p:cNvSpPr>
            <p:nvPr/>
          </p:nvSpPr>
          <p:spPr bwMode="auto">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8" name="Group 183"/>
          <p:cNvGrpSpPr>
            <a:grpSpLocks/>
          </p:cNvGrpSpPr>
          <p:nvPr/>
        </p:nvGrpSpPr>
        <p:grpSpPr bwMode="auto">
          <a:xfrm>
            <a:off x="5464825" y="3543951"/>
            <a:ext cx="88579" cy="64606"/>
            <a:chOff x="3775" y="1707"/>
            <a:chExt cx="66" cy="38"/>
          </a:xfrm>
          <a:solidFill>
            <a:schemeClr val="bg1"/>
          </a:solidFill>
        </p:grpSpPr>
        <p:sp>
          <p:nvSpPr>
            <p:cNvPr id="16528" name="Freeform 184"/>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9" name="Freeform 185"/>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9" name="Group 186"/>
          <p:cNvGrpSpPr>
            <a:grpSpLocks/>
          </p:cNvGrpSpPr>
          <p:nvPr/>
        </p:nvGrpSpPr>
        <p:grpSpPr bwMode="auto">
          <a:xfrm>
            <a:off x="5274752" y="4071873"/>
            <a:ext cx="57207" cy="79372"/>
            <a:chOff x="3634" y="2017"/>
            <a:chExt cx="42" cy="44"/>
          </a:xfrm>
          <a:solidFill>
            <a:schemeClr val="bg1"/>
          </a:solidFill>
        </p:grpSpPr>
        <p:sp>
          <p:nvSpPr>
            <p:cNvPr id="16526" name="Freeform 187"/>
            <p:cNvSpPr>
              <a:spLocks/>
            </p:cNvSpPr>
            <p:nvPr/>
          </p:nvSpPr>
          <p:spPr bwMode="auto">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7" name="Freeform 188"/>
            <p:cNvSpPr>
              <a:spLocks/>
            </p:cNvSpPr>
            <p:nvPr/>
          </p:nvSpPr>
          <p:spPr bwMode="auto">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sp>
        <p:nvSpPr>
          <p:cNvPr id="16450" name="Rectangle 189"/>
          <p:cNvSpPr>
            <a:spLocks noChangeArrowheads="1"/>
          </p:cNvSpPr>
          <p:nvPr/>
        </p:nvSpPr>
        <p:spPr bwMode="auto">
          <a:xfrm>
            <a:off x="1474007" y="3061921"/>
            <a:ext cx="130733"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WA</a:t>
            </a:r>
            <a:endParaRPr lang="en-US" altLang="en-US" sz="2400" dirty="0">
              <a:solidFill>
                <a:schemeClr val="bg1">
                  <a:lumMod val="50000"/>
                </a:schemeClr>
              </a:solidFill>
            </a:endParaRPr>
          </a:p>
        </p:txBody>
      </p:sp>
      <p:sp>
        <p:nvSpPr>
          <p:cNvPr id="16451" name="Rectangle 190"/>
          <p:cNvSpPr>
            <a:spLocks noChangeArrowheads="1"/>
          </p:cNvSpPr>
          <p:nvPr/>
        </p:nvSpPr>
        <p:spPr bwMode="auto">
          <a:xfrm>
            <a:off x="1318055" y="3418223"/>
            <a:ext cx="122242"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OR</a:t>
            </a:r>
            <a:endParaRPr lang="en-US" altLang="en-US" sz="2400" dirty="0">
              <a:solidFill>
                <a:schemeClr val="bg1">
                  <a:lumMod val="50000"/>
                </a:schemeClr>
              </a:solidFill>
            </a:endParaRPr>
          </a:p>
        </p:txBody>
      </p:sp>
      <p:sp>
        <p:nvSpPr>
          <p:cNvPr id="16452" name="Rectangle 191"/>
          <p:cNvSpPr>
            <a:spLocks noChangeArrowheads="1"/>
          </p:cNvSpPr>
          <p:nvPr/>
        </p:nvSpPr>
        <p:spPr bwMode="auto">
          <a:xfrm>
            <a:off x="1583993" y="3961120"/>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NV</a:t>
            </a:r>
            <a:endParaRPr lang="en-US" altLang="en-US" sz="2400" dirty="0">
              <a:solidFill>
                <a:schemeClr val="bg1">
                  <a:lumMod val="50000"/>
                </a:schemeClr>
              </a:solidFill>
            </a:endParaRPr>
          </a:p>
        </p:txBody>
      </p:sp>
      <p:sp>
        <p:nvSpPr>
          <p:cNvPr id="16454" name="Rectangle 193"/>
          <p:cNvSpPr>
            <a:spLocks noChangeArrowheads="1"/>
          </p:cNvSpPr>
          <p:nvPr/>
        </p:nvSpPr>
        <p:spPr bwMode="auto">
          <a:xfrm>
            <a:off x="1884789" y="3562410"/>
            <a:ext cx="81495"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ID</a:t>
            </a:r>
            <a:endParaRPr lang="en-US" altLang="en-US" sz="2400" dirty="0">
              <a:solidFill>
                <a:schemeClr val="bg1">
                  <a:lumMod val="50000"/>
                </a:schemeClr>
              </a:solidFill>
            </a:endParaRPr>
          </a:p>
        </p:txBody>
      </p:sp>
      <p:sp>
        <p:nvSpPr>
          <p:cNvPr id="16455" name="Rectangle 194"/>
          <p:cNvSpPr>
            <a:spLocks noChangeArrowheads="1"/>
          </p:cNvSpPr>
          <p:nvPr/>
        </p:nvSpPr>
        <p:spPr bwMode="auto">
          <a:xfrm>
            <a:off x="2039802" y="4127249"/>
            <a:ext cx="108877"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UT</a:t>
            </a:r>
            <a:endParaRPr lang="en-US" altLang="en-US" sz="2400" dirty="0">
              <a:solidFill>
                <a:schemeClr val="bg1">
                  <a:lumMod val="50000"/>
                </a:schemeClr>
              </a:solidFill>
            </a:endParaRPr>
          </a:p>
        </p:txBody>
      </p:sp>
      <p:sp>
        <p:nvSpPr>
          <p:cNvPr id="16456" name="Rectangle 195"/>
          <p:cNvSpPr>
            <a:spLocks noChangeArrowheads="1"/>
          </p:cNvSpPr>
          <p:nvPr/>
        </p:nvSpPr>
        <p:spPr bwMode="auto">
          <a:xfrm>
            <a:off x="2327681" y="3191388"/>
            <a:ext cx="116259"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MT</a:t>
            </a:r>
            <a:endParaRPr lang="en-US" altLang="en-US" sz="2400" dirty="0">
              <a:solidFill>
                <a:schemeClr val="bg1">
                  <a:lumMod val="50000"/>
                </a:schemeClr>
              </a:solidFill>
            </a:endParaRPr>
          </a:p>
        </p:txBody>
      </p:sp>
      <p:sp>
        <p:nvSpPr>
          <p:cNvPr id="16457" name="Rectangle 196"/>
          <p:cNvSpPr>
            <a:spLocks noChangeArrowheads="1"/>
          </p:cNvSpPr>
          <p:nvPr/>
        </p:nvSpPr>
        <p:spPr bwMode="auto">
          <a:xfrm>
            <a:off x="2397805" y="3684238"/>
            <a:ext cx="131022"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WY</a:t>
            </a:r>
            <a:endParaRPr lang="en-US" altLang="en-US" sz="2400" dirty="0">
              <a:solidFill>
                <a:schemeClr val="bg1">
                  <a:lumMod val="50000"/>
                </a:schemeClr>
              </a:solidFill>
            </a:endParaRPr>
          </a:p>
        </p:txBody>
      </p:sp>
      <p:sp>
        <p:nvSpPr>
          <p:cNvPr id="16459" name="Rectangle 198"/>
          <p:cNvSpPr>
            <a:spLocks noChangeArrowheads="1"/>
          </p:cNvSpPr>
          <p:nvPr/>
        </p:nvSpPr>
        <p:spPr bwMode="auto">
          <a:xfrm>
            <a:off x="1255516" y="4212159"/>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CA</a:t>
            </a:r>
            <a:endParaRPr lang="en-US" altLang="en-US" sz="2400" dirty="0">
              <a:solidFill>
                <a:schemeClr val="bg1">
                  <a:lumMod val="50000"/>
                </a:schemeClr>
              </a:solidFill>
            </a:endParaRPr>
          </a:p>
        </p:txBody>
      </p:sp>
      <p:sp>
        <p:nvSpPr>
          <p:cNvPr id="16461" name="Rectangle 200"/>
          <p:cNvSpPr>
            <a:spLocks noChangeArrowheads="1"/>
          </p:cNvSpPr>
          <p:nvPr/>
        </p:nvSpPr>
        <p:spPr bwMode="auto">
          <a:xfrm>
            <a:off x="2580498" y="4127249"/>
            <a:ext cx="122242"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CO</a:t>
            </a:r>
            <a:endParaRPr lang="en-US" altLang="en-US" sz="2400" dirty="0">
              <a:solidFill>
                <a:schemeClr val="bg1">
                  <a:lumMod val="50000"/>
                </a:schemeClr>
              </a:solidFill>
            </a:endParaRPr>
          </a:p>
        </p:txBody>
      </p:sp>
      <p:sp>
        <p:nvSpPr>
          <p:cNvPr id="16463" name="Rectangle 202"/>
          <p:cNvSpPr>
            <a:spLocks noChangeArrowheads="1"/>
          </p:cNvSpPr>
          <p:nvPr/>
        </p:nvSpPr>
        <p:spPr bwMode="auto">
          <a:xfrm>
            <a:off x="1916161" y="4570260"/>
            <a:ext cx="103568"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AZ</a:t>
            </a:r>
            <a:endParaRPr lang="en-US" altLang="en-US" sz="2400" dirty="0">
              <a:solidFill>
                <a:schemeClr val="bg1">
                  <a:lumMod val="50000"/>
                </a:schemeClr>
              </a:solidFill>
            </a:endParaRPr>
          </a:p>
        </p:txBody>
      </p:sp>
      <p:sp>
        <p:nvSpPr>
          <p:cNvPr id="16465" name="Rectangle 204"/>
          <p:cNvSpPr>
            <a:spLocks noChangeArrowheads="1"/>
          </p:cNvSpPr>
          <p:nvPr/>
        </p:nvSpPr>
        <p:spPr bwMode="auto">
          <a:xfrm>
            <a:off x="2491920" y="4701317"/>
            <a:ext cx="127332"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NM</a:t>
            </a:r>
            <a:endParaRPr lang="en-US" altLang="en-US" sz="2400" dirty="0">
              <a:solidFill>
                <a:schemeClr val="bg1">
                  <a:lumMod val="50000"/>
                </a:schemeClr>
              </a:solidFill>
            </a:endParaRPr>
          </a:p>
        </p:txBody>
      </p:sp>
      <p:sp>
        <p:nvSpPr>
          <p:cNvPr id="16466" name="Rectangle 205"/>
          <p:cNvSpPr>
            <a:spLocks noChangeArrowheads="1"/>
          </p:cNvSpPr>
          <p:nvPr/>
        </p:nvSpPr>
        <p:spPr bwMode="auto">
          <a:xfrm>
            <a:off x="3032616" y="3239381"/>
            <a:ext cx="118104"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ND</a:t>
            </a:r>
            <a:endParaRPr lang="en-US" altLang="en-US" sz="2400" dirty="0">
              <a:solidFill>
                <a:schemeClr val="bg1">
                  <a:lumMod val="50000"/>
                </a:schemeClr>
              </a:solidFill>
            </a:endParaRPr>
          </a:p>
        </p:txBody>
      </p:sp>
      <p:sp>
        <p:nvSpPr>
          <p:cNvPr id="16467" name="Rectangle 206"/>
          <p:cNvSpPr>
            <a:spLocks noChangeArrowheads="1"/>
          </p:cNvSpPr>
          <p:nvPr/>
        </p:nvSpPr>
        <p:spPr bwMode="auto">
          <a:xfrm>
            <a:off x="3051070" y="3579023"/>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SD</a:t>
            </a:r>
            <a:endParaRPr lang="en-US" altLang="en-US" sz="2400" dirty="0">
              <a:solidFill>
                <a:schemeClr val="bg1">
                  <a:lumMod val="50000"/>
                </a:schemeClr>
              </a:solidFill>
            </a:endParaRPr>
          </a:p>
        </p:txBody>
      </p:sp>
      <p:sp>
        <p:nvSpPr>
          <p:cNvPr id="16469" name="Rectangle 208"/>
          <p:cNvSpPr>
            <a:spLocks noChangeArrowheads="1"/>
          </p:cNvSpPr>
          <p:nvPr/>
        </p:nvSpPr>
        <p:spPr bwMode="auto">
          <a:xfrm>
            <a:off x="3198700" y="4247232"/>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KS</a:t>
            </a:r>
            <a:endParaRPr lang="en-US" altLang="en-US" sz="2400" dirty="0">
              <a:solidFill>
                <a:schemeClr val="bg1">
                  <a:lumMod val="50000"/>
                </a:schemeClr>
              </a:solidFill>
            </a:endParaRPr>
          </a:p>
        </p:txBody>
      </p:sp>
      <p:sp>
        <p:nvSpPr>
          <p:cNvPr id="16470" name="Rectangle 209"/>
          <p:cNvSpPr>
            <a:spLocks noChangeArrowheads="1"/>
          </p:cNvSpPr>
          <p:nvPr/>
        </p:nvSpPr>
        <p:spPr bwMode="auto">
          <a:xfrm>
            <a:off x="3242989" y="4570260"/>
            <a:ext cx="116259"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OK</a:t>
            </a:r>
            <a:endParaRPr lang="en-US" altLang="en-US" sz="2400" dirty="0">
              <a:solidFill>
                <a:schemeClr val="bg1">
                  <a:lumMod val="50000"/>
                </a:schemeClr>
              </a:solidFill>
            </a:endParaRPr>
          </a:p>
        </p:txBody>
      </p:sp>
      <p:sp>
        <p:nvSpPr>
          <p:cNvPr id="16471" name="Rectangle 210"/>
          <p:cNvSpPr>
            <a:spLocks noChangeArrowheads="1"/>
          </p:cNvSpPr>
          <p:nvPr/>
        </p:nvSpPr>
        <p:spPr bwMode="auto">
          <a:xfrm>
            <a:off x="3032616" y="4937591"/>
            <a:ext cx="103568"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TX</a:t>
            </a:r>
            <a:endParaRPr lang="en-US" altLang="en-US" sz="2400" dirty="0">
              <a:solidFill>
                <a:schemeClr val="bg1">
                  <a:lumMod val="50000"/>
                </a:schemeClr>
              </a:solidFill>
            </a:endParaRPr>
          </a:p>
        </p:txBody>
      </p:sp>
      <p:sp>
        <p:nvSpPr>
          <p:cNvPr id="16472" name="Rectangle 211"/>
          <p:cNvSpPr>
            <a:spLocks noChangeArrowheads="1"/>
          </p:cNvSpPr>
          <p:nvPr/>
        </p:nvSpPr>
        <p:spPr bwMode="auto">
          <a:xfrm>
            <a:off x="4979490" y="5308612"/>
            <a:ext cx="95077"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FL</a:t>
            </a:r>
            <a:endParaRPr lang="en-US" altLang="en-US" sz="2400" dirty="0">
              <a:solidFill>
                <a:schemeClr val="bg1">
                  <a:lumMod val="50000"/>
                </a:schemeClr>
              </a:solidFill>
            </a:endParaRPr>
          </a:p>
        </p:txBody>
      </p:sp>
      <p:sp>
        <p:nvSpPr>
          <p:cNvPr id="16473" name="Rectangle 212"/>
          <p:cNvSpPr>
            <a:spLocks noChangeArrowheads="1"/>
          </p:cNvSpPr>
          <p:nvPr/>
        </p:nvSpPr>
        <p:spPr bwMode="auto">
          <a:xfrm>
            <a:off x="4645477" y="4776999"/>
            <a:ext cx="11715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GA</a:t>
            </a:r>
            <a:endParaRPr lang="en-US" altLang="en-US" sz="2400" dirty="0">
              <a:solidFill>
                <a:schemeClr val="bg1">
                  <a:lumMod val="50000"/>
                </a:schemeClr>
              </a:solidFill>
            </a:endParaRPr>
          </a:p>
        </p:txBody>
      </p:sp>
      <p:sp>
        <p:nvSpPr>
          <p:cNvPr id="16475" name="Rectangle 214"/>
          <p:cNvSpPr>
            <a:spLocks noChangeArrowheads="1"/>
          </p:cNvSpPr>
          <p:nvPr/>
        </p:nvSpPr>
        <p:spPr bwMode="auto">
          <a:xfrm>
            <a:off x="4315154" y="4729005"/>
            <a:ext cx="9965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AL</a:t>
            </a:r>
            <a:endParaRPr lang="en-US" altLang="en-US" sz="2400" dirty="0">
              <a:solidFill>
                <a:schemeClr val="bg1">
                  <a:lumMod val="50000"/>
                </a:schemeClr>
              </a:solidFill>
            </a:endParaRPr>
          </a:p>
        </p:txBody>
      </p:sp>
      <p:sp>
        <p:nvSpPr>
          <p:cNvPr id="16476" name="Rectangle 215"/>
          <p:cNvSpPr>
            <a:spLocks noChangeArrowheads="1"/>
          </p:cNvSpPr>
          <p:nvPr/>
        </p:nvSpPr>
        <p:spPr bwMode="auto">
          <a:xfrm>
            <a:off x="4029120" y="4729005"/>
            <a:ext cx="121795"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MS</a:t>
            </a:r>
            <a:endParaRPr lang="en-US" altLang="en-US" sz="2400" dirty="0">
              <a:solidFill>
                <a:schemeClr val="bg1">
                  <a:lumMod val="50000"/>
                </a:schemeClr>
              </a:solidFill>
            </a:endParaRPr>
          </a:p>
        </p:txBody>
      </p:sp>
      <p:sp>
        <p:nvSpPr>
          <p:cNvPr id="16477" name="Rectangle 216"/>
          <p:cNvSpPr>
            <a:spLocks noChangeArrowheads="1"/>
          </p:cNvSpPr>
          <p:nvPr/>
        </p:nvSpPr>
        <p:spPr bwMode="auto">
          <a:xfrm>
            <a:off x="3785530" y="4937591"/>
            <a:ext cx="9965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LA</a:t>
            </a:r>
            <a:endParaRPr lang="en-US" altLang="en-US" sz="2400" dirty="0">
              <a:solidFill>
                <a:schemeClr val="bg1">
                  <a:lumMod val="50000"/>
                </a:schemeClr>
              </a:solidFill>
            </a:endParaRPr>
          </a:p>
        </p:txBody>
      </p:sp>
      <p:sp>
        <p:nvSpPr>
          <p:cNvPr id="16478" name="Rectangle 217"/>
          <p:cNvSpPr>
            <a:spLocks noChangeArrowheads="1"/>
          </p:cNvSpPr>
          <p:nvPr/>
        </p:nvSpPr>
        <p:spPr bwMode="auto">
          <a:xfrm>
            <a:off x="3759695" y="4614561"/>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AR</a:t>
            </a:r>
            <a:endParaRPr lang="en-US" altLang="en-US" sz="2400" dirty="0">
              <a:solidFill>
                <a:schemeClr val="bg1">
                  <a:lumMod val="50000"/>
                </a:schemeClr>
              </a:solidFill>
            </a:endParaRPr>
          </a:p>
        </p:txBody>
      </p:sp>
      <p:sp>
        <p:nvSpPr>
          <p:cNvPr id="16479" name="Rectangle 218"/>
          <p:cNvSpPr>
            <a:spLocks noChangeArrowheads="1"/>
          </p:cNvSpPr>
          <p:nvPr/>
        </p:nvSpPr>
        <p:spPr bwMode="auto">
          <a:xfrm>
            <a:off x="3696952" y="4212159"/>
            <a:ext cx="130733"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MO</a:t>
            </a:r>
            <a:endParaRPr lang="en-US" altLang="en-US" sz="2400" dirty="0">
              <a:solidFill>
                <a:schemeClr val="bg1">
                  <a:lumMod val="50000"/>
                </a:schemeClr>
              </a:solidFill>
            </a:endParaRPr>
          </a:p>
        </p:txBody>
      </p:sp>
      <p:sp>
        <p:nvSpPr>
          <p:cNvPr id="16481" name="Rectangle 220"/>
          <p:cNvSpPr>
            <a:spLocks noChangeArrowheads="1"/>
          </p:cNvSpPr>
          <p:nvPr/>
        </p:nvSpPr>
        <p:spPr bwMode="auto">
          <a:xfrm>
            <a:off x="3573311" y="3800528"/>
            <a:ext cx="76403"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IA</a:t>
            </a:r>
            <a:endParaRPr lang="en-US" altLang="en-US" sz="2400" dirty="0">
              <a:solidFill>
                <a:schemeClr val="bg1">
                  <a:lumMod val="50000"/>
                </a:schemeClr>
              </a:solidFill>
            </a:endParaRPr>
          </a:p>
        </p:txBody>
      </p:sp>
      <p:sp>
        <p:nvSpPr>
          <p:cNvPr id="16482" name="Rectangle 221"/>
          <p:cNvSpPr>
            <a:spLocks noChangeArrowheads="1"/>
          </p:cNvSpPr>
          <p:nvPr/>
        </p:nvSpPr>
        <p:spPr bwMode="auto">
          <a:xfrm>
            <a:off x="3505032" y="3366746"/>
            <a:ext cx="127337"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MN</a:t>
            </a:r>
            <a:endParaRPr lang="en-US" altLang="en-US" sz="2400" dirty="0">
              <a:solidFill>
                <a:schemeClr val="bg1">
                  <a:lumMod val="50000"/>
                </a:schemeClr>
              </a:solidFill>
            </a:endParaRPr>
          </a:p>
        </p:txBody>
      </p:sp>
      <p:sp>
        <p:nvSpPr>
          <p:cNvPr id="16483" name="Rectangle 222"/>
          <p:cNvSpPr>
            <a:spLocks noChangeArrowheads="1"/>
          </p:cNvSpPr>
          <p:nvPr/>
        </p:nvSpPr>
        <p:spPr bwMode="auto">
          <a:xfrm>
            <a:off x="3905480" y="3521801"/>
            <a:ext cx="97805"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WI</a:t>
            </a:r>
            <a:endParaRPr lang="en-US" altLang="en-US" sz="2400" dirty="0">
              <a:solidFill>
                <a:schemeClr val="bg1">
                  <a:lumMod val="50000"/>
                </a:schemeClr>
              </a:solidFill>
            </a:endParaRPr>
          </a:p>
        </p:txBody>
      </p:sp>
      <p:sp>
        <p:nvSpPr>
          <p:cNvPr id="16484" name="Rectangle 223"/>
          <p:cNvSpPr>
            <a:spLocks noChangeArrowheads="1"/>
          </p:cNvSpPr>
          <p:nvPr/>
        </p:nvSpPr>
        <p:spPr bwMode="auto">
          <a:xfrm>
            <a:off x="4281937" y="4450278"/>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TN</a:t>
            </a:r>
            <a:endParaRPr lang="en-US" altLang="en-US" sz="2400" dirty="0">
              <a:solidFill>
                <a:schemeClr val="bg1">
                  <a:lumMod val="50000"/>
                </a:schemeClr>
              </a:solidFill>
            </a:endParaRPr>
          </a:p>
        </p:txBody>
      </p:sp>
      <p:sp>
        <p:nvSpPr>
          <p:cNvPr id="16485" name="Rectangle 224"/>
          <p:cNvSpPr>
            <a:spLocks noChangeArrowheads="1"/>
          </p:cNvSpPr>
          <p:nvPr/>
        </p:nvSpPr>
        <p:spPr bwMode="auto">
          <a:xfrm>
            <a:off x="4900139" y="4570260"/>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SC</a:t>
            </a:r>
            <a:endParaRPr lang="en-US" altLang="en-US" sz="2400" dirty="0">
              <a:solidFill>
                <a:schemeClr val="bg1">
                  <a:lumMod val="50000"/>
                </a:schemeClr>
              </a:solidFill>
            </a:endParaRPr>
          </a:p>
        </p:txBody>
      </p:sp>
      <p:sp>
        <p:nvSpPr>
          <p:cNvPr id="16486" name="Rectangle 225"/>
          <p:cNvSpPr>
            <a:spLocks noChangeArrowheads="1"/>
          </p:cNvSpPr>
          <p:nvPr/>
        </p:nvSpPr>
        <p:spPr bwMode="auto">
          <a:xfrm>
            <a:off x="5021934" y="4374597"/>
            <a:ext cx="118847"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NC</a:t>
            </a:r>
            <a:endParaRPr lang="en-US" altLang="en-US" sz="2400" dirty="0">
              <a:solidFill>
                <a:schemeClr val="bg1">
                  <a:lumMod val="50000"/>
                </a:schemeClr>
              </a:solidFill>
            </a:endParaRPr>
          </a:p>
        </p:txBody>
      </p:sp>
      <p:sp>
        <p:nvSpPr>
          <p:cNvPr id="16487" name="Rectangle 226"/>
          <p:cNvSpPr>
            <a:spLocks noChangeArrowheads="1"/>
          </p:cNvSpPr>
          <p:nvPr/>
        </p:nvSpPr>
        <p:spPr bwMode="auto">
          <a:xfrm>
            <a:off x="4446176" y="4212159"/>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KY</a:t>
            </a:r>
            <a:endParaRPr lang="en-US" altLang="en-US" sz="2400" dirty="0">
              <a:solidFill>
                <a:schemeClr val="bg1">
                  <a:lumMod val="50000"/>
                </a:schemeClr>
              </a:solidFill>
            </a:endParaRPr>
          </a:p>
        </p:txBody>
      </p:sp>
      <p:sp>
        <p:nvSpPr>
          <p:cNvPr id="16488" name="Rectangle 227"/>
          <p:cNvSpPr>
            <a:spLocks noChangeArrowheads="1"/>
          </p:cNvSpPr>
          <p:nvPr/>
        </p:nvSpPr>
        <p:spPr bwMode="auto">
          <a:xfrm>
            <a:off x="4979490" y="4127249"/>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VA</a:t>
            </a:r>
            <a:endParaRPr lang="en-US" altLang="en-US" sz="2400" dirty="0">
              <a:solidFill>
                <a:schemeClr val="bg1">
                  <a:lumMod val="50000"/>
                </a:schemeClr>
              </a:solidFill>
            </a:endParaRPr>
          </a:p>
        </p:txBody>
      </p:sp>
      <p:sp>
        <p:nvSpPr>
          <p:cNvPr id="16490" name="Rectangle 229"/>
          <p:cNvSpPr>
            <a:spLocks noChangeArrowheads="1"/>
          </p:cNvSpPr>
          <p:nvPr/>
        </p:nvSpPr>
        <p:spPr bwMode="auto">
          <a:xfrm>
            <a:off x="4734055" y="4084793"/>
            <a:ext cx="130733"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WV</a:t>
            </a:r>
            <a:endParaRPr lang="en-US" altLang="en-US" sz="2400" dirty="0">
              <a:solidFill>
                <a:schemeClr val="bg1">
                  <a:lumMod val="50000"/>
                </a:schemeClr>
              </a:solidFill>
            </a:endParaRPr>
          </a:p>
        </p:txBody>
      </p:sp>
      <p:sp>
        <p:nvSpPr>
          <p:cNvPr id="16491" name="Rectangle 230"/>
          <p:cNvSpPr>
            <a:spLocks noChangeArrowheads="1"/>
          </p:cNvSpPr>
          <p:nvPr/>
        </p:nvSpPr>
        <p:spPr bwMode="auto">
          <a:xfrm>
            <a:off x="4012512" y="3961120"/>
            <a:ext cx="67912"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IL</a:t>
            </a:r>
            <a:endParaRPr lang="en-US" altLang="en-US" sz="2400" dirty="0">
              <a:solidFill>
                <a:schemeClr val="bg1">
                  <a:lumMod val="50000"/>
                </a:schemeClr>
              </a:solidFill>
            </a:endParaRPr>
          </a:p>
        </p:txBody>
      </p:sp>
      <p:sp>
        <p:nvSpPr>
          <p:cNvPr id="16492" name="Rectangle 231"/>
          <p:cNvSpPr>
            <a:spLocks noChangeArrowheads="1"/>
          </p:cNvSpPr>
          <p:nvPr/>
        </p:nvSpPr>
        <p:spPr bwMode="auto">
          <a:xfrm>
            <a:off x="4237648" y="3918664"/>
            <a:ext cx="81196"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IN</a:t>
            </a:r>
            <a:endParaRPr lang="en-US" altLang="en-US" sz="2400" dirty="0">
              <a:solidFill>
                <a:schemeClr val="bg1">
                  <a:lumMod val="50000"/>
                </a:schemeClr>
              </a:solidFill>
            </a:endParaRPr>
          </a:p>
        </p:txBody>
      </p:sp>
      <p:sp>
        <p:nvSpPr>
          <p:cNvPr id="16493" name="Rectangle 232"/>
          <p:cNvSpPr>
            <a:spLocks noChangeArrowheads="1"/>
          </p:cNvSpPr>
          <p:nvPr/>
        </p:nvSpPr>
        <p:spPr bwMode="auto">
          <a:xfrm>
            <a:off x="4359444" y="3638091"/>
            <a:ext cx="89985"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MI</a:t>
            </a:r>
            <a:endParaRPr lang="en-US" altLang="en-US" sz="2400" dirty="0">
              <a:solidFill>
                <a:schemeClr val="bg1">
                  <a:lumMod val="50000"/>
                </a:schemeClr>
              </a:solidFill>
            </a:endParaRPr>
          </a:p>
        </p:txBody>
      </p:sp>
      <p:sp>
        <p:nvSpPr>
          <p:cNvPr id="16495" name="Rectangle 234"/>
          <p:cNvSpPr>
            <a:spLocks noChangeArrowheads="1"/>
          </p:cNvSpPr>
          <p:nvPr/>
        </p:nvSpPr>
        <p:spPr bwMode="auto">
          <a:xfrm>
            <a:off x="4481238" y="3889131"/>
            <a:ext cx="121795"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OH</a:t>
            </a:r>
            <a:endParaRPr lang="en-US" altLang="en-US" sz="2400" dirty="0">
              <a:solidFill>
                <a:schemeClr val="bg1">
                  <a:lumMod val="50000"/>
                </a:schemeClr>
              </a:solidFill>
            </a:endParaRPr>
          </a:p>
        </p:txBody>
      </p:sp>
      <p:sp>
        <p:nvSpPr>
          <p:cNvPr id="16497" name="Rectangle 236"/>
          <p:cNvSpPr>
            <a:spLocks noChangeArrowheads="1"/>
          </p:cNvSpPr>
          <p:nvPr/>
        </p:nvSpPr>
        <p:spPr bwMode="auto">
          <a:xfrm>
            <a:off x="4877994" y="3770994"/>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PA</a:t>
            </a:r>
            <a:endParaRPr lang="en-US" altLang="en-US" sz="2400" dirty="0">
              <a:solidFill>
                <a:schemeClr val="bg1">
                  <a:lumMod val="50000"/>
                </a:schemeClr>
              </a:solidFill>
            </a:endParaRPr>
          </a:p>
        </p:txBody>
      </p:sp>
      <p:sp>
        <p:nvSpPr>
          <p:cNvPr id="16499" name="Rectangle 238"/>
          <p:cNvSpPr>
            <a:spLocks noChangeArrowheads="1"/>
          </p:cNvSpPr>
          <p:nvPr/>
        </p:nvSpPr>
        <p:spPr bwMode="auto">
          <a:xfrm>
            <a:off x="5274752" y="3800528"/>
            <a:ext cx="9965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NJ</a:t>
            </a:r>
            <a:endParaRPr lang="en-US" altLang="en-US" sz="2400" dirty="0">
              <a:solidFill>
                <a:schemeClr val="bg1">
                  <a:lumMod val="50000"/>
                </a:schemeClr>
              </a:solidFill>
            </a:endParaRPr>
          </a:p>
        </p:txBody>
      </p:sp>
      <p:sp>
        <p:nvSpPr>
          <p:cNvPr id="16501" name="Rectangle 240"/>
          <p:cNvSpPr>
            <a:spLocks noChangeArrowheads="1"/>
          </p:cNvSpPr>
          <p:nvPr/>
        </p:nvSpPr>
        <p:spPr bwMode="auto">
          <a:xfrm>
            <a:off x="5066224" y="3918664"/>
            <a:ext cx="127332"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MD</a:t>
            </a:r>
            <a:endParaRPr lang="en-US" altLang="en-US" sz="2400" dirty="0">
              <a:solidFill>
                <a:schemeClr val="bg1">
                  <a:lumMod val="50000"/>
                </a:schemeClr>
              </a:solidFill>
            </a:endParaRPr>
          </a:p>
        </p:txBody>
      </p:sp>
      <p:sp>
        <p:nvSpPr>
          <p:cNvPr id="16503" name="Rectangle 242"/>
          <p:cNvSpPr>
            <a:spLocks noChangeArrowheads="1"/>
          </p:cNvSpPr>
          <p:nvPr/>
        </p:nvSpPr>
        <p:spPr bwMode="auto">
          <a:xfrm>
            <a:off x="5121585" y="3428880"/>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NY</a:t>
            </a:r>
            <a:endParaRPr lang="en-US" altLang="en-US" sz="2400" dirty="0">
              <a:solidFill>
                <a:schemeClr val="bg1">
                  <a:lumMod val="50000"/>
                </a:schemeClr>
              </a:solidFill>
            </a:endParaRPr>
          </a:p>
        </p:txBody>
      </p:sp>
      <p:sp>
        <p:nvSpPr>
          <p:cNvPr id="16505" name="Rectangle 244"/>
          <p:cNvSpPr>
            <a:spLocks noChangeArrowheads="1"/>
          </p:cNvSpPr>
          <p:nvPr/>
        </p:nvSpPr>
        <p:spPr bwMode="auto">
          <a:xfrm>
            <a:off x="5276597" y="3239381"/>
            <a:ext cx="10334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VT</a:t>
            </a:r>
            <a:endParaRPr lang="en-US" altLang="en-US" sz="2400" dirty="0">
              <a:solidFill>
                <a:schemeClr val="bg1">
                  <a:lumMod val="50000"/>
                </a:schemeClr>
              </a:solidFill>
            </a:endParaRPr>
          </a:p>
        </p:txBody>
      </p:sp>
      <p:sp>
        <p:nvSpPr>
          <p:cNvPr id="16507" name="Rectangle 246"/>
          <p:cNvSpPr>
            <a:spLocks noChangeArrowheads="1"/>
          </p:cNvSpPr>
          <p:nvPr/>
        </p:nvSpPr>
        <p:spPr bwMode="auto">
          <a:xfrm>
            <a:off x="5475897" y="3147087"/>
            <a:ext cx="122242"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ME</a:t>
            </a:r>
            <a:endParaRPr lang="en-US" altLang="en-US" sz="2400" dirty="0">
              <a:solidFill>
                <a:schemeClr val="bg1">
                  <a:lumMod val="50000"/>
                </a:schemeClr>
              </a:solidFill>
            </a:endParaRPr>
          </a:p>
        </p:txBody>
      </p:sp>
      <p:sp>
        <p:nvSpPr>
          <p:cNvPr id="16509" name="Rectangle 248"/>
          <p:cNvSpPr>
            <a:spLocks noChangeArrowheads="1"/>
          </p:cNvSpPr>
          <p:nvPr/>
        </p:nvSpPr>
        <p:spPr bwMode="auto">
          <a:xfrm>
            <a:off x="5389165" y="3363055"/>
            <a:ext cx="118104"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NH</a:t>
            </a:r>
            <a:endParaRPr lang="en-US" altLang="en-US" sz="2400" dirty="0">
              <a:solidFill>
                <a:schemeClr val="bg1">
                  <a:lumMod val="50000"/>
                </a:schemeClr>
              </a:solidFill>
            </a:endParaRPr>
          </a:p>
        </p:txBody>
      </p:sp>
      <p:sp>
        <p:nvSpPr>
          <p:cNvPr id="16511" name="Rectangle 250"/>
          <p:cNvSpPr>
            <a:spLocks noChangeArrowheads="1"/>
          </p:cNvSpPr>
          <p:nvPr/>
        </p:nvSpPr>
        <p:spPr bwMode="auto">
          <a:xfrm>
            <a:off x="5354103" y="3479345"/>
            <a:ext cx="121795"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MA</a:t>
            </a:r>
            <a:endParaRPr lang="en-US" altLang="en-US" sz="2400" dirty="0">
              <a:solidFill>
                <a:schemeClr val="bg1">
                  <a:lumMod val="50000"/>
                </a:schemeClr>
              </a:solidFill>
            </a:endParaRPr>
          </a:p>
        </p:txBody>
      </p:sp>
      <p:sp>
        <p:nvSpPr>
          <p:cNvPr id="16513" name="Rectangle 252"/>
          <p:cNvSpPr>
            <a:spLocks noChangeArrowheads="1"/>
          </p:cNvSpPr>
          <p:nvPr/>
        </p:nvSpPr>
        <p:spPr bwMode="auto">
          <a:xfrm>
            <a:off x="5475897" y="3758073"/>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CT</a:t>
            </a:r>
            <a:endParaRPr lang="en-US" altLang="en-US" sz="2400" dirty="0">
              <a:solidFill>
                <a:schemeClr val="bg1">
                  <a:lumMod val="50000"/>
                </a:schemeClr>
              </a:solidFill>
            </a:endParaRPr>
          </a:p>
        </p:txBody>
      </p:sp>
      <p:sp>
        <p:nvSpPr>
          <p:cNvPr id="16515" name="Rectangle 254"/>
          <p:cNvSpPr>
            <a:spLocks noChangeArrowheads="1"/>
          </p:cNvSpPr>
          <p:nvPr/>
        </p:nvSpPr>
        <p:spPr bwMode="auto">
          <a:xfrm>
            <a:off x="5606920" y="3562410"/>
            <a:ext cx="81495"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RI</a:t>
            </a:r>
            <a:endParaRPr lang="en-US" altLang="en-US" sz="2400" dirty="0">
              <a:solidFill>
                <a:schemeClr val="bg1">
                  <a:lumMod val="50000"/>
                </a:schemeClr>
              </a:solidFill>
            </a:endParaRPr>
          </a:p>
        </p:txBody>
      </p:sp>
      <p:sp>
        <p:nvSpPr>
          <p:cNvPr id="16517" name="Rectangle 256"/>
          <p:cNvSpPr>
            <a:spLocks noChangeArrowheads="1"/>
          </p:cNvSpPr>
          <p:nvPr/>
        </p:nvSpPr>
        <p:spPr bwMode="auto">
          <a:xfrm>
            <a:off x="5518341" y="3889131"/>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DE</a:t>
            </a:r>
            <a:endParaRPr lang="en-US" altLang="en-US" sz="2400" dirty="0">
              <a:solidFill>
                <a:schemeClr val="bg1">
                  <a:lumMod val="50000"/>
                </a:schemeClr>
              </a:solidFill>
            </a:endParaRPr>
          </a:p>
        </p:txBody>
      </p:sp>
      <p:sp>
        <p:nvSpPr>
          <p:cNvPr id="16519" name="Rectangle 258"/>
          <p:cNvSpPr>
            <a:spLocks noChangeArrowheads="1"/>
          </p:cNvSpPr>
          <p:nvPr/>
        </p:nvSpPr>
        <p:spPr bwMode="auto">
          <a:xfrm>
            <a:off x="5518341" y="4007267"/>
            <a:ext cx="118104"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DC</a:t>
            </a:r>
            <a:endParaRPr lang="en-US" altLang="en-US" sz="2400" dirty="0">
              <a:solidFill>
                <a:schemeClr val="bg1">
                  <a:lumMod val="50000"/>
                </a:schemeClr>
              </a:solidFill>
            </a:endParaRPr>
          </a:p>
        </p:txBody>
      </p:sp>
      <p:sp>
        <p:nvSpPr>
          <p:cNvPr id="16520" name="Line 259"/>
          <p:cNvSpPr>
            <a:spLocks noChangeShapeType="1"/>
          </p:cNvSpPr>
          <p:nvPr/>
        </p:nvSpPr>
        <p:spPr bwMode="auto">
          <a:xfrm>
            <a:off x="5529414" y="3566102"/>
            <a:ext cx="68279" cy="29534"/>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1" name="Line 260"/>
          <p:cNvSpPr>
            <a:spLocks noChangeShapeType="1"/>
          </p:cNvSpPr>
          <p:nvPr/>
        </p:nvSpPr>
        <p:spPr bwMode="auto">
          <a:xfrm>
            <a:off x="5409464" y="3608557"/>
            <a:ext cx="66434" cy="149517"/>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2" name="Line 261"/>
          <p:cNvSpPr>
            <a:spLocks noChangeShapeType="1"/>
          </p:cNvSpPr>
          <p:nvPr/>
        </p:nvSpPr>
        <p:spPr bwMode="auto">
          <a:xfrm>
            <a:off x="5274752" y="3964811"/>
            <a:ext cx="201147" cy="1846"/>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3" name="Line 262"/>
          <p:cNvSpPr>
            <a:spLocks noChangeShapeType="1"/>
          </p:cNvSpPr>
          <p:nvPr/>
        </p:nvSpPr>
        <p:spPr bwMode="auto">
          <a:xfrm>
            <a:off x="5110513" y="4051568"/>
            <a:ext cx="365385" cy="3692"/>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4" name="Freeform 263"/>
          <p:cNvSpPr>
            <a:spLocks/>
          </p:cNvSpPr>
          <p:nvPr/>
        </p:nvSpPr>
        <p:spPr bwMode="auto">
          <a:xfrm>
            <a:off x="5398392" y="5576264"/>
            <a:ext cx="284188" cy="110753"/>
          </a:xfrm>
          <a:custGeom>
            <a:avLst/>
            <a:gdLst>
              <a:gd name="T0" fmla="*/ 760 w 3418"/>
              <a:gd name="T1" fmla="*/ 104 h 1367"/>
              <a:gd name="T2" fmla="*/ 1248 w 3418"/>
              <a:gd name="T3" fmla="*/ 76 h 1367"/>
              <a:gd name="T4" fmla="*/ 1882 w 3418"/>
              <a:gd name="T5" fmla="*/ 159 h 1367"/>
              <a:gd name="T6" fmla="*/ 2212 w 3418"/>
              <a:gd name="T7" fmla="*/ 174 h 1367"/>
              <a:gd name="T8" fmla="*/ 2385 w 3418"/>
              <a:gd name="T9" fmla="*/ 285 h 1367"/>
              <a:gd name="T10" fmla="*/ 2433 w 3418"/>
              <a:gd name="T11" fmla="*/ 362 h 1367"/>
              <a:gd name="T12" fmla="*/ 2474 w 3418"/>
              <a:gd name="T13" fmla="*/ 341 h 1367"/>
              <a:gd name="T14" fmla="*/ 2440 w 3418"/>
              <a:gd name="T15" fmla="*/ 305 h 1367"/>
              <a:gd name="T16" fmla="*/ 2398 w 3418"/>
              <a:gd name="T17" fmla="*/ 264 h 1367"/>
              <a:gd name="T18" fmla="*/ 2371 w 3418"/>
              <a:gd name="T19" fmla="*/ 215 h 1367"/>
              <a:gd name="T20" fmla="*/ 2426 w 3418"/>
              <a:gd name="T21" fmla="*/ 209 h 1367"/>
              <a:gd name="T22" fmla="*/ 2481 w 3418"/>
              <a:gd name="T23" fmla="*/ 237 h 1367"/>
              <a:gd name="T24" fmla="*/ 2535 w 3418"/>
              <a:gd name="T25" fmla="*/ 237 h 1367"/>
              <a:gd name="T26" fmla="*/ 2592 w 3418"/>
              <a:gd name="T27" fmla="*/ 222 h 1367"/>
              <a:gd name="T28" fmla="*/ 2647 w 3418"/>
              <a:gd name="T29" fmla="*/ 209 h 1367"/>
              <a:gd name="T30" fmla="*/ 2682 w 3418"/>
              <a:gd name="T31" fmla="*/ 250 h 1367"/>
              <a:gd name="T32" fmla="*/ 2730 w 3418"/>
              <a:gd name="T33" fmla="*/ 264 h 1367"/>
              <a:gd name="T34" fmla="*/ 2784 w 3418"/>
              <a:gd name="T35" fmla="*/ 264 h 1367"/>
              <a:gd name="T36" fmla="*/ 2839 w 3418"/>
              <a:gd name="T37" fmla="*/ 292 h 1367"/>
              <a:gd name="T38" fmla="*/ 2895 w 3418"/>
              <a:gd name="T39" fmla="*/ 305 h 1367"/>
              <a:gd name="T40" fmla="*/ 2950 w 3418"/>
              <a:gd name="T41" fmla="*/ 320 h 1367"/>
              <a:gd name="T42" fmla="*/ 3005 w 3418"/>
              <a:gd name="T43" fmla="*/ 333 h 1367"/>
              <a:gd name="T44" fmla="*/ 3060 w 3418"/>
              <a:gd name="T45" fmla="*/ 349 h 1367"/>
              <a:gd name="T46" fmla="*/ 3115 w 3418"/>
              <a:gd name="T47" fmla="*/ 362 h 1367"/>
              <a:gd name="T48" fmla="*/ 3170 w 3418"/>
              <a:gd name="T49" fmla="*/ 376 h 1367"/>
              <a:gd name="T50" fmla="*/ 3226 w 3418"/>
              <a:gd name="T51" fmla="*/ 391 h 1367"/>
              <a:gd name="T52" fmla="*/ 3281 w 3418"/>
              <a:gd name="T53" fmla="*/ 397 h 1367"/>
              <a:gd name="T54" fmla="*/ 3335 w 3418"/>
              <a:gd name="T55" fmla="*/ 397 h 1367"/>
              <a:gd name="T56" fmla="*/ 3390 w 3418"/>
              <a:gd name="T57" fmla="*/ 404 h 1367"/>
              <a:gd name="T58" fmla="*/ 3418 w 3418"/>
              <a:gd name="T59" fmla="*/ 452 h 1367"/>
              <a:gd name="T60" fmla="*/ 3383 w 3418"/>
              <a:gd name="T61" fmla="*/ 509 h 1367"/>
              <a:gd name="T62" fmla="*/ 3377 w 3418"/>
              <a:gd name="T63" fmla="*/ 564 h 1367"/>
              <a:gd name="T64" fmla="*/ 3377 w 3418"/>
              <a:gd name="T65" fmla="*/ 620 h 1367"/>
              <a:gd name="T66" fmla="*/ 3397 w 3418"/>
              <a:gd name="T67" fmla="*/ 675 h 1367"/>
              <a:gd name="T68" fmla="*/ 3335 w 3418"/>
              <a:gd name="T69" fmla="*/ 727 h 1367"/>
              <a:gd name="T70" fmla="*/ 3317 w 3418"/>
              <a:gd name="T71" fmla="*/ 828 h 1367"/>
              <a:gd name="T72" fmla="*/ 3071 w 3418"/>
              <a:gd name="T73" fmla="*/ 976 h 1367"/>
              <a:gd name="T74" fmla="*/ 2989 w 3418"/>
              <a:gd name="T75" fmla="*/ 1119 h 1367"/>
              <a:gd name="T76" fmla="*/ 2852 w 3418"/>
              <a:gd name="T77" fmla="*/ 1191 h 1367"/>
              <a:gd name="T78" fmla="*/ 2688 w 3418"/>
              <a:gd name="T79" fmla="*/ 1265 h 1367"/>
              <a:gd name="T80" fmla="*/ 2385 w 3418"/>
              <a:gd name="T81" fmla="*/ 1309 h 1367"/>
              <a:gd name="T82" fmla="*/ 2159 w 3418"/>
              <a:gd name="T83" fmla="*/ 1367 h 1367"/>
              <a:gd name="T84" fmla="*/ 1969 w 3418"/>
              <a:gd name="T85" fmla="*/ 1355 h 1367"/>
              <a:gd name="T86" fmla="*/ 1758 w 3418"/>
              <a:gd name="T87" fmla="*/ 1309 h 1367"/>
              <a:gd name="T88" fmla="*/ 1628 w 3418"/>
              <a:gd name="T89" fmla="*/ 1298 h 1367"/>
              <a:gd name="T90" fmla="*/ 1531 w 3418"/>
              <a:gd name="T91" fmla="*/ 1226 h 1367"/>
              <a:gd name="T92" fmla="*/ 1393 w 3418"/>
              <a:gd name="T93" fmla="*/ 1267 h 1367"/>
              <a:gd name="T94" fmla="*/ 1058 w 3418"/>
              <a:gd name="T95" fmla="*/ 1254 h 1367"/>
              <a:gd name="T96" fmla="*/ 896 w 3418"/>
              <a:gd name="T97" fmla="*/ 1217 h 1367"/>
              <a:gd name="T98" fmla="*/ 690 w 3418"/>
              <a:gd name="T99" fmla="*/ 1298 h 1367"/>
              <a:gd name="T100" fmla="*/ 521 w 3418"/>
              <a:gd name="T101" fmla="*/ 1289 h 1367"/>
              <a:gd name="T102" fmla="*/ 305 w 3418"/>
              <a:gd name="T103" fmla="*/ 1254 h 1367"/>
              <a:gd name="T104" fmla="*/ 52 w 3418"/>
              <a:gd name="T105" fmla="*/ 1254 h 1367"/>
              <a:gd name="T106" fmla="*/ 123 w 3418"/>
              <a:gd name="T107" fmla="*/ 1145 h 1367"/>
              <a:gd name="T108" fmla="*/ 110 w 3418"/>
              <a:gd name="T109" fmla="*/ 995 h 1367"/>
              <a:gd name="T110" fmla="*/ 170 w 3418"/>
              <a:gd name="T111" fmla="*/ 724 h 1367"/>
              <a:gd name="T112" fmla="*/ 123 w 3418"/>
              <a:gd name="T113" fmla="*/ 506 h 1367"/>
              <a:gd name="T114" fmla="*/ 15 w 3418"/>
              <a:gd name="T115" fmla="*/ 423 h 1367"/>
              <a:gd name="T116" fmla="*/ 55 w 3418"/>
              <a:gd name="T117" fmla="*/ 280 h 1367"/>
              <a:gd name="T118" fmla="*/ 181 w 3418"/>
              <a:gd name="T119" fmla="*/ 250 h 13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18"/>
              <a:gd name="T181" fmla="*/ 0 h 1367"/>
              <a:gd name="T182" fmla="*/ 3418 w 3418"/>
              <a:gd name="T183" fmla="*/ 1367 h 136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18" h="1367">
                <a:moveTo>
                  <a:pt x="229" y="0"/>
                </a:moveTo>
                <a:lnTo>
                  <a:pt x="519" y="21"/>
                </a:lnTo>
                <a:lnTo>
                  <a:pt x="656" y="83"/>
                </a:lnTo>
                <a:lnTo>
                  <a:pt x="760" y="104"/>
                </a:lnTo>
                <a:lnTo>
                  <a:pt x="912" y="41"/>
                </a:lnTo>
                <a:lnTo>
                  <a:pt x="1056" y="97"/>
                </a:lnTo>
                <a:lnTo>
                  <a:pt x="1146" y="97"/>
                </a:lnTo>
                <a:lnTo>
                  <a:pt x="1248" y="76"/>
                </a:lnTo>
                <a:lnTo>
                  <a:pt x="1359" y="104"/>
                </a:lnTo>
                <a:lnTo>
                  <a:pt x="1628" y="132"/>
                </a:lnTo>
                <a:lnTo>
                  <a:pt x="1745" y="104"/>
                </a:lnTo>
                <a:lnTo>
                  <a:pt x="1882" y="159"/>
                </a:lnTo>
                <a:lnTo>
                  <a:pt x="2013" y="215"/>
                </a:lnTo>
                <a:lnTo>
                  <a:pt x="2055" y="222"/>
                </a:lnTo>
                <a:lnTo>
                  <a:pt x="2185" y="202"/>
                </a:lnTo>
                <a:lnTo>
                  <a:pt x="2212" y="174"/>
                </a:lnTo>
                <a:lnTo>
                  <a:pt x="2261" y="270"/>
                </a:lnTo>
                <a:lnTo>
                  <a:pt x="2323" y="257"/>
                </a:lnTo>
                <a:lnTo>
                  <a:pt x="2350" y="285"/>
                </a:lnTo>
                <a:lnTo>
                  <a:pt x="2385" y="285"/>
                </a:lnTo>
                <a:lnTo>
                  <a:pt x="2405" y="320"/>
                </a:lnTo>
                <a:lnTo>
                  <a:pt x="2405" y="341"/>
                </a:lnTo>
                <a:lnTo>
                  <a:pt x="2419" y="349"/>
                </a:lnTo>
                <a:lnTo>
                  <a:pt x="2433" y="362"/>
                </a:lnTo>
                <a:lnTo>
                  <a:pt x="2446" y="362"/>
                </a:lnTo>
                <a:lnTo>
                  <a:pt x="2460" y="362"/>
                </a:lnTo>
                <a:lnTo>
                  <a:pt x="2474" y="356"/>
                </a:lnTo>
                <a:lnTo>
                  <a:pt x="2474" y="341"/>
                </a:lnTo>
                <a:lnTo>
                  <a:pt x="2474" y="327"/>
                </a:lnTo>
                <a:lnTo>
                  <a:pt x="2467" y="313"/>
                </a:lnTo>
                <a:lnTo>
                  <a:pt x="2453" y="313"/>
                </a:lnTo>
                <a:lnTo>
                  <a:pt x="2440" y="305"/>
                </a:lnTo>
                <a:lnTo>
                  <a:pt x="2426" y="299"/>
                </a:lnTo>
                <a:lnTo>
                  <a:pt x="2419" y="285"/>
                </a:lnTo>
                <a:lnTo>
                  <a:pt x="2405" y="278"/>
                </a:lnTo>
                <a:lnTo>
                  <a:pt x="2398" y="264"/>
                </a:lnTo>
                <a:lnTo>
                  <a:pt x="2391" y="250"/>
                </a:lnTo>
                <a:lnTo>
                  <a:pt x="2385" y="237"/>
                </a:lnTo>
                <a:lnTo>
                  <a:pt x="2371" y="229"/>
                </a:lnTo>
                <a:lnTo>
                  <a:pt x="2371" y="215"/>
                </a:lnTo>
                <a:lnTo>
                  <a:pt x="2385" y="202"/>
                </a:lnTo>
                <a:lnTo>
                  <a:pt x="2398" y="202"/>
                </a:lnTo>
                <a:lnTo>
                  <a:pt x="2412" y="202"/>
                </a:lnTo>
                <a:lnTo>
                  <a:pt x="2426" y="209"/>
                </a:lnTo>
                <a:lnTo>
                  <a:pt x="2440" y="215"/>
                </a:lnTo>
                <a:lnTo>
                  <a:pt x="2453" y="222"/>
                </a:lnTo>
                <a:lnTo>
                  <a:pt x="2467" y="229"/>
                </a:lnTo>
                <a:lnTo>
                  <a:pt x="2481" y="237"/>
                </a:lnTo>
                <a:lnTo>
                  <a:pt x="2495" y="237"/>
                </a:lnTo>
                <a:lnTo>
                  <a:pt x="2508" y="237"/>
                </a:lnTo>
                <a:lnTo>
                  <a:pt x="2522" y="237"/>
                </a:lnTo>
                <a:lnTo>
                  <a:pt x="2535" y="237"/>
                </a:lnTo>
                <a:lnTo>
                  <a:pt x="2550" y="237"/>
                </a:lnTo>
                <a:lnTo>
                  <a:pt x="2564" y="229"/>
                </a:lnTo>
                <a:lnTo>
                  <a:pt x="2578" y="229"/>
                </a:lnTo>
                <a:lnTo>
                  <a:pt x="2592" y="222"/>
                </a:lnTo>
                <a:lnTo>
                  <a:pt x="2606" y="215"/>
                </a:lnTo>
                <a:lnTo>
                  <a:pt x="2620" y="209"/>
                </a:lnTo>
                <a:lnTo>
                  <a:pt x="2633" y="209"/>
                </a:lnTo>
                <a:lnTo>
                  <a:pt x="2647" y="209"/>
                </a:lnTo>
                <a:lnTo>
                  <a:pt x="2660" y="209"/>
                </a:lnTo>
                <a:lnTo>
                  <a:pt x="2668" y="222"/>
                </a:lnTo>
                <a:lnTo>
                  <a:pt x="2675" y="237"/>
                </a:lnTo>
                <a:lnTo>
                  <a:pt x="2682" y="250"/>
                </a:lnTo>
                <a:lnTo>
                  <a:pt x="2688" y="264"/>
                </a:lnTo>
                <a:lnTo>
                  <a:pt x="2702" y="264"/>
                </a:lnTo>
                <a:lnTo>
                  <a:pt x="2716" y="264"/>
                </a:lnTo>
                <a:lnTo>
                  <a:pt x="2730" y="264"/>
                </a:lnTo>
                <a:lnTo>
                  <a:pt x="2744" y="264"/>
                </a:lnTo>
                <a:lnTo>
                  <a:pt x="2757" y="264"/>
                </a:lnTo>
                <a:lnTo>
                  <a:pt x="2771" y="264"/>
                </a:lnTo>
                <a:lnTo>
                  <a:pt x="2784" y="264"/>
                </a:lnTo>
                <a:lnTo>
                  <a:pt x="2799" y="278"/>
                </a:lnTo>
                <a:lnTo>
                  <a:pt x="2812" y="285"/>
                </a:lnTo>
                <a:lnTo>
                  <a:pt x="2826" y="292"/>
                </a:lnTo>
                <a:lnTo>
                  <a:pt x="2839" y="292"/>
                </a:lnTo>
                <a:lnTo>
                  <a:pt x="2854" y="292"/>
                </a:lnTo>
                <a:lnTo>
                  <a:pt x="2867" y="299"/>
                </a:lnTo>
                <a:lnTo>
                  <a:pt x="2881" y="299"/>
                </a:lnTo>
                <a:lnTo>
                  <a:pt x="2895" y="305"/>
                </a:lnTo>
                <a:lnTo>
                  <a:pt x="2909" y="313"/>
                </a:lnTo>
                <a:lnTo>
                  <a:pt x="2923" y="320"/>
                </a:lnTo>
                <a:lnTo>
                  <a:pt x="2936" y="320"/>
                </a:lnTo>
                <a:lnTo>
                  <a:pt x="2950" y="320"/>
                </a:lnTo>
                <a:lnTo>
                  <a:pt x="2963" y="320"/>
                </a:lnTo>
                <a:lnTo>
                  <a:pt x="2978" y="327"/>
                </a:lnTo>
                <a:lnTo>
                  <a:pt x="2991" y="333"/>
                </a:lnTo>
                <a:lnTo>
                  <a:pt x="3005" y="333"/>
                </a:lnTo>
                <a:lnTo>
                  <a:pt x="3018" y="333"/>
                </a:lnTo>
                <a:lnTo>
                  <a:pt x="3033" y="341"/>
                </a:lnTo>
                <a:lnTo>
                  <a:pt x="3047" y="341"/>
                </a:lnTo>
                <a:lnTo>
                  <a:pt x="3060" y="349"/>
                </a:lnTo>
                <a:lnTo>
                  <a:pt x="3074" y="349"/>
                </a:lnTo>
                <a:lnTo>
                  <a:pt x="3087" y="356"/>
                </a:lnTo>
                <a:lnTo>
                  <a:pt x="3102" y="356"/>
                </a:lnTo>
                <a:lnTo>
                  <a:pt x="3115" y="362"/>
                </a:lnTo>
                <a:lnTo>
                  <a:pt x="3129" y="369"/>
                </a:lnTo>
                <a:lnTo>
                  <a:pt x="3142" y="376"/>
                </a:lnTo>
                <a:lnTo>
                  <a:pt x="3157" y="376"/>
                </a:lnTo>
                <a:lnTo>
                  <a:pt x="3170" y="376"/>
                </a:lnTo>
                <a:lnTo>
                  <a:pt x="3184" y="383"/>
                </a:lnTo>
                <a:lnTo>
                  <a:pt x="3198" y="383"/>
                </a:lnTo>
                <a:lnTo>
                  <a:pt x="3211" y="383"/>
                </a:lnTo>
                <a:lnTo>
                  <a:pt x="3226" y="391"/>
                </a:lnTo>
                <a:lnTo>
                  <a:pt x="3239" y="391"/>
                </a:lnTo>
                <a:lnTo>
                  <a:pt x="3253" y="391"/>
                </a:lnTo>
                <a:lnTo>
                  <a:pt x="3266" y="397"/>
                </a:lnTo>
                <a:lnTo>
                  <a:pt x="3281" y="397"/>
                </a:lnTo>
                <a:lnTo>
                  <a:pt x="3294" y="397"/>
                </a:lnTo>
                <a:lnTo>
                  <a:pt x="3308" y="397"/>
                </a:lnTo>
                <a:lnTo>
                  <a:pt x="3321" y="397"/>
                </a:lnTo>
                <a:lnTo>
                  <a:pt x="3335" y="397"/>
                </a:lnTo>
                <a:lnTo>
                  <a:pt x="3349" y="397"/>
                </a:lnTo>
                <a:lnTo>
                  <a:pt x="3363" y="397"/>
                </a:lnTo>
                <a:lnTo>
                  <a:pt x="3377" y="397"/>
                </a:lnTo>
                <a:lnTo>
                  <a:pt x="3390" y="404"/>
                </a:lnTo>
                <a:lnTo>
                  <a:pt x="3405" y="411"/>
                </a:lnTo>
                <a:lnTo>
                  <a:pt x="3418" y="425"/>
                </a:lnTo>
                <a:lnTo>
                  <a:pt x="3418" y="439"/>
                </a:lnTo>
                <a:lnTo>
                  <a:pt x="3418" y="452"/>
                </a:lnTo>
                <a:lnTo>
                  <a:pt x="3411" y="467"/>
                </a:lnTo>
                <a:lnTo>
                  <a:pt x="3405" y="480"/>
                </a:lnTo>
                <a:lnTo>
                  <a:pt x="3397" y="494"/>
                </a:lnTo>
                <a:lnTo>
                  <a:pt x="3383" y="509"/>
                </a:lnTo>
                <a:lnTo>
                  <a:pt x="3383" y="522"/>
                </a:lnTo>
                <a:lnTo>
                  <a:pt x="3377" y="537"/>
                </a:lnTo>
                <a:lnTo>
                  <a:pt x="3377" y="550"/>
                </a:lnTo>
                <a:lnTo>
                  <a:pt x="3377" y="564"/>
                </a:lnTo>
                <a:lnTo>
                  <a:pt x="3377" y="578"/>
                </a:lnTo>
                <a:lnTo>
                  <a:pt x="3377" y="592"/>
                </a:lnTo>
                <a:lnTo>
                  <a:pt x="3377" y="605"/>
                </a:lnTo>
                <a:lnTo>
                  <a:pt x="3377" y="620"/>
                </a:lnTo>
                <a:lnTo>
                  <a:pt x="3377" y="633"/>
                </a:lnTo>
                <a:lnTo>
                  <a:pt x="3383" y="648"/>
                </a:lnTo>
                <a:lnTo>
                  <a:pt x="3390" y="661"/>
                </a:lnTo>
                <a:lnTo>
                  <a:pt x="3397" y="675"/>
                </a:lnTo>
                <a:lnTo>
                  <a:pt x="3402" y="694"/>
                </a:lnTo>
                <a:lnTo>
                  <a:pt x="3405" y="722"/>
                </a:lnTo>
                <a:lnTo>
                  <a:pt x="3390" y="756"/>
                </a:lnTo>
                <a:lnTo>
                  <a:pt x="3335" y="727"/>
                </a:lnTo>
                <a:lnTo>
                  <a:pt x="3333" y="749"/>
                </a:lnTo>
                <a:lnTo>
                  <a:pt x="3345" y="775"/>
                </a:lnTo>
                <a:lnTo>
                  <a:pt x="3352" y="808"/>
                </a:lnTo>
                <a:lnTo>
                  <a:pt x="3317" y="828"/>
                </a:lnTo>
                <a:lnTo>
                  <a:pt x="3246" y="865"/>
                </a:lnTo>
                <a:lnTo>
                  <a:pt x="3213" y="865"/>
                </a:lnTo>
                <a:lnTo>
                  <a:pt x="3151" y="895"/>
                </a:lnTo>
                <a:lnTo>
                  <a:pt x="3071" y="976"/>
                </a:lnTo>
                <a:lnTo>
                  <a:pt x="3067" y="1007"/>
                </a:lnTo>
                <a:lnTo>
                  <a:pt x="3042" y="1031"/>
                </a:lnTo>
                <a:lnTo>
                  <a:pt x="3044" y="1064"/>
                </a:lnTo>
                <a:lnTo>
                  <a:pt x="2989" y="1119"/>
                </a:lnTo>
                <a:lnTo>
                  <a:pt x="2932" y="1145"/>
                </a:lnTo>
                <a:lnTo>
                  <a:pt x="2881" y="1138"/>
                </a:lnTo>
                <a:lnTo>
                  <a:pt x="2844" y="1156"/>
                </a:lnTo>
                <a:lnTo>
                  <a:pt x="2852" y="1191"/>
                </a:lnTo>
                <a:lnTo>
                  <a:pt x="2828" y="1241"/>
                </a:lnTo>
                <a:lnTo>
                  <a:pt x="2792" y="1241"/>
                </a:lnTo>
                <a:lnTo>
                  <a:pt x="2746" y="1267"/>
                </a:lnTo>
                <a:lnTo>
                  <a:pt x="2688" y="1265"/>
                </a:lnTo>
                <a:lnTo>
                  <a:pt x="2668" y="1281"/>
                </a:lnTo>
                <a:lnTo>
                  <a:pt x="2499" y="1284"/>
                </a:lnTo>
                <a:lnTo>
                  <a:pt x="2446" y="1309"/>
                </a:lnTo>
                <a:lnTo>
                  <a:pt x="2385" y="1309"/>
                </a:lnTo>
                <a:lnTo>
                  <a:pt x="2354" y="1326"/>
                </a:lnTo>
                <a:lnTo>
                  <a:pt x="2329" y="1323"/>
                </a:lnTo>
                <a:lnTo>
                  <a:pt x="2247" y="1367"/>
                </a:lnTo>
                <a:lnTo>
                  <a:pt x="2159" y="1367"/>
                </a:lnTo>
                <a:lnTo>
                  <a:pt x="2135" y="1337"/>
                </a:lnTo>
                <a:lnTo>
                  <a:pt x="2082" y="1337"/>
                </a:lnTo>
                <a:lnTo>
                  <a:pt x="2057" y="1351"/>
                </a:lnTo>
                <a:lnTo>
                  <a:pt x="1969" y="1355"/>
                </a:lnTo>
                <a:lnTo>
                  <a:pt x="1880" y="1304"/>
                </a:lnTo>
                <a:lnTo>
                  <a:pt x="1861" y="1281"/>
                </a:lnTo>
                <a:lnTo>
                  <a:pt x="1807" y="1281"/>
                </a:lnTo>
                <a:lnTo>
                  <a:pt x="1758" y="1309"/>
                </a:lnTo>
                <a:lnTo>
                  <a:pt x="1726" y="1307"/>
                </a:lnTo>
                <a:lnTo>
                  <a:pt x="1696" y="1328"/>
                </a:lnTo>
                <a:lnTo>
                  <a:pt x="1637" y="1328"/>
                </a:lnTo>
                <a:lnTo>
                  <a:pt x="1628" y="1298"/>
                </a:lnTo>
                <a:lnTo>
                  <a:pt x="1595" y="1267"/>
                </a:lnTo>
                <a:lnTo>
                  <a:pt x="1584" y="1241"/>
                </a:lnTo>
                <a:lnTo>
                  <a:pt x="1564" y="1226"/>
                </a:lnTo>
                <a:lnTo>
                  <a:pt x="1531" y="1226"/>
                </a:lnTo>
                <a:lnTo>
                  <a:pt x="1478" y="1254"/>
                </a:lnTo>
                <a:lnTo>
                  <a:pt x="1446" y="1254"/>
                </a:lnTo>
                <a:lnTo>
                  <a:pt x="1423" y="1267"/>
                </a:lnTo>
                <a:lnTo>
                  <a:pt x="1393" y="1267"/>
                </a:lnTo>
                <a:lnTo>
                  <a:pt x="1370" y="1279"/>
                </a:lnTo>
                <a:lnTo>
                  <a:pt x="1252" y="1284"/>
                </a:lnTo>
                <a:lnTo>
                  <a:pt x="1196" y="1256"/>
                </a:lnTo>
                <a:lnTo>
                  <a:pt x="1058" y="1254"/>
                </a:lnTo>
                <a:lnTo>
                  <a:pt x="1031" y="1228"/>
                </a:lnTo>
                <a:lnTo>
                  <a:pt x="953" y="1228"/>
                </a:lnTo>
                <a:lnTo>
                  <a:pt x="923" y="1212"/>
                </a:lnTo>
                <a:lnTo>
                  <a:pt x="896" y="1217"/>
                </a:lnTo>
                <a:lnTo>
                  <a:pt x="872" y="1226"/>
                </a:lnTo>
                <a:lnTo>
                  <a:pt x="861" y="1261"/>
                </a:lnTo>
                <a:lnTo>
                  <a:pt x="780" y="1302"/>
                </a:lnTo>
                <a:lnTo>
                  <a:pt x="690" y="1298"/>
                </a:lnTo>
                <a:lnTo>
                  <a:pt x="665" y="1313"/>
                </a:lnTo>
                <a:lnTo>
                  <a:pt x="603" y="1313"/>
                </a:lnTo>
                <a:lnTo>
                  <a:pt x="550" y="1289"/>
                </a:lnTo>
                <a:lnTo>
                  <a:pt x="521" y="1289"/>
                </a:lnTo>
                <a:lnTo>
                  <a:pt x="495" y="1270"/>
                </a:lnTo>
                <a:lnTo>
                  <a:pt x="411" y="1272"/>
                </a:lnTo>
                <a:lnTo>
                  <a:pt x="385" y="1256"/>
                </a:lnTo>
                <a:lnTo>
                  <a:pt x="305" y="1254"/>
                </a:lnTo>
                <a:lnTo>
                  <a:pt x="247" y="1286"/>
                </a:lnTo>
                <a:lnTo>
                  <a:pt x="85" y="1281"/>
                </a:lnTo>
                <a:lnTo>
                  <a:pt x="79" y="1251"/>
                </a:lnTo>
                <a:lnTo>
                  <a:pt x="52" y="1254"/>
                </a:lnTo>
                <a:lnTo>
                  <a:pt x="52" y="1202"/>
                </a:lnTo>
                <a:lnTo>
                  <a:pt x="68" y="1177"/>
                </a:lnTo>
                <a:lnTo>
                  <a:pt x="99" y="1142"/>
                </a:lnTo>
                <a:lnTo>
                  <a:pt x="123" y="1145"/>
                </a:lnTo>
                <a:lnTo>
                  <a:pt x="112" y="1117"/>
                </a:lnTo>
                <a:lnTo>
                  <a:pt x="83" y="1103"/>
                </a:lnTo>
                <a:lnTo>
                  <a:pt x="83" y="1020"/>
                </a:lnTo>
                <a:lnTo>
                  <a:pt x="110" y="995"/>
                </a:lnTo>
                <a:lnTo>
                  <a:pt x="110" y="912"/>
                </a:lnTo>
                <a:lnTo>
                  <a:pt x="139" y="849"/>
                </a:lnTo>
                <a:lnTo>
                  <a:pt x="135" y="742"/>
                </a:lnTo>
                <a:lnTo>
                  <a:pt x="170" y="724"/>
                </a:lnTo>
                <a:lnTo>
                  <a:pt x="170" y="648"/>
                </a:lnTo>
                <a:lnTo>
                  <a:pt x="137" y="605"/>
                </a:lnTo>
                <a:lnTo>
                  <a:pt x="139" y="537"/>
                </a:lnTo>
                <a:lnTo>
                  <a:pt x="123" y="506"/>
                </a:lnTo>
                <a:lnTo>
                  <a:pt x="126" y="469"/>
                </a:lnTo>
                <a:lnTo>
                  <a:pt x="112" y="446"/>
                </a:lnTo>
                <a:lnTo>
                  <a:pt x="25" y="446"/>
                </a:lnTo>
                <a:lnTo>
                  <a:pt x="15" y="423"/>
                </a:lnTo>
                <a:lnTo>
                  <a:pt x="13" y="393"/>
                </a:lnTo>
                <a:lnTo>
                  <a:pt x="0" y="353"/>
                </a:lnTo>
                <a:lnTo>
                  <a:pt x="0" y="311"/>
                </a:lnTo>
                <a:lnTo>
                  <a:pt x="55" y="280"/>
                </a:lnTo>
                <a:lnTo>
                  <a:pt x="79" y="283"/>
                </a:lnTo>
                <a:lnTo>
                  <a:pt x="112" y="270"/>
                </a:lnTo>
                <a:lnTo>
                  <a:pt x="145" y="268"/>
                </a:lnTo>
                <a:lnTo>
                  <a:pt x="181" y="250"/>
                </a:lnTo>
                <a:lnTo>
                  <a:pt x="179" y="83"/>
                </a:lnTo>
                <a:lnTo>
                  <a:pt x="229" y="0"/>
                </a:lnTo>
                <a:close/>
              </a:path>
            </a:pathLst>
          </a:custGeom>
          <a:solidFill>
            <a:schemeClr val="bg1"/>
          </a:solidFill>
          <a:ln w="9525" cmpd="sng">
            <a:solidFill>
              <a:schemeClr val="bg1">
                <a:lumMod val="85000"/>
              </a:schemeClr>
            </a:solidFill>
            <a:prstDash val="solid"/>
            <a:round/>
            <a:headEnd/>
            <a:tailEnd/>
          </a:ln>
        </p:spPr>
        <p:txBody>
          <a:bodyPr/>
          <a:lstStyle/>
          <a:p>
            <a:endParaRPr lang="en-US" dirty="0">
              <a:solidFill>
                <a:schemeClr val="bg1">
                  <a:lumMod val="50000"/>
                </a:schemeClr>
              </a:solidFill>
            </a:endParaRPr>
          </a:p>
        </p:txBody>
      </p:sp>
      <p:sp>
        <p:nvSpPr>
          <p:cNvPr id="16525" name="Rectangle 264"/>
          <p:cNvSpPr>
            <a:spLocks noChangeArrowheads="1"/>
          </p:cNvSpPr>
          <p:nvPr/>
        </p:nvSpPr>
        <p:spPr bwMode="auto">
          <a:xfrm>
            <a:off x="5466671" y="5604792"/>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PR</a:t>
            </a:r>
            <a:endParaRPr lang="en-US" altLang="en-US" sz="2400" dirty="0">
              <a:solidFill>
                <a:schemeClr val="bg1">
                  <a:lumMod val="50000"/>
                </a:schemeClr>
              </a:solidFill>
            </a:endParaRPr>
          </a:p>
        </p:txBody>
      </p:sp>
      <p:sp>
        <p:nvSpPr>
          <p:cNvPr id="16593" name="Freeform 87"/>
          <p:cNvSpPr>
            <a:spLocks/>
          </p:cNvSpPr>
          <p:nvPr/>
        </p:nvSpPr>
        <p:spPr bwMode="auto">
          <a:xfrm>
            <a:off x="2757654" y="3780223"/>
            <a:ext cx="773214" cy="347025"/>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chemeClr val="bg1"/>
          </a:solidFill>
          <a:ln w="12700">
            <a:solidFill>
              <a:schemeClr val="bg1">
                <a:lumMod val="85000"/>
              </a:schemeClr>
            </a:solidFill>
            <a:prstDash val="solid"/>
            <a:round/>
            <a:headEnd/>
            <a:tailEnd/>
          </a:ln>
          <a:effectLst/>
        </p:spPr>
        <p:txBody>
          <a:bodyPr/>
          <a:lstStyle/>
          <a:p>
            <a:endParaRPr lang="en-US" dirty="0">
              <a:solidFill>
                <a:schemeClr val="bg1"/>
              </a:solidFill>
            </a:endParaRPr>
          </a:p>
        </p:txBody>
      </p:sp>
      <p:sp>
        <p:nvSpPr>
          <p:cNvPr id="278" name="Rectangle 207"/>
          <p:cNvSpPr>
            <a:spLocks noChangeArrowheads="1"/>
          </p:cNvSpPr>
          <p:nvPr/>
        </p:nvSpPr>
        <p:spPr bwMode="auto">
          <a:xfrm>
            <a:off x="3076904" y="3918664"/>
            <a:ext cx="10740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NE</a:t>
            </a:r>
            <a:endParaRPr lang="en-US" altLang="en-US" sz="2400" dirty="0">
              <a:solidFill>
                <a:schemeClr val="bg1">
                  <a:lumMod val="50000"/>
                </a:schemeClr>
              </a:solidFill>
            </a:endParaRPr>
          </a:p>
        </p:txBody>
      </p:sp>
      <p:grpSp>
        <p:nvGrpSpPr>
          <p:cNvPr id="283" name="Group 282"/>
          <p:cNvGrpSpPr/>
          <p:nvPr/>
        </p:nvGrpSpPr>
        <p:grpSpPr>
          <a:xfrm>
            <a:off x="2751027" y="3778531"/>
            <a:ext cx="773214" cy="347025"/>
            <a:chOff x="2737775" y="3714766"/>
            <a:chExt cx="773214" cy="347025"/>
          </a:xfrm>
        </p:grpSpPr>
        <p:sp>
          <p:nvSpPr>
            <p:cNvPr id="281" name="Freeform 87"/>
            <p:cNvSpPr>
              <a:spLocks/>
            </p:cNvSpPr>
            <p:nvPr/>
          </p:nvSpPr>
          <p:spPr bwMode="auto">
            <a:xfrm>
              <a:off x="2737775" y="3714766"/>
              <a:ext cx="773214" cy="347025"/>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rgbClr val="0094D7"/>
            </a:solidFill>
            <a:ln w="12700">
              <a:solidFill>
                <a:schemeClr val="tx1"/>
              </a:solidFill>
              <a:prstDash val="solid"/>
              <a:round/>
              <a:headEnd/>
              <a:tailEnd/>
            </a:ln>
            <a:effectLst>
              <a:outerShdw blurRad="50800" dist="38100" dir="2700000" algn="tl" rotWithShape="0">
                <a:prstClr val="black">
                  <a:alpha val="40000"/>
                </a:prstClr>
              </a:outerShdw>
            </a:effectLst>
          </p:spPr>
          <p:txBody>
            <a:bodyPr/>
            <a:lstStyle/>
            <a:p>
              <a:endParaRPr lang="en-US" dirty="0">
                <a:solidFill>
                  <a:schemeClr val="bg1"/>
                </a:solidFill>
              </a:endParaRPr>
            </a:p>
          </p:txBody>
        </p:sp>
        <p:sp>
          <p:nvSpPr>
            <p:cNvPr id="282" name="Rectangle 207"/>
            <p:cNvSpPr>
              <a:spLocks noChangeArrowheads="1"/>
            </p:cNvSpPr>
            <p:nvPr/>
          </p:nvSpPr>
          <p:spPr bwMode="auto">
            <a:xfrm>
              <a:off x="3057025" y="3853207"/>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NE</a:t>
              </a:r>
              <a:endParaRPr lang="en-US" altLang="en-US" sz="2400" dirty="0">
                <a:solidFill>
                  <a:schemeClr val="bg1"/>
                </a:solidFill>
              </a:endParaRPr>
            </a:p>
          </p:txBody>
        </p:sp>
      </p:grpSp>
    </p:spTree>
    <p:extLst>
      <p:ext uri="{BB962C8B-B14F-4D97-AF65-F5344CB8AC3E}">
        <p14:creationId xmlns:p14="http://schemas.microsoft.com/office/powerpoint/2010/main" val="10457760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5289" y="1681209"/>
            <a:ext cx="8229600" cy="5648324"/>
          </a:xfrm>
        </p:spPr>
        <p:txBody>
          <a:bodyPr/>
          <a:lstStyle/>
          <a:p>
            <a:pPr lvl="0">
              <a:buNone/>
            </a:pPr>
            <a:r>
              <a:rPr lang="en-US" sz="1800" dirty="0" smtClean="0"/>
              <a:t>Overview: </a:t>
            </a:r>
          </a:p>
          <a:p>
            <a:pPr marL="236538" lvl="1" indent="-236538">
              <a:buFont typeface="Arial" pitchFamily="34" charset="0"/>
              <a:buChar char="•"/>
            </a:pPr>
            <a:r>
              <a:rPr lang="en-US" sz="1400" dirty="0" smtClean="0"/>
              <a:t>Individual states may enact laws, regulations, etc. that require compliance from BCBS Plans other than the home state Plan. </a:t>
            </a:r>
          </a:p>
          <a:p>
            <a:pPr marL="236538" lvl="1" indent="0">
              <a:buNone/>
            </a:pPr>
            <a:r>
              <a:rPr lang="en-US" sz="1400" dirty="0" smtClean="0"/>
              <a:t>Example: Michigan has an assessment on certain healthcare claims for groups that have Michigan residents obtaining services in Michigan. </a:t>
            </a:r>
          </a:p>
          <a:p>
            <a:pPr marL="0" indent="-65087">
              <a:buNone/>
            </a:pPr>
            <a:r>
              <a:rPr lang="en-US" sz="1800" dirty="0" smtClean="0"/>
              <a:t>Process:</a:t>
            </a:r>
          </a:p>
          <a:p>
            <a:pPr marL="236538" lvl="1" indent="-236538">
              <a:buFont typeface="Arial" pitchFamily="34" charset="0"/>
              <a:buChar char="•"/>
            </a:pPr>
            <a:r>
              <a:rPr lang="en-US" sz="1400" dirty="0" smtClean="0"/>
              <a:t>Each Plan must review and evaluate the laws for its own legal determination of applicability and how the Plan will respond. Many considerations will factor into the review including:  </a:t>
            </a:r>
          </a:p>
          <a:p>
            <a:pPr marL="457200" lvl="3" indent="-220663"/>
            <a:r>
              <a:rPr lang="en-US" dirty="0" smtClean="0"/>
              <a:t>Group impact (fully insured vs. self-funded)</a:t>
            </a:r>
          </a:p>
          <a:p>
            <a:pPr marL="457200" lvl="3" indent="-220663"/>
            <a:r>
              <a:rPr lang="en-US" dirty="0" smtClean="0"/>
              <a:t>Number of members impacted</a:t>
            </a:r>
          </a:p>
          <a:p>
            <a:pPr marL="457200" lvl="3" indent="-220663"/>
            <a:r>
              <a:rPr lang="en-US" dirty="0" smtClean="0"/>
              <a:t>Penalties</a:t>
            </a:r>
          </a:p>
          <a:p>
            <a:pPr marL="457200" lvl="3" indent="-220663"/>
            <a:r>
              <a:rPr lang="en-US" dirty="0" smtClean="0"/>
              <a:t>Legal interpretation</a:t>
            </a:r>
          </a:p>
          <a:p>
            <a:pPr marL="236538" lvl="1" indent="-236538">
              <a:buFont typeface="Arial" pitchFamily="34" charset="0"/>
              <a:buChar char="•"/>
            </a:pPr>
            <a:r>
              <a:rPr lang="en-US" sz="1400" dirty="0" smtClean="0"/>
              <a:t>BCBSA facilitates the sharing of information between Plans on extraterritorial issues via regular conference calls between the Plans’ legal representatives.</a:t>
            </a:r>
          </a:p>
          <a:p>
            <a:pPr marL="236538" lvl="1" indent="-236538">
              <a:buFont typeface="Arial" pitchFamily="34" charset="0"/>
              <a:buChar char="•"/>
            </a:pPr>
            <a:r>
              <a:rPr lang="en-US" sz="1400" dirty="0" smtClean="0"/>
              <a:t>Sales staff members should reach out to their legal departments for the specific processes in place when dealing with an extraterritorial issue.  </a:t>
            </a:r>
            <a:endParaRPr lang="en-US" sz="1400" dirty="0"/>
          </a:p>
          <a:p>
            <a:pPr marL="236538" lvl="1" indent="-236538">
              <a:buNone/>
            </a:pPr>
            <a:r>
              <a:rPr lang="en-US" sz="1400" dirty="0" smtClean="0"/>
              <a:t>For </a:t>
            </a:r>
            <a:r>
              <a:rPr lang="en-US" sz="1400" dirty="0"/>
              <a:t>more information, go to </a:t>
            </a:r>
            <a:r>
              <a:rPr lang="en-US" sz="1400" dirty="0" err="1"/>
              <a:t>BlueWeb</a:t>
            </a:r>
            <a:r>
              <a:rPr lang="en-US" sz="1400" dirty="0"/>
              <a:t>: </a:t>
            </a:r>
            <a:r>
              <a:rPr lang="en-US" sz="1400" dirty="0" smtClean="0">
                <a:hlinkClick r:id="rId3"/>
              </a:rPr>
              <a:t>Multi-State </a:t>
            </a:r>
            <a:r>
              <a:rPr lang="en-US" sz="1400" dirty="0">
                <a:hlinkClick r:id="rId3"/>
              </a:rPr>
              <a:t>Issue Tracker Library</a:t>
            </a:r>
            <a:endParaRPr lang="en-US" sz="1400" dirty="0"/>
          </a:p>
          <a:p>
            <a:pPr marL="227013" lvl="1" indent="0">
              <a:buNone/>
            </a:pPr>
            <a:endParaRPr lang="en-US" sz="1400" dirty="0"/>
          </a:p>
          <a:p>
            <a:pPr lvl="1">
              <a:buFont typeface="Arial" pitchFamily="34" charset="0"/>
              <a:buChar char="•"/>
            </a:pPr>
            <a:endParaRPr lang="en-US" sz="1600" dirty="0"/>
          </a:p>
        </p:txBody>
      </p:sp>
      <p:sp>
        <p:nvSpPr>
          <p:cNvPr id="4" name="Slide Number Placeholder 3"/>
          <p:cNvSpPr>
            <a:spLocks noGrp="1"/>
          </p:cNvSpPr>
          <p:nvPr>
            <p:ph type="sldNum" sz="quarter" idx="12"/>
          </p:nvPr>
        </p:nvSpPr>
        <p:spPr/>
        <p:txBody>
          <a:bodyPr/>
          <a:lstStyle/>
          <a:p>
            <a:fld id="{B577B0CA-740C-471E-8E5F-C22F8078A3C0}" type="slidenum">
              <a:rPr lang="en-US" smtClean="0"/>
              <a:pPr/>
              <a:t>24</a:t>
            </a:fld>
            <a:endParaRPr lang="en-US" dirty="0"/>
          </a:p>
        </p:txBody>
      </p:sp>
      <p:sp>
        <p:nvSpPr>
          <p:cNvPr id="5" name="Title 4"/>
          <p:cNvSpPr>
            <a:spLocks noGrp="1"/>
          </p:cNvSpPr>
          <p:nvPr>
            <p:ph type="title"/>
          </p:nvPr>
        </p:nvSpPr>
        <p:spPr>
          <a:xfrm>
            <a:off x="399065" y="861111"/>
            <a:ext cx="8229600" cy="681182"/>
          </a:xfrm>
        </p:spPr>
        <p:txBody>
          <a:bodyPr/>
          <a:lstStyle/>
          <a:p>
            <a:r>
              <a:rPr lang="en-US" sz="2400" dirty="0" smtClean="0"/>
              <a:t>National Accounts</a:t>
            </a:r>
            <a:br>
              <a:rPr lang="en-US" sz="2400" dirty="0" smtClean="0"/>
            </a:br>
            <a:r>
              <a:rPr lang="en-US" sz="1800" i="1" dirty="0" smtClean="0"/>
              <a:t>Extraterritorial Legislation</a:t>
            </a:r>
            <a:r>
              <a:rPr lang="en-US" sz="2400" dirty="0" smtClean="0"/>
              <a:t/>
            </a:r>
            <a:br>
              <a:rPr lang="en-US" sz="2400" dirty="0" smtClean="0"/>
            </a:br>
            <a:endParaRPr lang="en-US" sz="2400" b="0" i="1" dirty="0" smtClean="0"/>
          </a:p>
        </p:txBody>
      </p:sp>
    </p:spTree>
    <p:extLst>
      <p:ext uri="{BB962C8B-B14F-4D97-AF65-F5344CB8AC3E}">
        <p14:creationId xmlns:p14="http://schemas.microsoft.com/office/powerpoint/2010/main" val="10829229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82879" y="2621280"/>
            <a:ext cx="5364728" cy="3444240"/>
          </a:xfrm>
          <a:prstGeom prst="ellipse">
            <a:avLst/>
          </a:prstGeom>
          <a:solidFill>
            <a:srgbClr val="F6EEDA"/>
          </a:solidFill>
          <a:ln>
            <a:solidFill>
              <a:schemeClr val="bg1"/>
            </a:solid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3" name="Rectangle 4"/>
          <p:cNvSpPr>
            <a:spLocks noGrp="1"/>
          </p:cNvSpPr>
          <p:nvPr>
            <p:ph idx="1"/>
          </p:nvPr>
        </p:nvSpPr>
        <p:spPr>
          <a:xfrm>
            <a:off x="429372" y="1901465"/>
            <a:ext cx="8229600" cy="1241425"/>
          </a:xfrm>
          <a:noFill/>
        </p:spPr>
        <p:txBody>
          <a:bodyPr/>
          <a:lstStyle/>
          <a:p>
            <a:pPr marL="0" indent="0">
              <a:buFont typeface="Wingdings" pitchFamily="2" charset="2"/>
              <a:buNone/>
            </a:pPr>
            <a:r>
              <a:rPr lang="en-US" dirty="0" smtClean="0"/>
              <a:t>To know if a Plan can respond to a Request For Proposal (RFP), you must first determine which Plan is considered the Control/Home Plan for the</a:t>
            </a:r>
            <a:r>
              <a:rPr lang="en-US" dirty="0"/>
              <a:t> </a:t>
            </a:r>
            <a:r>
              <a:rPr lang="en-US" dirty="0" smtClean="0"/>
              <a:t>account.</a:t>
            </a:r>
          </a:p>
        </p:txBody>
      </p:sp>
      <p:sp>
        <p:nvSpPr>
          <p:cNvPr id="5" name="Slide Number Placeholder 4"/>
          <p:cNvSpPr>
            <a:spLocks noGrp="1"/>
          </p:cNvSpPr>
          <p:nvPr>
            <p:ph type="sldNum" sz="quarter" idx="12"/>
          </p:nvPr>
        </p:nvSpPr>
        <p:spPr>
          <a:prstGeom prst="rect">
            <a:avLst/>
          </a:prstGeom>
        </p:spPr>
        <p:txBody>
          <a:bodyPr/>
          <a:lstStyle/>
          <a:p>
            <a:pPr>
              <a:defRPr/>
            </a:pPr>
            <a:fld id="{A25D8C2E-721A-4E6E-ABBA-4D0B8E6C1D59}" type="slidenum">
              <a:rPr lang="en-US" smtClean="0"/>
              <a:pPr>
                <a:defRPr/>
              </a:pPr>
              <a:t>25</a:t>
            </a:fld>
            <a:endParaRPr lang="en-US"/>
          </a:p>
        </p:txBody>
      </p:sp>
      <p:sp>
        <p:nvSpPr>
          <p:cNvPr id="5122" name="Rectangle 2"/>
          <p:cNvSpPr>
            <a:spLocks noGrp="1"/>
          </p:cNvSpPr>
          <p:nvPr>
            <p:ph type="title"/>
          </p:nvPr>
        </p:nvSpPr>
        <p:spPr>
          <a:xfrm>
            <a:off x="416859" y="804002"/>
            <a:ext cx="8229600" cy="681182"/>
          </a:xfrm>
        </p:spPr>
        <p:txBody>
          <a:bodyPr/>
          <a:lstStyle/>
          <a:p>
            <a:r>
              <a:rPr lang="en-US" sz="2400" dirty="0" smtClean="0">
                <a:solidFill>
                  <a:schemeClr val="accent1">
                    <a:lumMod val="50000"/>
                  </a:schemeClr>
                </a:solidFill>
              </a:rPr>
              <a:t>National Accounts - Selling an Account</a:t>
            </a:r>
            <a:br>
              <a:rPr lang="en-US" sz="2400" dirty="0" smtClean="0">
                <a:solidFill>
                  <a:schemeClr val="accent1">
                    <a:lumMod val="50000"/>
                  </a:schemeClr>
                </a:solidFill>
              </a:rPr>
            </a:br>
            <a:r>
              <a:rPr lang="en-US" sz="1800" b="0" i="1" dirty="0" smtClean="0">
                <a:solidFill>
                  <a:schemeClr val="accent1">
                    <a:lumMod val="50000"/>
                  </a:schemeClr>
                </a:solidFill>
              </a:rPr>
              <a:t>Determining the Control/ Home Plan </a:t>
            </a:r>
            <a:endParaRPr lang="en-US" sz="1800" b="0" i="1" strike="sngStrike" dirty="0" smtClean="0">
              <a:solidFill>
                <a:schemeClr val="accent1">
                  <a:lumMod val="50000"/>
                </a:schemeClr>
              </a:solidFill>
            </a:endParaRPr>
          </a:p>
        </p:txBody>
      </p:sp>
      <p:sp>
        <p:nvSpPr>
          <p:cNvPr id="6" name="Rectangle 4"/>
          <p:cNvSpPr>
            <a:spLocks noGrp="1"/>
          </p:cNvSpPr>
          <p:nvPr>
            <p:ph idx="1"/>
          </p:nvPr>
        </p:nvSpPr>
        <p:spPr>
          <a:xfrm>
            <a:off x="167997" y="3419573"/>
            <a:ext cx="4322116" cy="2112579"/>
          </a:xfrm>
          <a:noFill/>
        </p:spPr>
        <p:txBody>
          <a:bodyPr/>
          <a:lstStyle/>
          <a:p>
            <a:pPr marL="338138" lvl="1" indent="4763">
              <a:lnSpc>
                <a:spcPts val="2900"/>
              </a:lnSpc>
              <a:spcBef>
                <a:spcPct val="0"/>
              </a:spcBef>
              <a:buFont typeface="Arial" charset="0"/>
              <a:buNone/>
            </a:pPr>
            <a:r>
              <a:rPr lang="en-US" sz="2000" i="1" dirty="0" smtClean="0"/>
              <a:t>Per Inter-Plan Programs Policies and Provisions, the Control/Home Plan is the Plan in whose service area a national account is headquartered</a:t>
            </a:r>
            <a:r>
              <a:rPr lang="en-US" sz="2000" i="1" dirty="0"/>
              <a:t>.</a:t>
            </a:r>
            <a:endParaRPr lang="en-US" sz="2000" i="1" dirty="0" smtClean="0"/>
          </a:p>
        </p:txBody>
      </p:sp>
      <p:pic>
        <p:nvPicPr>
          <p:cNvPr id="7" name="Picture 3" descr="C:\Users\PJ07910\AppData\Local\Microsoft\Windows\Temporary Internet Files\Content.IE5\BLB1B0IL\Downtown_Manhattan_skyline[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0529" y="3454598"/>
            <a:ext cx="3749569" cy="1799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2221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 y="3344100"/>
            <a:ext cx="9144000" cy="3283778"/>
          </a:xfrm>
          <a:prstGeom prst="rect">
            <a:avLst/>
          </a:prstGeom>
          <a:solidFill>
            <a:srgbClr val="F6EEDA"/>
          </a:solidFill>
          <a:ln>
            <a:solidFill>
              <a:schemeClr val="bg1"/>
            </a:solid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endParaRPr lang="en-US" dirty="0">
              <a:solidFill>
                <a:schemeClr val="tx1"/>
              </a:solidFill>
            </a:endParaRPr>
          </a:p>
        </p:txBody>
      </p:sp>
      <p:sp>
        <p:nvSpPr>
          <p:cNvPr id="6147" name="Rectangle 3"/>
          <p:cNvSpPr>
            <a:spLocks noGrp="1"/>
          </p:cNvSpPr>
          <p:nvPr>
            <p:ph idx="1"/>
          </p:nvPr>
        </p:nvSpPr>
        <p:spPr>
          <a:xfrm>
            <a:off x="123164" y="1797507"/>
            <a:ext cx="8837956" cy="804863"/>
          </a:xfrm>
        </p:spPr>
        <p:txBody>
          <a:bodyPr/>
          <a:lstStyle/>
          <a:p>
            <a:pPr marL="342900" lvl="1" indent="0">
              <a:buNone/>
            </a:pPr>
            <a:r>
              <a:rPr lang="en-US" dirty="0"/>
              <a:t>When a Plan determines that the national account’s headquarters is not located in its service area, an Alternative Control </a:t>
            </a:r>
            <a:r>
              <a:rPr lang="en-US" dirty="0" smtClean="0"/>
              <a:t>Licensee (ACL) </a:t>
            </a:r>
            <a:r>
              <a:rPr lang="en-US" dirty="0"/>
              <a:t>Designation Agreement </a:t>
            </a:r>
            <a:r>
              <a:rPr lang="en-US" strike="sngStrike" dirty="0" smtClean="0"/>
              <a:t> </a:t>
            </a:r>
            <a:r>
              <a:rPr lang="en-US" dirty="0"/>
              <a:t>(Cede) must be approved by the appropriate Plans prior to responding to the RFP</a:t>
            </a:r>
            <a:r>
              <a:rPr lang="en-US" dirty="0" smtClean="0"/>
              <a:t>. </a:t>
            </a:r>
          </a:p>
          <a:p>
            <a:pPr marL="342900" lvl="1" indent="0">
              <a:buNone/>
            </a:pPr>
            <a:endParaRPr lang="en-US" dirty="0" smtClean="0"/>
          </a:p>
          <a:p>
            <a:pPr lvl="1"/>
            <a:endParaRPr lang="en-US" sz="1600" dirty="0"/>
          </a:p>
        </p:txBody>
      </p:sp>
      <p:sp>
        <p:nvSpPr>
          <p:cNvPr id="5" name="Slide Number Placeholder 4"/>
          <p:cNvSpPr>
            <a:spLocks noGrp="1"/>
          </p:cNvSpPr>
          <p:nvPr>
            <p:ph type="sldNum" sz="quarter" idx="12"/>
          </p:nvPr>
        </p:nvSpPr>
        <p:spPr>
          <a:prstGeom prst="rect">
            <a:avLst/>
          </a:prstGeom>
        </p:spPr>
        <p:txBody>
          <a:bodyPr/>
          <a:lstStyle/>
          <a:p>
            <a:pPr>
              <a:defRPr/>
            </a:pPr>
            <a:fld id="{A25D8C2E-721A-4E6E-ABBA-4D0B8E6C1D59}" type="slidenum">
              <a:rPr lang="en-US" smtClean="0"/>
              <a:pPr>
                <a:defRPr/>
              </a:pPr>
              <a:t>26</a:t>
            </a:fld>
            <a:endParaRPr lang="en-US" dirty="0"/>
          </a:p>
        </p:txBody>
      </p:sp>
      <p:sp>
        <p:nvSpPr>
          <p:cNvPr id="6146" name="Rectangle 2"/>
          <p:cNvSpPr>
            <a:spLocks noGrp="1"/>
          </p:cNvSpPr>
          <p:nvPr>
            <p:ph type="title"/>
          </p:nvPr>
        </p:nvSpPr>
        <p:spPr>
          <a:xfrm>
            <a:off x="435166" y="848069"/>
            <a:ext cx="8891714" cy="248894"/>
          </a:xfrm>
        </p:spPr>
        <p:txBody>
          <a:bodyPr/>
          <a:lstStyle/>
          <a:p>
            <a:r>
              <a:rPr lang="en-US" sz="2400" dirty="0" smtClean="0">
                <a:solidFill>
                  <a:schemeClr val="accent1">
                    <a:lumMod val="50000"/>
                  </a:schemeClr>
                </a:solidFill>
              </a:rPr>
              <a:t>National Accounts - Selling an Account</a:t>
            </a:r>
            <a:br>
              <a:rPr lang="en-US" sz="2400" dirty="0" smtClean="0">
                <a:solidFill>
                  <a:schemeClr val="accent1">
                    <a:lumMod val="50000"/>
                  </a:schemeClr>
                </a:solidFill>
              </a:rPr>
            </a:br>
            <a:r>
              <a:rPr lang="en-US" sz="1800" i="1" dirty="0" smtClean="0">
                <a:solidFill>
                  <a:schemeClr val="accent1">
                    <a:lumMod val="50000"/>
                  </a:schemeClr>
                </a:solidFill>
              </a:rPr>
              <a:t>Alternative Control Licensee (ACL) Designation Agreement (</a:t>
            </a:r>
            <a:r>
              <a:rPr lang="en-US" sz="1800" b="0" i="1" dirty="0" smtClean="0">
                <a:solidFill>
                  <a:schemeClr val="accent1">
                    <a:lumMod val="50000"/>
                  </a:schemeClr>
                </a:solidFill>
              </a:rPr>
              <a:t>Cede</a:t>
            </a:r>
            <a:r>
              <a:rPr lang="en-US" sz="1800" b="0" i="1" dirty="0" smtClean="0"/>
              <a:t>)</a:t>
            </a:r>
          </a:p>
        </p:txBody>
      </p:sp>
      <p:pic>
        <p:nvPicPr>
          <p:cNvPr id="6" name="Picture 4" descr="MC900016951[1]"/>
          <p:cNvPicPr>
            <a:picLocks noChangeAspect="1" noChangeArrowheads="1"/>
          </p:cNvPicPr>
          <p:nvPr/>
        </p:nvPicPr>
        <p:blipFill>
          <a:blip r:embed="rId3" cstate="print"/>
          <a:srcRect/>
          <a:stretch>
            <a:fillRect/>
          </a:stretch>
        </p:blipFill>
        <p:spPr bwMode="auto">
          <a:xfrm>
            <a:off x="7253939" y="5767898"/>
            <a:ext cx="1265221" cy="930897"/>
          </a:xfrm>
          <a:prstGeom prst="rect">
            <a:avLst/>
          </a:prstGeom>
          <a:noFill/>
          <a:ln w="9525">
            <a:noFill/>
            <a:miter lim="800000"/>
            <a:headEnd/>
            <a:tailEnd/>
          </a:ln>
        </p:spPr>
      </p:pic>
      <p:sp>
        <p:nvSpPr>
          <p:cNvPr id="3" name="TextBox 2"/>
          <p:cNvSpPr txBox="1"/>
          <p:nvPr/>
        </p:nvSpPr>
        <p:spPr>
          <a:xfrm>
            <a:off x="113212" y="2919552"/>
            <a:ext cx="8597501" cy="3034164"/>
          </a:xfrm>
          <a:prstGeom prst="rect">
            <a:avLst/>
          </a:prstGeom>
          <a:noFill/>
        </p:spPr>
        <p:txBody>
          <a:bodyPr wrap="square" lIns="0" tIns="0" rtlCol="0">
            <a:spAutoFit/>
          </a:bodyPr>
          <a:lstStyle/>
          <a:p>
            <a:pPr marL="342900" lvl="1" indent="0">
              <a:buNone/>
            </a:pPr>
            <a:r>
              <a:rPr lang="en-US" dirty="0"/>
              <a:t>Cedes help to protect the use of the Brands outside of a Plan’s exclusive service area and may enhance national account sales and renewals under the Brands.</a:t>
            </a:r>
          </a:p>
          <a:p>
            <a:pPr marL="342900" lvl="1" indent="0">
              <a:buNone/>
            </a:pPr>
            <a:endParaRPr lang="en-US" dirty="0"/>
          </a:p>
          <a:p>
            <a:pPr marL="681038" lvl="1" indent="-342900">
              <a:lnSpc>
                <a:spcPts val="2900"/>
              </a:lnSpc>
              <a:spcBef>
                <a:spcPct val="0"/>
              </a:spcBef>
            </a:pPr>
            <a:r>
              <a:rPr lang="en-US" i="1" dirty="0"/>
              <a:t>Ceding rules also apply to Private Exchange business.</a:t>
            </a:r>
          </a:p>
          <a:p>
            <a:pPr marL="1189038" lvl="3" indent="-285750">
              <a:spcBef>
                <a:spcPct val="0"/>
              </a:spcBef>
              <a:buFont typeface="Arial" panose="020B0604020202020204" pitchFamily="34" charset="0"/>
              <a:buChar char="̶"/>
            </a:pPr>
            <a:r>
              <a:rPr lang="en-US" sz="1600" dirty="0"/>
              <a:t>A private health insurance exchange is an exchange run by a private sector company or private nonprofit corporation. </a:t>
            </a:r>
          </a:p>
          <a:p>
            <a:pPr marL="1189038" lvl="3" indent="-285750">
              <a:spcBef>
                <a:spcPct val="0"/>
              </a:spcBef>
            </a:pPr>
            <a:endParaRPr lang="en-US" sz="1600" dirty="0"/>
          </a:p>
          <a:p>
            <a:pPr marL="681038" lvl="1" indent="-342900">
              <a:spcBef>
                <a:spcPct val="0"/>
              </a:spcBef>
            </a:pPr>
            <a:r>
              <a:rPr lang="en-US" i="1" dirty="0"/>
              <a:t>Ceding may not be allowed under state and federal rules for Public Exchange business</a:t>
            </a:r>
            <a:r>
              <a:rPr lang="en-US" i="1" dirty="0" smtClean="0"/>
              <a:t>.</a:t>
            </a:r>
            <a:endParaRPr lang="en-US" i="1" dirty="0"/>
          </a:p>
          <a:p>
            <a:pPr marL="1200150" lvl="2" indent="-285750">
              <a:buFont typeface="Arial" panose="020B0604020202020204" pitchFamily="34" charset="0"/>
              <a:buChar char="̶"/>
            </a:pPr>
            <a:r>
              <a:rPr lang="en-US" sz="1600" dirty="0"/>
              <a:t>Qualified health plan issuers must be certified by the respective Exchange to sell group business (SHOP products).  </a:t>
            </a:r>
          </a:p>
        </p:txBody>
      </p:sp>
    </p:spTree>
    <p:extLst>
      <p:ext uri="{BB962C8B-B14F-4D97-AF65-F5344CB8AC3E}">
        <p14:creationId xmlns:p14="http://schemas.microsoft.com/office/powerpoint/2010/main" val="33194472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2505075"/>
            <a:ext cx="9144000" cy="3209925"/>
          </a:xfrm>
          <a:prstGeom prst="rect">
            <a:avLst/>
          </a:prstGeom>
          <a:solidFill>
            <a:srgbClr val="F6E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18" name="Rectangle 2"/>
          <p:cNvSpPr>
            <a:spLocks noGrp="1"/>
          </p:cNvSpPr>
          <p:nvPr>
            <p:ph type="title"/>
          </p:nvPr>
        </p:nvSpPr>
        <p:spPr>
          <a:xfrm>
            <a:off x="457200" y="792985"/>
            <a:ext cx="8229600" cy="762210"/>
          </a:xfrm>
        </p:spPr>
        <p:txBody>
          <a:bodyPr/>
          <a:lstStyle/>
          <a:p>
            <a:r>
              <a:rPr lang="en-US" sz="2400" dirty="0" smtClean="0"/>
              <a:t>National Accounts - Selling an Account</a:t>
            </a:r>
            <a:br>
              <a:rPr lang="en-US" sz="2400" dirty="0" smtClean="0"/>
            </a:br>
            <a:r>
              <a:rPr lang="en-US" sz="1800" b="0" i="1" dirty="0" smtClean="0"/>
              <a:t>Criteria for Making a Sale Under the Brands</a:t>
            </a:r>
          </a:p>
        </p:txBody>
      </p:sp>
      <p:sp>
        <p:nvSpPr>
          <p:cNvPr id="5" name="Slide Number Placeholder 4"/>
          <p:cNvSpPr>
            <a:spLocks noGrp="1"/>
          </p:cNvSpPr>
          <p:nvPr>
            <p:ph type="sldNum" sz="quarter" idx="12"/>
          </p:nvPr>
        </p:nvSpPr>
        <p:spPr>
          <a:xfrm>
            <a:off x="8382000" y="6551628"/>
            <a:ext cx="457200" cy="245097"/>
          </a:xfrm>
          <a:prstGeom prst="rect">
            <a:avLst/>
          </a:prstGeom>
        </p:spPr>
        <p:txBody>
          <a:bodyPr/>
          <a:lstStyle/>
          <a:p>
            <a:pPr>
              <a:defRPr/>
            </a:pPr>
            <a:fld id="{A25D8C2E-721A-4E6E-ABBA-4D0B8E6C1D59}" type="slidenum">
              <a:rPr lang="en-US" smtClean="0"/>
              <a:pPr>
                <a:defRPr/>
              </a:pPr>
              <a:t>27</a:t>
            </a:fld>
            <a:endParaRPr lang="en-US" dirty="0"/>
          </a:p>
        </p:txBody>
      </p:sp>
      <p:sp>
        <p:nvSpPr>
          <p:cNvPr id="6" name="Rectangle 3"/>
          <p:cNvSpPr txBox="1">
            <a:spLocks/>
          </p:cNvSpPr>
          <p:nvPr/>
        </p:nvSpPr>
        <p:spPr>
          <a:xfrm>
            <a:off x="339976" y="2648333"/>
            <a:ext cx="8153400" cy="3219067"/>
          </a:xfrm>
          <a:prstGeom prst="rect">
            <a:avLst/>
          </a:prstGeom>
        </p:spPr>
        <p:txBody>
          <a:bodyPr lIns="0" tIns="0">
            <a:noAutofit/>
          </a:bodyPr>
          <a:lstStyle/>
          <a:p>
            <a:pPr marL="344488" marR="0" lvl="2" indent="-233363" algn="l" defTabSz="914400" rtl="0" eaLnBrk="1" fontAlgn="auto" latinLnBrk="0" hangingPunct="1">
              <a:lnSpc>
                <a:spcPct val="100000"/>
              </a:lnSpc>
              <a:spcBef>
                <a:spcPct val="60000"/>
              </a:spcBef>
              <a:spcAft>
                <a:spcPts val="600"/>
              </a:spcAft>
              <a:buClr>
                <a:srgbClr val="417191"/>
              </a:buClr>
              <a:buSzTx/>
              <a:buFont typeface="Arial" pitchFamily="34" charset="0"/>
              <a:buChar char="•"/>
              <a:defRPr/>
            </a:pPr>
            <a:r>
              <a:rPr kumimoji="0" lang="en-US" b="0" i="0" u="none" strike="noStrike" kern="1200" cap="none" spc="0" normalizeH="0" baseline="0" noProof="0" dirty="0" smtClean="0">
                <a:ln>
                  <a:noFill/>
                </a:ln>
                <a:effectLst/>
                <a:uLnTx/>
                <a:uFillTx/>
                <a:latin typeface="Arial" pitchFamily="34" charset="0"/>
                <a:ea typeface="+mn-ea"/>
                <a:cs typeface="Arial" pitchFamily="34" charset="0"/>
              </a:rPr>
              <a:t>The Initial</a:t>
            </a:r>
            <a:r>
              <a:rPr kumimoji="0" lang="en-US" b="0" i="0" u="none" strike="noStrike" kern="1200" cap="none" spc="0" normalizeH="0" noProof="0" dirty="0" smtClean="0">
                <a:ln>
                  <a:noFill/>
                </a:ln>
                <a:effectLst/>
                <a:uLnTx/>
                <a:uFillTx/>
                <a:latin typeface="Arial" pitchFamily="34" charset="0"/>
                <a:ea typeface="+mn-ea"/>
                <a:cs typeface="Arial" pitchFamily="34" charset="0"/>
              </a:rPr>
              <a:t> Control Licensee (</a:t>
            </a:r>
            <a:r>
              <a:rPr kumimoji="0" lang="en-US" b="0" i="0" u="none" strike="noStrike" kern="1200" cap="none" spc="0" normalizeH="0" baseline="0" noProof="0" dirty="0" smtClean="0">
                <a:ln>
                  <a:noFill/>
                </a:ln>
                <a:effectLst/>
                <a:uLnTx/>
                <a:uFillTx/>
                <a:latin typeface="Arial" pitchFamily="34" charset="0"/>
                <a:ea typeface="+mn-ea"/>
                <a:cs typeface="Arial" pitchFamily="34" charset="0"/>
              </a:rPr>
              <a:t>ICL) lacks an administrative or other service or capability required to effectively provide services to the national </a:t>
            </a:r>
            <a:r>
              <a:rPr lang="en-US" dirty="0" smtClean="0">
                <a:latin typeface="Arial" pitchFamily="34" charset="0"/>
                <a:cs typeface="Arial" pitchFamily="34" charset="0"/>
              </a:rPr>
              <a:t>account.</a:t>
            </a:r>
            <a:r>
              <a:rPr kumimoji="0" lang="en-US" b="0" i="0" u="none" strike="noStrike" kern="1200" cap="none" spc="0" normalizeH="0" baseline="0" noProof="0" dirty="0" smtClean="0">
                <a:ln>
                  <a:noFill/>
                </a:ln>
                <a:effectLst/>
                <a:uLnTx/>
                <a:uFillTx/>
                <a:latin typeface="Arial" pitchFamily="34" charset="0"/>
                <a:ea typeface="+mn-ea"/>
                <a:cs typeface="Arial" pitchFamily="34" charset="0"/>
              </a:rPr>
              <a:t> </a:t>
            </a:r>
          </a:p>
          <a:p>
            <a:pPr marL="344488" lvl="2" indent="-233363">
              <a:spcBef>
                <a:spcPts val="600"/>
              </a:spcBef>
              <a:spcAft>
                <a:spcPts val="600"/>
              </a:spcAft>
              <a:buClr>
                <a:srgbClr val="417191"/>
              </a:buClr>
              <a:buFont typeface="Arial" pitchFamily="34" charset="0"/>
              <a:buChar char="•"/>
              <a:defRPr/>
            </a:pPr>
            <a:r>
              <a:rPr kumimoji="0" lang="en-US" b="0" i="0" u="none" strike="noStrike" kern="1200" cap="none" spc="0" normalizeH="0" baseline="0" noProof="0" dirty="0" smtClean="0">
                <a:ln>
                  <a:noFill/>
                </a:ln>
                <a:effectLst/>
                <a:uLnTx/>
                <a:uFillTx/>
                <a:latin typeface="Arial" pitchFamily="34" charset="0"/>
                <a:ea typeface="+mn-ea"/>
                <a:cs typeface="Arial" pitchFamily="34" charset="0"/>
              </a:rPr>
              <a:t>The ICL does not offer a product requested by the </a:t>
            </a:r>
            <a:r>
              <a:rPr lang="en-US" dirty="0">
                <a:latin typeface="Arial" pitchFamily="34" charset="0"/>
                <a:cs typeface="Arial" pitchFamily="34" charset="0"/>
              </a:rPr>
              <a:t>national account.</a:t>
            </a:r>
            <a:endParaRPr kumimoji="0" lang="en-US" b="0" i="0" u="none" strike="noStrike" kern="1200" cap="none" spc="0" normalizeH="0" baseline="0" noProof="0" dirty="0" smtClean="0">
              <a:ln>
                <a:noFill/>
              </a:ln>
              <a:effectLst/>
              <a:uLnTx/>
              <a:uFillTx/>
              <a:latin typeface="Arial" pitchFamily="34" charset="0"/>
              <a:cs typeface="Arial" pitchFamily="34" charset="0"/>
            </a:endParaRPr>
          </a:p>
          <a:p>
            <a:pPr marL="344488" lvl="2" indent="-233363">
              <a:spcBef>
                <a:spcPts val="600"/>
              </a:spcBef>
              <a:spcAft>
                <a:spcPts val="600"/>
              </a:spcAft>
              <a:buClr>
                <a:srgbClr val="417191"/>
              </a:buClr>
              <a:buFont typeface="Arial" pitchFamily="34" charset="0"/>
              <a:buChar char="•"/>
              <a:defRPr/>
            </a:pPr>
            <a:r>
              <a:rPr kumimoji="0" lang="en-US" b="0" i="0" u="none" strike="noStrike" kern="1200" cap="none" spc="0" normalizeH="0" baseline="0" noProof="0" dirty="0" smtClean="0">
                <a:ln>
                  <a:noFill/>
                </a:ln>
                <a:effectLst/>
                <a:uLnTx/>
                <a:uFillTx/>
                <a:latin typeface="Arial" pitchFamily="34" charset="0"/>
                <a:ea typeface="+mn-ea"/>
                <a:cs typeface="Arial" pitchFamily="34" charset="0"/>
              </a:rPr>
              <a:t>The ICL cannot competitively price or finance a product requested</a:t>
            </a:r>
            <a:br>
              <a:rPr kumimoji="0" lang="en-US" b="0" i="0" u="none" strike="noStrike" kern="1200" cap="none" spc="0" normalizeH="0" baseline="0" noProof="0" dirty="0" smtClean="0">
                <a:ln>
                  <a:noFill/>
                </a:ln>
                <a:effectLst/>
                <a:uLnTx/>
                <a:uFillTx/>
                <a:latin typeface="Arial" pitchFamily="34" charset="0"/>
                <a:ea typeface="+mn-ea"/>
                <a:cs typeface="Arial" pitchFamily="34" charset="0"/>
              </a:rPr>
            </a:br>
            <a:r>
              <a:rPr kumimoji="0" lang="en-US" b="0" i="0" u="none" strike="noStrike" kern="1200" cap="none" spc="0" normalizeH="0" baseline="0" noProof="0" dirty="0" smtClean="0">
                <a:ln>
                  <a:noFill/>
                </a:ln>
                <a:effectLst/>
                <a:uLnTx/>
                <a:uFillTx/>
                <a:latin typeface="Arial" pitchFamily="34" charset="0"/>
                <a:ea typeface="+mn-ea"/>
                <a:cs typeface="Arial" pitchFamily="34" charset="0"/>
              </a:rPr>
              <a:t>by the </a:t>
            </a:r>
            <a:r>
              <a:rPr lang="en-US" dirty="0">
                <a:latin typeface="Arial" pitchFamily="34" charset="0"/>
                <a:cs typeface="Arial" pitchFamily="34" charset="0"/>
              </a:rPr>
              <a:t>national </a:t>
            </a:r>
            <a:r>
              <a:rPr lang="en-US" dirty="0" smtClean="0">
                <a:latin typeface="Arial" pitchFamily="34" charset="0"/>
                <a:cs typeface="Arial" pitchFamily="34" charset="0"/>
              </a:rPr>
              <a:t>account. </a:t>
            </a:r>
            <a:endParaRPr kumimoji="0" lang="en-US" b="0" i="0" u="none" strike="noStrike" kern="1200" cap="none" spc="0" normalizeH="0" baseline="0" noProof="0" dirty="0" smtClean="0">
              <a:ln>
                <a:noFill/>
              </a:ln>
              <a:effectLst/>
              <a:uLnTx/>
              <a:uFillTx/>
              <a:latin typeface="Arial" pitchFamily="34" charset="0"/>
              <a:cs typeface="Arial" pitchFamily="34" charset="0"/>
            </a:endParaRPr>
          </a:p>
          <a:p>
            <a:pPr marL="344488" lvl="2" indent="-233363">
              <a:spcBef>
                <a:spcPts val="600"/>
              </a:spcBef>
              <a:spcAft>
                <a:spcPts val="600"/>
              </a:spcAft>
              <a:buClr>
                <a:srgbClr val="417191"/>
              </a:buClr>
              <a:buFont typeface="Arial" pitchFamily="34" charset="0"/>
              <a:buChar char="•"/>
              <a:defRPr/>
            </a:pPr>
            <a:r>
              <a:rPr kumimoji="0" lang="en-US" i="0" u="none" strike="noStrike" kern="1200" cap="none" spc="0" normalizeH="0" baseline="0" noProof="0" dirty="0" smtClean="0">
                <a:ln>
                  <a:noFill/>
                </a:ln>
                <a:effectLst/>
                <a:uLnTx/>
                <a:uFillTx/>
                <a:latin typeface="Arial" pitchFamily="34" charset="0"/>
                <a:cs typeface="Arial" pitchFamily="34" charset="0"/>
              </a:rPr>
              <a:t>The location of the </a:t>
            </a:r>
            <a:r>
              <a:rPr lang="en-US" dirty="0">
                <a:latin typeface="Arial" pitchFamily="34" charset="0"/>
                <a:cs typeface="Arial" pitchFamily="34" charset="0"/>
              </a:rPr>
              <a:t>national </a:t>
            </a:r>
            <a:r>
              <a:rPr lang="en-US" dirty="0" smtClean="0">
                <a:latin typeface="Arial" pitchFamily="34" charset="0"/>
                <a:cs typeface="Arial" pitchFamily="34" charset="0"/>
              </a:rPr>
              <a:t>account's </a:t>
            </a:r>
            <a:r>
              <a:rPr kumimoji="0" lang="en-US" i="0" u="none" strike="noStrike" kern="1200" cap="none" spc="0" normalizeH="0" baseline="0" noProof="0" dirty="0" smtClean="0">
                <a:ln>
                  <a:noFill/>
                </a:ln>
                <a:effectLst/>
                <a:uLnTx/>
                <a:uFillTx/>
                <a:latin typeface="Arial" pitchFamily="34" charset="0"/>
                <a:cs typeface="Arial" pitchFamily="34" charset="0"/>
              </a:rPr>
              <a:t>headquarters changes, such as through merger, and the </a:t>
            </a:r>
            <a:r>
              <a:rPr lang="en-US" dirty="0">
                <a:latin typeface="Arial" pitchFamily="34" charset="0"/>
                <a:cs typeface="Arial" pitchFamily="34" charset="0"/>
              </a:rPr>
              <a:t>national account requests </a:t>
            </a:r>
            <a:r>
              <a:rPr kumimoji="0" lang="en-US" i="0" u="none" strike="noStrike" kern="1200" cap="none" spc="0" normalizeH="0" baseline="0" noProof="0" dirty="0" smtClean="0">
                <a:ln>
                  <a:noFill/>
                </a:ln>
                <a:effectLst/>
                <a:uLnTx/>
                <a:uFillTx/>
                <a:latin typeface="Arial" pitchFamily="34" charset="0"/>
                <a:cs typeface="Arial" pitchFamily="34" charset="0"/>
              </a:rPr>
              <a:t>that the </a:t>
            </a:r>
            <a:r>
              <a:rPr kumimoji="0" lang="en-US" i="0" strike="noStrike" kern="1200" cap="none" spc="0" normalizeH="0" baseline="0" noProof="0" dirty="0" smtClean="0">
                <a:ln>
                  <a:noFill/>
                </a:ln>
                <a:effectLst/>
                <a:uLnTx/>
                <a:uFillTx/>
                <a:latin typeface="Arial" pitchFamily="34" charset="0"/>
                <a:cs typeface="Arial" pitchFamily="34" charset="0"/>
              </a:rPr>
              <a:t>Plan in whose service area the headquarters was located prior to the merger remains the Control/Home</a:t>
            </a:r>
            <a:r>
              <a:rPr kumimoji="0" lang="en-US" i="0" strike="noStrike" kern="1200" cap="none" spc="0" normalizeH="0" noProof="0" dirty="0" smtClean="0">
                <a:ln>
                  <a:noFill/>
                </a:ln>
                <a:effectLst/>
                <a:uLnTx/>
                <a:uFillTx/>
                <a:latin typeface="Arial" pitchFamily="34" charset="0"/>
                <a:cs typeface="Arial" pitchFamily="34" charset="0"/>
              </a:rPr>
              <a:t> </a:t>
            </a:r>
            <a:r>
              <a:rPr kumimoji="0" lang="en-US" i="0" strike="noStrike" kern="1200" cap="none" spc="0" normalizeH="0" baseline="0" noProof="0" dirty="0" smtClean="0">
                <a:ln>
                  <a:noFill/>
                </a:ln>
                <a:effectLst/>
                <a:uLnTx/>
                <a:uFillTx/>
                <a:latin typeface="Arial" pitchFamily="34" charset="0"/>
                <a:cs typeface="Arial" pitchFamily="34" charset="0"/>
              </a:rPr>
              <a:t>Plan.</a:t>
            </a:r>
          </a:p>
        </p:txBody>
      </p:sp>
      <p:sp>
        <p:nvSpPr>
          <p:cNvPr id="7" name="Rectangle 3"/>
          <p:cNvSpPr txBox="1">
            <a:spLocks/>
          </p:cNvSpPr>
          <p:nvPr/>
        </p:nvSpPr>
        <p:spPr>
          <a:xfrm>
            <a:off x="381000" y="1676400"/>
            <a:ext cx="8153400" cy="771525"/>
          </a:xfrm>
          <a:prstGeom prst="rect">
            <a:avLst/>
          </a:prstGeom>
        </p:spPr>
        <p:txBody>
          <a:bodyPr lIns="0" tIns="0">
            <a:noAutofit/>
          </a:bodyPr>
          <a:lstStyle/>
          <a:p>
            <a:pPr marL="111125" marR="0" lvl="1" indent="3175" algn="l" defTabSz="914400" rtl="0" eaLnBrk="1" fontAlgn="auto" latinLnBrk="0" hangingPunct="1">
              <a:lnSpc>
                <a:spcPct val="100000"/>
              </a:lnSpc>
              <a:spcBef>
                <a:spcPts val="1200"/>
              </a:spcBef>
              <a:spcAft>
                <a:spcPts val="0"/>
              </a:spcAft>
              <a:buClr>
                <a:srgbClr val="417191"/>
              </a:buClr>
              <a:buSzTx/>
              <a:buFont typeface="Arial" charset="0"/>
              <a:buNone/>
              <a:tabLst/>
              <a:defRPr/>
            </a:pPr>
            <a:r>
              <a:rPr kumimoji="0" lang="en-US"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A Cede assists in making a sale under the Brands that</a:t>
            </a:r>
            <a:br>
              <a:rPr kumimoji="0" lang="en-US"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br>
            <a:r>
              <a:rPr kumimoji="0" lang="en-US"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is otherwise unlikely to occur when:</a:t>
            </a:r>
            <a:endParaRPr kumimoji="0" lang="en-US"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endParaRPr>
          </a:p>
        </p:txBody>
      </p:sp>
      <p:sp>
        <p:nvSpPr>
          <p:cNvPr id="9" name="Text Box 9"/>
          <p:cNvSpPr txBox="1">
            <a:spLocks noChangeArrowheads="1"/>
          </p:cNvSpPr>
          <p:nvPr/>
        </p:nvSpPr>
        <p:spPr bwMode="auto">
          <a:xfrm>
            <a:off x="457200" y="5818810"/>
            <a:ext cx="8229600" cy="523220"/>
          </a:xfrm>
          <a:prstGeom prst="rect">
            <a:avLst/>
          </a:prstGeom>
          <a:noFill/>
          <a:ln w="3175">
            <a:solidFill>
              <a:schemeClr val="accent1"/>
            </a:solidFill>
            <a:miter lim="800000"/>
            <a:headEnd/>
            <a:tailEnd/>
          </a:ln>
        </p:spPr>
        <p:txBody>
          <a:bodyPr wrap="square">
            <a:spAutoFit/>
          </a:bodyPr>
          <a:lstStyle/>
          <a:p>
            <a:pPr algn="ctr" eaLnBrk="0" hangingPunct="0">
              <a:spcBef>
                <a:spcPct val="60000"/>
              </a:spcBef>
              <a:buClr>
                <a:srgbClr val="0093CC"/>
              </a:buClr>
              <a:buFont typeface="Arial" charset="0"/>
              <a:buNone/>
            </a:pPr>
            <a:r>
              <a:rPr lang="en-US" sz="1400" b="1" dirty="0">
                <a:solidFill>
                  <a:schemeClr val="accent1">
                    <a:lumMod val="50000"/>
                  </a:schemeClr>
                </a:solidFill>
                <a:latin typeface="Arial" pitchFamily="34" charset="0"/>
                <a:cs typeface="Arial" pitchFamily="34" charset="0"/>
              </a:rPr>
              <a:t>Only one </a:t>
            </a:r>
            <a:r>
              <a:rPr lang="en-US" sz="1400" b="1" dirty="0" smtClean="0">
                <a:solidFill>
                  <a:schemeClr val="accent1">
                    <a:lumMod val="50000"/>
                  </a:schemeClr>
                </a:solidFill>
                <a:latin typeface="Arial" pitchFamily="34" charset="0"/>
                <a:cs typeface="Arial" pitchFamily="34" charset="0"/>
              </a:rPr>
              <a:t>Plan or Plan </a:t>
            </a:r>
            <a:r>
              <a:rPr lang="en-US" sz="1400" b="1" dirty="0">
                <a:solidFill>
                  <a:schemeClr val="accent1">
                    <a:lumMod val="50000"/>
                  </a:schemeClr>
                </a:solidFill>
                <a:latin typeface="Arial" pitchFamily="34" charset="0"/>
                <a:cs typeface="Arial" pitchFamily="34" charset="0"/>
              </a:rPr>
              <a:t>group at a time may contact a national </a:t>
            </a:r>
            <a:r>
              <a:rPr lang="en-US" sz="1400" b="1" dirty="0" smtClean="0">
                <a:solidFill>
                  <a:schemeClr val="accent1">
                    <a:lumMod val="50000"/>
                  </a:schemeClr>
                </a:solidFill>
                <a:latin typeface="Arial" pitchFamily="34" charset="0"/>
                <a:cs typeface="Arial" pitchFamily="34" charset="0"/>
              </a:rPr>
              <a:t>account located </a:t>
            </a:r>
            <a:r>
              <a:rPr lang="en-US" sz="1400" b="1" dirty="0">
                <a:solidFill>
                  <a:schemeClr val="accent1">
                    <a:lumMod val="50000"/>
                  </a:schemeClr>
                </a:solidFill>
                <a:latin typeface="Arial" pitchFamily="34" charset="0"/>
                <a:cs typeface="Arial" pitchFamily="34" charset="0"/>
              </a:rPr>
              <a:t>outside its </a:t>
            </a:r>
            <a:r>
              <a:rPr lang="en-US" sz="1400" b="1" dirty="0" smtClean="0">
                <a:solidFill>
                  <a:schemeClr val="accent1">
                    <a:lumMod val="50000"/>
                  </a:schemeClr>
                </a:solidFill>
                <a:latin typeface="Arial" pitchFamily="34" charset="0"/>
                <a:cs typeface="Arial" pitchFamily="34" charset="0"/>
              </a:rPr>
              <a:t>service area </a:t>
            </a:r>
            <a:r>
              <a:rPr lang="en-US" sz="1400" b="1" dirty="0">
                <a:solidFill>
                  <a:schemeClr val="accent1">
                    <a:lumMod val="50000"/>
                  </a:schemeClr>
                </a:solidFill>
                <a:latin typeface="Arial" pitchFamily="34" charset="0"/>
                <a:cs typeface="Arial" pitchFamily="34" charset="0"/>
              </a:rPr>
              <a:t>concerning the possible </a:t>
            </a:r>
            <a:r>
              <a:rPr lang="en-US" sz="1400" b="1" dirty="0" smtClean="0">
                <a:solidFill>
                  <a:schemeClr val="accent1">
                    <a:lumMod val="50000"/>
                  </a:schemeClr>
                </a:solidFill>
                <a:latin typeface="Arial" pitchFamily="34" charset="0"/>
                <a:cs typeface="Arial" pitchFamily="34" charset="0"/>
              </a:rPr>
              <a:t>furnishing of  of </a:t>
            </a:r>
            <a:r>
              <a:rPr lang="en-US" sz="1400" b="1" dirty="0">
                <a:solidFill>
                  <a:schemeClr val="accent1">
                    <a:lumMod val="50000"/>
                  </a:schemeClr>
                </a:solidFill>
                <a:latin typeface="Arial" pitchFamily="34" charset="0"/>
                <a:cs typeface="Arial" pitchFamily="34" charset="0"/>
              </a:rPr>
              <a:t>products or services.</a:t>
            </a:r>
          </a:p>
        </p:txBody>
      </p:sp>
      <p:pic>
        <p:nvPicPr>
          <p:cNvPr id="10" name="Picture 4" descr="MC900016951[1]"/>
          <p:cNvPicPr>
            <a:picLocks noChangeAspect="1" noChangeArrowheads="1"/>
          </p:cNvPicPr>
          <p:nvPr/>
        </p:nvPicPr>
        <p:blipFill>
          <a:blip r:embed="rId3" cstate="print"/>
          <a:srcRect/>
          <a:stretch>
            <a:fillRect/>
          </a:stretch>
        </p:blipFill>
        <p:spPr bwMode="auto">
          <a:xfrm>
            <a:off x="6788968" y="1517028"/>
            <a:ext cx="1265221" cy="930897"/>
          </a:xfrm>
          <a:prstGeom prst="rect">
            <a:avLst/>
          </a:prstGeom>
          <a:noFill/>
          <a:ln w="9525">
            <a:noFill/>
            <a:miter lim="800000"/>
            <a:headEnd/>
            <a:tailEnd/>
          </a:ln>
        </p:spPr>
      </p:pic>
    </p:spTree>
    <p:extLst>
      <p:ext uri="{BB962C8B-B14F-4D97-AF65-F5344CB8AC3E}">
        <p14:creationId xmlns:p14="http://schemas.microsoft.com/office/powerpoint/2010/main" val="37218021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380298"/>
            <a:ext cx="9144000" cy="3539098"/>
          </a:xfrm>
          <a:prstGeom prst="rect">
            <a:avLst/>
          </a:prstGeom>
          <a:solidFill>
            <a:srgbClr val="F6EED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70" name="Rectangle 2"/>
          <p:cNvSpPr>
            <a:spLocks noGrp="1"/>
          </p:cNvSpPr>
          <p:nvPr>
            <p:ph type="title"/>
          </p:nvPr>
        </p:nvSpPr>
        <p:spPr>
          <a:xfrm>
            <a:off x="436750" y="791851"/>
            <a:ext cx="8229600" cy="762210"/>
          </a:xfrm>
        </p:spPr>
        <p:txBody>
          <a:bodyPr/>
          <a:lstStyle/>
          <a:p>
            <a:r>
              <a:rPr lang="en-US" sz="2400" dirty="0" smtClean="0"/>
              <a:t>National Accounts - Selling an Account</a:t>
            </a:r>
            <a:br>
              <a:rPr lang="en-US" sz="2400" dirty="0" smtClean="0"/>
            </a:br>
            <a:r>
              <a:rPr lang="en-US" sz="1800" b="0" i="1" dirty="0" smtClean="0">
                <a:solidFill>
                  <a:schemeClr val="accent1">
                    <a:lumMod val="50000"/>
                  </a:schemeClr>
                </a:solidFill>
              </a:rPr>
              <a:t>Cede Requirements</a:t>
            </a:r>
          </a:p>
        </p:txBody>
      </p:sp>
      <p:sp>
        <p:nvSpPr>
          <p:cNvPr id="7" name="Slide Number Placeholder 4"/>
          <p:cNvSpPr>
            <a:spLocks noGrp="1"/>
          </p:cNvSpPr>
          <p:nvPr>
            <p:ph type="sldNum" sz="quarter" idx="12"/>
          </p:nvPr>
        </p:nvSpPr>
        <p:spPr>
          <a:xfrm>
            <a:off x="8382000" y="6551628"/>
            <a:ext cx="457200" cy="245097"/>
          </a:xfrm>
          <a:prstGeom prst="rect">
            <a:avLst/>
          </a:prstGeom>
        </p:spPr>
        <p:txBody>
          <a:bodyPr/>
          <a:lstStyle/>
          <a:p>
            <a:pPr>
              <a:defRPr/>
            </a:pPr>
            <a:fld id="{A25D8C2E-721A-4E6E-ABBA-4D0B8E6C1D59}" type="slidenum">
              <a:rPr lang="en-US" smtClean="0"/>
              <a:pPr>
                <a:defRPr/>
              </a:pPr>
              <a:t>28</a:t>
            </a:fld>
            <a:endParaRPr lang="en-US" dirty="0"/>
          </a:p>
        </p:txBody>
      </p:sp>
      <p:sp>
        <p:nvSpPr>
          <p:cNvPr id="8" name="Rectangle 3"/>
          <p:cNvSpPr txBox="1">
            <a:spLocks/>
          </p:cNvSpPr>
          <p:nvPr/>
        </p:nvSpPr>
        <p:spPr>
          <a:xfrm>
            <a:off x="337103" y="1696609"/>
            <a:ext cx="6788696" cy="1171380"/>
          </a:xfrm>
          <a:prstGeom prst="rect">
            <a:avLst/>
          </a:prstGeom>
        </p:spPr>
        <p:txBody>
          <a:bodyPr lIns="0" tIns="0">
            <a:noAutofit/>
          </a:bodyPr>
          <a:lstStyle/>
          <a:p>
            <a:pPr marL="114300" marR="0" lvl="1" indent="4763" fontAlgn="auto">
              <a:spcBef>
                <a:spcPct val="0"/>
              </a:spcBef>
              <a:spcAft>
                <a:spcPts val="0"/>
              </a:spcAft>
              <a:buClr>
                <a:srgbClr val="417191"/>
              </a:buClr>
              <a:buSzTx/>
              <a:tabLst/>
              <a:defRPr/>
            </a:pPr>
            <a:r>
              <a:rPr lang="en-US" i="1" dirty="0" smtClean="0">
                <a:latin typeface="Arial" pitchFamily="34" charset="0"/>
                <a:cs typeface="Arial" pitchFamily="34" charset="0"/>
              </a:rPr>
              <a:t>Ceding is permitted only when criteria set forth in the Inter-Plan Programs Policies  and Provisions has been satisfied.</a:t>
            </a:r>
          </a:p>
        </p:txBody>
      </p:sp>
      <p:sp>
        <p:nvSpPr>
          <p:cNvPr id="4" name="TextBox 3"/>
          <p:cNvSpPr txBox="1"/>
          <p:nvPr/>
        </p:nvSpPr>
        <p:spPr>
          <a:xfrm>
            <a:off x="484104" y="2513706"/>
            <a:ext cx="8446536" cy="3262432"/>
          </a:xfrm>
          <a:prstGeom prst="rect">
            <a:avLst/>
          </a:prstGeom>
          <a:noFill/>
        </p:spPr>
        <p:txBody>
          <a:bodyPr wrap="square" lIns="0" tIns="0" rtlCol="0">
            <a:spAutoFit/>
          </a:bodyPr>
          <a:lstStyle/>
          <a:p>
            <a:pPr marL="0" lvl="1">
              <a:spcBef>
                <a:spcPct val="60000"/>
              </a:spcBef>
              <a:spcAft>
                <a:spcPts val="1200"/>
              </a:spcAft>
            </a:pPr>
            <a:r>
              <a:rPr lang="en-US" dirty="0"/>
              <a:t>A Proposed </a:t>
            </a:r>
            <a:r>
              <a:rPr lang="en-US" dirty="0" smtClean="0"/>
              <a:t>ACL </a:t>
            </a:r>
            <a:r>
              <a:rPr lang="en-US" dirty="0"/>
              <a:t>Designation </a:t>
            </a:r>
            <a:r>
              <a:rPr lang="en-US" dirty="0" smtClean="0"/>
              <a:t>Must:</a:t>
            </a:r>
          </a:p>
          <a:p>
            <a:pPr marL="285750" lvl="1" indent="-285750">
              <a:spcBef>
                <a:spcPts val="600"/>
              </a:spcBef>
              <a:spcAft>
                <a:spcPts val="600"/>
              </a:spcAft>
              <a:buClr>
                <a:schemeClr val="accent2"/>
              </a:buClr>
              <a:buFont typeface="Arial" panose="020B0604020202020204" pitchFamily="34" charset="0"/>
              <a:buChar char="•"/>
            </a:pPr>
            <a:r>
              <a:rPr lang="en-US" dirty="0" smtClean="0"/>
              <a:t>Relate </a:t>
            </a:r>
            <a:r>
              <a:rPr lang="en-US" dirty="0"/>
              <a:t>to a national account. Local accounts are not </a:t>
            </a:r>
            <a:r>
              <a:rPr lang="en-US" dirty="0" smtClean="0"/>
              <a:t>eligible.</a:t>
            </a:r>
          </a:p>
          <a:p>
            <a:pPr marL="285750" lvl="1" indent="-285750">
              <a:spcBef>
                <a:spcPts val="600"/>
              </a:spcBef>
              <a:spcAft>
                <a:spcPts val="600"/>
              </a:spcAft>
              <a:buClr>
                <a:schemeClr val="accent2"/>
              </a:buClr>
              <a:buFont typeface="Arial" panose="020B0604020202020204" pitchFamily="34" charset="0"/>
              <a:buChar char="•"/>
            </a:pPr>
            <a:r>
              <a:rPr lang="en-US" dirty="0" smtClean="0"/>
              <a:t>Be </a:t>
            </a:r>
            <a:r>
              <a:rPr lang="en-US" dirty="0"/>
              <a:t>made with the consent of the </a:t>
            </a:r>
            <a:r>
              <a:rPr lang="en-US" dirty="0" smtClean="0"/>
              <a:t>ICL.</a:t>
            </a:r>
          </a:p>
          <a:p>
            <a:pPr marL="285750" lvl="1" indent="-285750">
              <a:spcBef>
                <a:spcPts val="600"/>
              </a:spcBef>
              <a:spcAft>
                <a:spcPts val="600"/>
              </a:spcAft>
              <a:buClr>
                <a:schemeClr val="accent2"/>
              </a:buClr>
              <a:buFont typeface="Arial" panose="020B0604020202020204" pitchFamily="34" charset="0"/>
              <a:buChar char="•"/>
            </a:pPr>
            <a:r>
              <a:rPr lang="en-US" dirty="0" smtClean="0"/>
              <a:t>Seek </a:t>
            </a:r>
            <a:r>
              <a:rPr lang="en-US" dirty="0"/>
              <a:t>to designate as an ACL a single Plan or a cooperative </a:t>
            </a:r>
            <a:r>
              <a:rPr lang="en-US" dirty="0" smtClean="0"/>
              <a:t>group of Plans.</a:t>
            </a:r>
          </a:p>
          <a:p>
            <a:pPr marL="285750" lvl="1" indent="-285750">
              <a:spcBef>
                <a:spcPts val="600"/>
              </a:spcBef>
              <a:spcAft>
                <a:spcPts val="600"/>
              </a:spcAft>
              <a:buClr>
                <a:schemeClr val="accent2"/>
              </a:buClr>
              <a:buFont typeface="Arial" panose="020B0604020202020204" pitchFamily="34" charset="0"/>
              <a:buChar char="•"/>
            </a:pPr>
            <a:r>
              <a:rPr lang="en-US" dirty="0" smtClean="0"/>
              <a:t>Be </a:t>
            </a:r>
            <a:r>
              <a:rPr lang="en-US" dirty="0"/>
              <a:t>made pursuant to a written agreement. </a:t>
            </a:r>
            <a:endParaRPr lang="en-US" dirty="0" smtClean="0"/>
          </a:p>
          <a:p>
            <a:pPr marL="285750" lvl="1" indent="-285750">
              <a:spcBef>
                <a:spcPts val="600"/>
              </a:spcBef>
              <a:spcAft>
                <a:spcPts val="600"/>
              </a:spcAft>
              <a:buClr>
                <a:schemeClr val="accent2"/>
              </a:buClr>
              <a:buFont typeface="Arial" panose="020B0604020202020204" pitchFamily="34" charset="0"/>
              <a:buChar char="•"/>
            </a:pPr>
            <a:r>
              <a:rPr lang="en-US" dirty="0" smtClean="0"/>
              <a:t>Assist </a:t>
            </a:r>
            <a:r>
              <a:rPr lang="en-US" dirty="0"/>
              <a:t>in making a sale under the Brands that is otherwise unlikely to </a:t>
            </a:r>
            <a:r>
              <a:rPr lang="en-US" dirty="0" smtClean="0"/>
              <a:t>occur</a:t>
            </a:r>
          </a:p>
          <a:p>
            <a:pPr marL="285750" lvl="1" indent="-285750">
              <a:spcBef>
                <a:spcPts val="600"/>
              </a:spcBef>
              <a:spcAft>
                <a:spcPts val="600"/>
              </a:spcAft>
              <a:buClr>
                <a:schemeClr val="accent2"/>
              </a:buClr>
              <a:buFont typeface="Arial" panose="020B0604020202020204" pitchFamily="34" charset="0"/>
              <a:buChar char="•"/>
            </a:pPr>
            <a:r>
              <a:rPr lang="en-US" dirty="0" smtClean="0"/>
              <a:t>Not </a:t>
            </a:r>
            <a:r>
              <a:rPr lang="en-US" dirty="0"/>
              <a:t>violate the Association's rules, including other Plans’ rights under the License Agreements.</a:t>
            </a:r>
          </a:p>
        </p:txBody>
      </p:sp>
      <p:sp>
        <p:nvSpPr>
          <p:cNvPr id="9" name="Rectangle 8"/>
          <p:cNvSpPr/>
          <p:nvPr/>
        </p:nvSpPr>
        <p:spPr>
          <a:xfrm>
            <a:off x="274320" y="6005776"/>
            <a:ext cx="8503921" cy="523220"/>
          </a:xfrm>
          <a:prstGeom prst="rect">
            <a:avLst/>
          </a:prstGeom>
          <a:ln w="3175">
            <a:solidFill>
              <a:schemeClr val="accent2"/>
            </a:solidFill>
          </a:ln>
        </p:spPr>
        <p:txBody>
          <a:bodyPr wrap="square">
            <a:spAutoFit/>
          </a:bodyPr>
          <a:lstStyle/>
          <a:p>
            <a:pPr marL="114300" lvl="1" indent="-1588" algn="ctr">
              <a:spcBef>
                <a:spcPts val="1200"/>
              </a:spcBef>
              <a:buClr>
                <a:srgbClr val="417191"/>
              </a:buClr>
              <a:defRPr/>
            </a:pPr>
            <a:r>
              <a:rPr lang="en-US" sz="1400" b="1" dirty="0">
                <a:solidFill>
                  <a:schemeClr val="accent1">
                    <a:lumMod val="50000"/>
                  </a:schemeClr>
                </a:solidFill>
                <a:latin typeface="Arial" pitchFamily="34" charset="0"/>
                <a:cs typeface="Arial" pitchFamily="34" charset="0"/>
              </a:rPr>
              <a:t>A proposed ACL may not contact a national account located outside its service area concerning the possible </a:t>
            </a:r>
            <a:r>
              <a:rPr lang="en-US" sz="1400" b="1" dirty="0" smtClean="0">
                <a:solidFill>
                  <a:schemeClr val="accent1">
                    <a:lumMod val="50000"/>
                  </a:schemeClr>
                </a:solidFill>
                <a:latin typeface="Arial" pitchFamily="34" charset="0"/>
                <a:cs typeface="Arial" pitchFamily="34" charset="0"/>
              </a:rPr>
              <a:t>sale </a:t>
            </a:r>
            <a:r>
              <a:rPr lang="en-US" sz="1400" b="1" dirty="0">
                <a:solidFill>
                  <a:schemeClr val="accent1">
                    <a:lumMod val="50000"/>
                  </a:schemeClr>
                </a:solidFill>
                <a:latin typeface="Arial" pitchFamily="34" charset="0"/>
                <a:cs typeface="Arial" pitchFamily="34" charset="0"/>
              </a:rPr>
              <a:t>of products or services without receiving the written consent of the ICL.</a:t>
            </a:r>
          </a:p>
        </p:txBody>
      </p:sp>
      <p:pic>
        <p:nvPicPr>
          <p:cNvPr id="11" name="Picture 4" descr="MC900016951[1]"/>
          <p:cNvPicPr>
            <a:picLocks noChangeAspect="1" noChangeArrowheads="1"/>
          </p:cNvPicPr>
          <p:nvPr/>
        </p:nvPicPr>
        <p:blipFill>
          <a:blip r:embed="rId3" cstate="print"/>
          <a:srcRect/>
          <a:stretch>
            <a:fillRect/>
          </a:stretch>
        </p:blipFill>
        <p:spPr bwMode="auto">
          <a:xfrm>
            <a:off x="7125799" y="1346724"/>
            <a:ext cx="1265221" cy="930897"/>
          </a:xfrm>
          <a:prstGeom prst="rect">
            <a:avLst/>
          </a:prstGeom>
          <a:noFill/>
          <a:ln w="9525">
            <a:noFill/>
            <a:miter lim="800000"/>
            <a:headEnd/>
            <a:tailEnd/>
          </a:ln>
        </p:spPr>
      </p:pic>
    </p:spTree>
    <p:extLst>
      <p:ext uri="{BB962C8B-B14F-4D97-AF65-F5344CB8AC3E}">
        <p14:creationId xmlns:p14="http://schemas.microsoft.com/office/powerpoint/2010/main" val="13987066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008189"/>
            <a:ext cx="9144000" cy="4849812"/>
          </a:xfrm>
          <a:prstGeom prst="rect">
            <a:avLst/>
          </a:prstGeom>
          <a:solidFill>
            <a:srgbClr val="F6EED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66" name="Rectangle 2"/>
          <p:cNvSpPr>
            <a:spLocks noGrp="1"/>
          </p:cNvSpPr>
          <p:nvPr>
            <p:ph type="title"/>
          </p:nvPr>
        </p:nvSpPr>
        <p:spPr>
          <a:xfrm>
            <a:off x="457200" y="837052"/>
            <a:ext cx="8229600" cy="394589"/>
          </a:xfrm>
        </p:spPr>
        <p:txBody>
          <a:bodyPr/>
          <a:lstStyle/>
          <a:p>
            <a:r>
              <a:rPr lang="en-US" sz="2400" dirty="0" smtClean="0"/>
              <a:t>National Accounts - Selling an Account</a:t>
            </a:r>
            <a:br>
              <a:rPr lang="en-US" sz="2400" dirty="0" smtClean="0"/>
            </a:br>
            <a:r>
              <a:rPr lang="en-US" sz="1800" b="0" i="1" dirty="0" smtClean="0"/>
              <a:t>Required Data Elements of a Cede Agreement</a:t>
            </a:r>
          </a:p>
        </p:txBody>
      </p:sp>
      <p:sp>
        <p:nvSpPr>
          <p:cNvPr id="11268" name="Rectangle 5"/>
          <p:cNvSpPr>
            <a:spLocks/>
          </p:cNvSpPr>
          <p:nvPr/>
        </p:nvSpPr>
        <p:spPr bwMode="auto">
          <a:xfrm>
            <a:off x="304800" y="4495800"/>
            <a:ext cx="8153400" cy="1828800"/>
          </a:xfrm>
          <a:prstGeom prst="rect">
            <a:avLst/>
          </a:prstGeom>
          <a:noFill/>
          <a:ln w="9525">
            <a:noFill/>
            <a:miter lim="800000"/>
            <a:headEnd/>
            <a:tailEnd/>
          </a:ln>
        </p:spPr>
        <p:txBody>
          <a:bodyPr lIns="0"/>
          <a:lstStyle/>
          <a:p>
            <a:pPr marL="280988" eaLnBrk="0" hangingPunct="0">
              <a:spcBef>
                <a:spcPct val="60000"/>
              </a:spcBef>
              <a:buClr>
                <a:srgbClr val="0093CC"/>
              </a:buClr>
              <a:buFont typeface="Wingdings" pitchFamily="2" charset="2"/>
              <a:buNone/>
            </a:pPr>
            <a:endParaRPr lang="en-US" sz="2400"/>
          </a:p>
        </p:txBody>
      </p:sp>
      <p:sp>
        <p:nvSpPr>
          <p:cNvPr id="6" name="Slide Number Placeholder 4"/>
          <p:cNvSpPr>
            <a:spLocks noGrp="1"/>
          </p:cNvSpPr>
          <p:nvPr>
            <p:ph type="sldNum" sz="quarter" idx="12"/>
          </p:nvPr>
        </p:nvSpPr>
        <p:spPr>
          <a:xfrm>
            <a:off x="8382000" y="6551628"/>
            <a:ext cx="457200" cy="245097"/>
          </a:xfrm>
          <a:prstGeom prst="rect">
            <a:avLst/>
          </a:prstGeom>
        </p:spPr>
        <p:txBody>
          <a:bodyPr/>
          <a:lstStyle/>
          <a:p>
            <a:pPr>
              <a:defRPr/>
            </a:pPr>
            <a:fld id="{A25D8C2E-721A-4E6E-ABBA-4D0B8E6C1D59}" type="slidenum">
              <a:rPr lang="en-US" smtClean="0"/>
              <a:pPr>
                <a:defRPr/>
              </a:pPr>
              <a:t>29</a:t>
            </a:fld>
            <a:endParaRPr lang="en-US" dirty="0"/>
          </a:p>
        </p:txBody>
      </p:sp>
      <p:sp>
        <p:nvSpPr>
          <p:cNvPr id="7" name="Rectangle 3"/>
          <p:cNvSpPr txBox="1">
            <a:spLocks/>
          </p:cNvSpPr>
          <p:nvPr/>
        </p:nvSpPr>
        <p:spPr>
          <a:xfrm>
            <a:off x="361950" y="2649070"/>
            <a:ext cx="8153400" cy="3543300"/>
          </a:xfrm>
          <a:prstGeom prst="rect">
            <a:avLst/>
          </a:prstGeom>
          <a:noFill/>
        </p:spPr>
        <p:txBody>
          <a:bodyPr lIns="0" tIns="0">
            <a:noAutofit/>
          </a:bodyPr>
          <a:lstStyle/>
          <a:p>
            <a:pPr marL="403225" marR="0" lvl="2" indent="-280988" algn="l" defTabSz="914400" rtl="0" eaLnBrk="1" fontAlgn="auto" latinLnBrk="0" hangingPunct="1">
              <a:lnSpc>
                <a:spcPct val="100000"/>
              </a:lnSpc>
              <a:spcBef>
                <a:spcPts val="600"/>
              </a:spcBef>
              <a:spcAft>
                <a:spcPts val="600"/>
              </a:spcAft>
              <a:buClr>
                <a:srgbClr val="417191"/>
              </a:buClr>
              <a:buSzTx/>
              <a:buFont typeface="Arial" pitchFamily="34" charset="0"/>
              <a:buChar char="•"/>
              <a:tabLst/>
              <a:defRPr/>
            </a:pPr>
            <a:r>
              <a:rPr kumimoji="0" lang="en-US" b="0" i="0" u="none" kern="1200" cap="none" spc="0" normalizeH="0" baseline="0" noProof="0" dirty="0" smtClean="0">
                <a:ln>
                  <a:noFill/>
                </a:ln>
                <a:effectLst/>
                <a:uLnTx/>
                <a:uFillTx/>
                <a:latin typeface="Arial" pitchFamily="34" charset="0"/>
                <a:cs typeface="Arial" pitchFamily="34" charset="0"/>
              </a:rPr>
              <a:t>Be executed before any offer for services or products by the proposed ACL to the national </a:t>
            </a:r>
            <a:r>
              <a:rPr lang="en-US" noProof="0" dirty="0" smtClean="0">
                <a:latin typeface="Arial" pitchFamily="34" charset="0"/>
                <a:cs typeface="Arial" pitchFamily="34" charset="0"/>
              </a:rPr>
              <a:t>account</a:t>
            </a:r>
            <a:r>
              <a:rPr lang="en-US" dirty="0" smtClean="0">
                <a:latin typeface="Arial" pitchFamily="34" charset="0"/>
                <a:cs typeface="Arial" pitchFamily="34" charset="0"/>
              </a:rPr>
              <a:t>.</a:t>
            </a:r>
            <a:r>
              <a:rPr kumimoji="0" lang="en-US" b="0" i="0" u="none" kern="1200" cap="none" spc="0" normalizeH="0" baseline="0" noProof="0" dirty="0" smtClean="0">
                <a:ln>
                  <a:noFill/>
                </a:ln>
                <a:effectLst/>
                <a:uLnTx/>
                <a:uFillTx/>
                <a:latin typeface="Arial" pitchFamily="34" charset="0"/>
                <a:cs typeface="Arial" pitchFamily="34" charset="0"/>
              </a:rPr>
              <a:t> </a:t>
            </a:r>
          </a:p>
          <a:p>
            <a:pPr marL="403225" marR="0" lvl="2" indent="-280988" algn="l" defTabSz="914400" rtl="0" eaLnBrk="1" fontAlgn="auto" latinLnBrk="0" hangingPunct="1">
              <a:lnSpc>
                <a:spcPct val="100000"/>
              </a:lnSpc>
              <a:spcBef>
                <a:spcPts val="600"/>
              </a:spcBef>
              <a:spcAft>
                <a:spcPts val="600"/>
              </a:spcAft>
              <a:buClr>
                <a:srgbClr val="417191"/>
              </a:buClr>
              <a:buSzTx/>
              <a:buFont typeface="Arial" pitchFamily="34" charset="0"/>
              <a:buChar char="•"/>
              <a:tabLst/>
              <a:defRPr/>
            </a:pPr>
            <a:r>
              <a:rPr lang="en-US" dirty="0" smtClean="0">
                <a:latin typeface="Arial" pitchFamily="34" charset="0"/>
                <a:cs typeface="Arial" pitchFamily="34" charset="0"/>
              </a:rPr>
              <a:t>Coincide with the Account Benefit Contract Period.</a:t>
            </a:r>
            <a:endParaRPr kumimoji="0" lang="en-US" b="0" i="0" u="none" kern="1200" cap="none" spc="0" normalizeH="0" baseline="0" noProof="0" dirty="0" smtClean="0">
              <a:ln>
                <a:noFill/>
              </a:ln>
              <a:effectLst/>
              <a:uLnTx/>
              <a:uFillTx/>
              <a:latin typeface="Arial" pitchFamily="34" charset="0"/>
              <a:cs typeface="Arial" pitchFamily="34" charset="0"/>
            </a:endParaRPr>
          </a:p>
          <a:p>
            <a:pPr marL="403225" marR="0" lvl="2" indent="-280988" algn="l" defTabSz="914400" rtl="0" eaLnBrk="1" fontAlgn="auto" latinLnBrk="0" hangingPunct="1">
              <a:lnSpc>
                <a:spcPct val="100000"/>
              </a:lnSpc>
              <a:spcBef>
                <a:spcPts val="600"/>
              </a:spcBef>
              <a:spcAft>
                <a:spcPts val="600"/>
              </a:spcAft>
              <a:buClr>
                <a:srgbClr val="417191"/>
              </a:buClr>
              <a:buSzTx/>
              <a:buFont typeface="Arial" pitchFamily="34" charset="0"/>
              <a:buChar char="•"/>
              <a:tabLst/>
              <a:defRPr/>
            </a:pPr>
            <a:r>
              <a:rPr kumimoji="0" lang="en-US" b="0" i="0" u="none" kern="1200" cap="none" spc="0" normalizeH="0" baseline="0" noProof="0" dirty="0" smtClean="0">
                <a:ln>
                  <a:noFill/>
                </a:ln>
                <a:effectLst/>
                <a:uLnTx/>
                <a:uFillTx/>
                <a:latin typeface="Arial" pitchFamily="34" charset="0"/>
                <a:cs typeface="Arial" pitchFamily="34" charset="0"/>
              </a:rPr>
              <a:t>Contain the following elements in writing:</a:t>
            </a:r>
          </a:p>
          <a:p>
            <a:pPr marL="969963" marR="0" lvl="3" indent="-280988" algn="l" defTabSz="569913" rtl="0" eaLnBrk="1" fontAlgn="auto" latinLnBrk="0" hangingPunct="1">
              <a:lnSpc>
                <a:spcPct val="100000"/>
              </a:lnSpc>
              <a:spcBef>
                <a:spcPts val="600"/>
              </a:spcBef>
              <a:spcAft>
                <a:spcPts val="0"/>
              </a:spcAft>
              <a:buClr>
                <a:srgbClr val="417191"/>
              </a:buClr>
              <a:buSzTx/>
              <a:buFont typeface="Arial" pitchFamily="34" charset="0"/>
              <a:buChar char="–"/>
              <a:tabLst/>
              <a:defRPr/>
            </a:pPr>
            <a:r>
              <a:rPr kumimoji="0" lang="en-US" sz="1600" b="0" i="0" u="none" kern="1200" cap="none" spc="0" normalizeH="0" baseline="0" noProof="0" dirty="0" smtClean="0">
                <a:ln>
                  <a:noFill/>
                </a:ln>
                <a:effectLst/>
                <a:uLnTx/>
                <a:uFillTx/>
                <a:latin typeface="Arial" pitchFamily="34" charset="0"/>
                <a:cs typeface="Arial" pitchFamily="34" charset="0"/>
              </a:rPr>
              <a:t>Specified</a:t>
            </a:r>
            <a:r>
              <a:rPr kumimoji="0" lang="en-US" sz="1600" b="0" i="0" u="none" kern="1200" cap="none" spc="0" normalizeH="0" noProof="0" dirty="0" smtClean="0">
                <a:ln>
                  <a:noFill/>
                </a:ln>
                <a:effectLst/>
                <a:uLnTx/>
                <a:uFillTx/>
                <a:latin typeface="Arial" pitchFamily="34" charset="0"/>
                <a:cs typeface="Arial" pitchFamily="34" charset="0"/>
              </a:rPr>
              <a:t> </a:t>
            </a:r>
            <a:r>
              <a:rPr lang="en-US" sz="1600" noProof="0" dirty="0" smtClean="0">
                <a:latin typeface="Arial" pitchFamily="34" charset="0"/>
                <a:cs typeface="Arial" pitchFamily="34" charset="0"/>
              </a:rPr>
              <a:t>term</a:t>
            </a:r>
            <a:r>
              <a:rPr kumimoji="0" lang="en-US" sz="1600" b="0" i="0" u="none" kern="1200" cap="none" spc="0" normalizeH="0" baseline="0" noProof="0" dirty="0" smtClean="0">
                <a:ln>
                  <a:noFill/>
                </a:ln>
                <a:effectLst/>
                <a:uLnTx/>
                <a:uFillTx/>
                <a:latin typeface="Arial" pitchFamily="34" charset="0"/>
                <a:cs typeface="Arial" pitchFamily="34" charset="0"/>
              </a:rPr>
              <a:t> (dates).</a:t>
            </a:r>
          </a:p>
          <a:p>
            <a:pPr marL="969963" marR="0" lvl="3" indent="-280988" algn="l" defTabSz="569913" rtl="0" eaLnBrk="1" fontAlgn="auto" latinLnBrk="0" hangingPunct="1">
              <a:lnSpc>
                <a:spcPct val="100000"/>
              </a:lnSpc>
              <a:spcBef>
                <a:spcPts val="600"/>
              </a:spcBef>
              <a:spcAft>
                <a:spcPts val="0"/>
              </a:spcAft>
              <a:buClr>
                <a:srgbClr val="417191"/>
              </a:buClr>
              <a:buSzTx/>
              <a:buFont typeface="Arial" pitchFamily="34" charset="0"/>
              <a:buChar char="–"/>
              <a:tabLst/>
              <a:defRPr/>
            </a:pPr>
            <a:r>
              <a:rPr kumimoji="0" lang="en-US" sz="1600" b="0" i="0" u="none" kern="1200" cap="none" spc="0" normalizeH="0" baseline="0" noProof="0" dirty="0" smtClean="0">
                <a:ln>
                  <a:noFill/>
                </a:ln>
                <a:effectLst/>
                <a:uLnTx/>
                <a:uFillTx/>
                <a:latin typeface="Arial" pitchFamily="34" charset="0"/>
                <a:cs typeface="Arial" pitchFamily="34" charset="0"/>
              </a:rPr>
              <a:t>Specified products and services to be provided.</a:t>
            </a:r>
          </a:p>
          <a:p>
            <a:pPr marL="969963" marR="0" lvl="3" indent="-280988" algn="l" defTabSz="569913" rtl="0" eaLnBrk="1" fontAlgn="auto" latinLnBrk="0" hangingPunct="1">
              <a:lnSpc>
                <a:spcPct val="100000"/>
              </a:lnSpc>
              <a:spcBef>
                <a:spcPts val="600"/>
              </a:spcBef>
              <a:spcAft>
                <a:spcPts val="0"/>
              </a:spcAft>
              <a:buClr>
                <a:srgbClr val="417191"/>
              </a:buClr>
              <a:buSzTx/>
              <a:buFont typeface="Arial" pitchFamily="34" charset="0"/>
              <a:buChar char="–"/>
              <a:tabLst/>
              <a:defRPr/>
            </a:pPr>
            <a:r>
              <a:rPr kumimoji="0" lang="en-US" sz="1600" b="0" i="0" u="none" kern="1200" cap="none" spc="0" normalizeH="0" baseline="0" noProof="0" dirty="0" smtClean="0">
                <a:ln>
                  <a:noFill/>
                </a:ln>
                <a:effectLst/>
                <a:uLnTx/>
                <a:uFillTx/>
                <a:latin typeface="Arial" pitchFamily="34" charset="0"/>
                <a:cs typeface="Arial" pitchFamily="34" charset="0"/>
              </a:rPr>
              <a:t>Language addressing</a:t>
            </a:r>
            <a:r>
              <a:rPr kumimoji="0" lang="en-US" sz="1600" b="0" i="0" u="none" kern="1200" cap="none" spc="0" normalizeH="0" noProof="0" dirty="0" smtClean="0">
                <a:ln>
                  <a:noFill/>
                </a:ln>
                <a:effectLst/>
                <a:uLnTx/>
                <a:uFillTx/>
                <a:latin typeface="Arial" pitchFamily="34" charset="0"/>
                <a:cs typeface="Arial" pitchFamily="34" charset="0"/>
              </a:rPr>
              <a:t> </a:t>
            </a:r>
            <a:r>
              <a:rPr kumimoji="0" lang="en-US" sz="1600" b="0" i="0" u="none" kern="1200" cap="none" spc="0" normalizeH="0" baseline="0" noProof="0" dirty="0" smtClean="0">
                <a:ln>
                  <a:noFill/>
                </a:ln>
                <a:effectLst/>
                <a:uLnTx/>
                <a:uFillTx/>
                <a:latin typeface="Arial" pitchFamily="34" charset="0"/>
                <a:cs typeface="Arial" pitchFamily="34" charset="0"/>
              </a:rPr>
              <a:t>subsequent re-bids and renewals.</a:t>
            </a:r>
          </a:p>
          <a:p>
            <a:pPr marL="969963" marR="0" lvl="3" indent="-280988" algn="l" defTabSz="569913" rtl="0" eaLnBrk="1" fontAlgn="auto" latinLnBrk="0" hangingPunct="1">
              <a:lnSpc>
                <a:spcPct val="100000"/>
              </a:lnSpc>
              <a:spcBef>
                <a:spcPts val="600"/>
              </a:spcBef>
              <a:spcAft>
                <a:spcPts val="0"/>
              </a:spcAft>
              <a:buClr>
                <a:srgbClr val="417191"/>
              </a:buClr>
              <a:buSzTx/>
              <a:buFont typeface="Arial" pitchFamily="34" charset="0"/>
              <a:buChar char="–"/>
              <a:tabLst/>
              <a:defRPr/>
            </a:pPr>
            <a:r>
              <a:rPr kumimoji="0" lang="en-US" sz="1600" b="0" i="0" u="none" kern="1200" cap="none" spc="0" normalizeH="0" baseline="0" noProof="0" dirty="0" smtClean="0">
                <a:ln>
                  <a:noFill/>
                </a:ln>
                <a:effectLst/>
                <a:uLnTx/>
                <a:uFillTx/>
                <a:latin typeface="Arial" pitchFamily="34" charset="0"/>
                <a:cs typeface="Arial" pitchFamily="34" charset="0"/>
              </a:rPr>
              <a:t>Signatures of the appropriate </a:t>
            </a:r>
            <a:r>
              <a:rPr kumimoji="0" lang="en-US" sz="1600" b="0" i="0" kern="1200" cap="none" spc="0" normalizeH="0" baseline="0" noProof="0" dirty="0" smtClean="0">
                <a:ln>
                  <a:noFill/>
                </a:ln>
                <a:effectLst/>
                <a:uLnTx/>
                <a:uFillTx/>
                <a:latin typeface="Arial" pitchFamily="34" charset="0"/>
                <a:cs typeface="Arial" pitchFamily="34" charset="0"/>
              </a:rPr>
              <a:t>Plans</a:t>
            </a:r>
            <a:r>
              <a:rPr kumimoji="0" lang="en-US" sz="1600" b="0" i="0" u="none" kern="1200" cap="none" spc="0" normalizeH="0" baseline="0" noProof="0" dirty="0" smtClean="0">
                <a:ln>
                  <a:noFill/>
                </a:ln>
                <a:effectLst/>
                <a:uLnTx/>
                <a:uFillTx/>
                <a:latin typeface="Arial" pitchFamily="34" charset="0"/>
                <a:cs typeface="Arial" pitchFamily="34" charset="0"/>
              </a:rPr>
              <a:t>.</a:t>
            </a:r>
          </a:p>
          <a:p>
            <a:pPr marL="517525" lvl="2" indent="-285750" defTabSz="569913">
              <a:spcBef>
                <a:spcPts val="600"/>
              </a:spcBef>
              <a:buClr>
                <a:srgbClr val="417191"/>
              </a:buClr>
              <a:buFont typeface="Arial" panose="020B0604020202020204" pitchFamily="34" charset="0"/>
              <a:buChar char="•"/>
              <a:defRPr/>
            </a:pPr>
            <a:r>
              <a:rPr lang="en-US" dirty="0" smtClean="0">
                <a:latin typeface="Arial" pitchFamily="34" charset="0"/>
                <a:cs typeface="Arial" pitchFamily="34" charset="0"/>
              </a:rPr>
              <a:t>Specify </a:t>
            </a:r>
            <a:r>
              <a:rPr lang="en-US" dirty="0">
                <a:latin typeface="Arial" pitchFamily="34" charset="0"/>
                <a:cs typeface="Arial" pitchFamily="34" charset="0"/>
              </a:rPr>
              <a:t>the duration and terms of the consent. </a:t>
            </a:r>
          </a:p>
          <a:p>
            <a:pPr marL="512763" lvl="2" indent="-280988" defTabSz="569913">
              <a:spcBef>
                <a:spcPts val="600"/>
              </a:spcBef>
              <a:buClr>
                <a:srgbClr val="417191"/>
              </a:buClr>
              <a:buFont typeface="Arial" pitchFamily="34" charset="0"/>
              <a:buChar char="–"/>
              <a:defRPr/>
            </a:pPr>
            <a:endParaRPr kumimoji="0" lang="en-US" sz="1600" b="0" i="0" u="none" kern="1200" cap="none" spc="0" normalizeH="0" baseline="0" noProof="0" dirty="0" smtClean="0">
              <a:ln>
                <a:noFill/>
              </a:ln>
              <a:effectLst/>
              <a:uLnTx/>
              <a:uFillTx/>
              <a:latin typeface="Arial" pitchFamily="34" charset="0"/>
              <a:cs typeface="Arial" pitchFamily="34" charset="0"/>
            </a:endParaRPr>
          </a:p>
        </p:txBody>
      </p:sp>
      <p:sp>
        <p:nvSpPr>
          <p:cNvPr id="8" name="Rectangle 3"/>
          <p:cNvSpPr txBox="1">
            <a:spLocks/>
          </p:cNvSpPr>
          <p:nvPr/>
        </p:nvSpPr>
        <p:spPr>
          <a:xfrm>
            <a:off x="361950" y="2239963"/>
            <a:ext cx="8153400" cy="476250"/>
          </a:xfrm>
          <a:prstGeom prst="rect">
            <a:avLst/>
          </a:prstGeom>
          <a:noFill/>
        </p:spPr>
        <p:txBody>
          <a:bodyPr lIns="0" tIns="0">
            <a:noAutofit/>
          </a:bodyPr>
          <a:lstStyle/>
          <a:p>
            <a:pPr marL="112713" marR="0" lvl="1" algn="l" defTabSz="914400" rtl="0" eaLnBrk="1" fontAlgn="auto" latinLnBrk="0" hangingPunct="1">
              <a:lnSpc>
                <a:spcPct val="100000"/>
              </a:lnSpc>
              <a:spcBef>
                <a:spcPts val="1200"/>
              </a:spcBef>
              <a:spcAft>
                <a:spcPts val="0"/>
              </a:spcAft>
              <a:buClr>
                <a:srgbClr val="417191"/>
              </a:buClr>
              <a:buSzTx/>
              <a:buFont typeface="Arial" charset="0"/>
              <a:buNone/>
              <a:tabLst/>
              <a:defRPr/>
            </a:pPr>
            <a:r>
              <a:rPr kumimoji="0" lang="en-US"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A proposed ACL agreement must:</a:t>
            </a:r>
          </a:p>
        </p:txBody>
      </p:sp>
      <p:pic>
        <p:nvPicPr>
          <p:cNvPr id="10" name="Picture 4" descr="MC900016951[1]"/>
          <p:cNvPicPr>
            <a:picLocks noChangeAspect="1" noChangeArrowheads="1"/>
          </p:cNvPicPr>
          <p:nvPr/>
        </p:nvPicPr>
        <p:blipFill>
          <a:blip r:embed="rId3" cstate="print"/>
          <a:srcRect/>
          <a:stretch>
            <a:fillRect/>
          </a:stretch>
        </p:blipFill>
        <p:spPr bwMode="auto">
          <a:xfrm>
            <a:off x="7034359" y="1041924"/>
            <a:ext cx="1265221" cy="930897"/>
          </a:xfrm>
          <a:prstGeom prst="rect">
            <a:avLst/>
          </a:prstGeom>
          <a:noFill/>
          <a:ln w="9525">
            <a:noFill/>
            <a:miter lim="800000"/>
            <a:headEnd/>
            <a:tailEnd/>
          </a:ln>
        </p:spPr>
      </p:pic>
    </p:spTree>
    <p:extLst>
      <p:ext uri="{BB962C8B-B14F-4D97-AF65-F5344CB8AC3E}">
        <p14:creationId xmlns:p14="http://schemas.microsoft.com/office/powerpoint/2010/main" val="8474038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ontent Placeholder 20"/>
          <p:cNvSpPr>
            <a:spLocks noGrp="1"/>
          </p:cNvSpPr>
          <p:nvPr>
            <p:ph idx="13"/>
          </p:nvPr>
        </p:nvSpPr>
        <p:spPr/>
        <p:txBody>
          <a:bodyPr/>
          <a:lstStyle/>
          <a:p>
            <a:r>
              <a:rPr lang="en-US" sz="1800" dirty="0" smtClean="0"/>
              <a:t>This lesson will cover:</a:t>
            </a:r>
          </a:p>
          <a:p>
            <a:endParaRPr lang="en-US" dirty="0"/>
          </a:p>
        </p:txBody>
      </p:sp>
      <p:sp>
        <p:nvSpPr>
          <p:cNvPr id="5125" name="Rectangle 8"/>
          <p:cNvSpPr>
            <a:spLocks noGrp="1" noChangeArrowheads="1"/>
          </p:cNvSpPr>
          <p:nvPr>
            <p:ph type="title"/>
          </p:nvPr>
        </p:nvSpPr>
        <p:spPr>
          <a:xfrm>
            <a:off x="490251" y="792985"/>
            <a:ext cx="8229600" cy="681182"/>
          </a:xfrm>
          <a:prstGeom prst="rect">
            <a:avLst/>
          </a:prstGeom>
        </p:spPr>
        <p:txBody>
          <a:bodyPr/>
          <a:lstStyle/>
          <a:p>
            <a:pPr>
              <a:defRPr/>
            </a:pPr>
            <a:r>
              <a:rPr lang="en-US" sz="2400" dirty="0" smtClean="0"/>
              <a:t>Sales, Marketing and National Accounts</a:t>
            </a:r>
          </a:p>
        </p:txBody>
      </p:sp>
      <p:sp>
        <p:nvSpPr>
          <p:cNvPr id="6162" name="Rectangle 3"/>
          <p:cNvSpPr>
            <a:spLocks noChangeArrowheads="1"/>
          </p:cNvSpPr>
          <p:nvPr/>
        </p:nvSpPr>
        <p:spPr bwMode="auto">
          <a:xfrm>
            <a:off x="911226" y="1666875"/>
            <a:ext cx="4478338" cy="384175"/>
          </a:xfrm>
          <a:prstGeom prst="rect">
            <a:avLst/>
          </a:prstGeom>
          <a:noFill/>
          <a:ln w="9525">
            <a:noFill/>
            <a:miter lim="800000"/>
            <a:headEnd/>
            <a:tailEnd/>
          </a:ln>
        </p:spPr>
        <p:txBody>
          <a:bodyPr lIns="0" tIns="45714" rIns="91429" bIns="45714"/>
          <a:lstStyle/>
          <a:p>
            <a:pPr marL="287338" indent="-287338">
              <a:spcBef>
                <a:spcPct val="85000"/>
              </a:spcBef>
              <a:buClr>
                <a:srgbClr val="0091CA"/>
              </a:buClr>
              <a:buSzPct val="100000"/>
              <a:buFontTx/>
              <a:buChar char="•"/>
            </a:pPr>
            <a:r>
              <a:rPr lang="en-US" sz="1800" b="0" i="0" dirty="0" smtClean="0">
                <a:latin typeface="Arial" pitchFamily="34" charset="0"/>
                <a:cs typeface="Arial" pitchFamily="34" charset="0"/>
              </a:rPr>
              <a:t>Inter-Plan Programs</a:t>
            </a:r>
            <a:endParaRPr lang="en-US" sz="1800" b="0" i="0" strike="sngStrike" dirty="0">
              <a:solidFill>
                <a:srgbClr val="FF0000"/>
              </a:solidFill>
              <a:latin typeface="Arial" pitchFamily="34" charset="0"/>
              <a:cs typeface="Arial" pitchFamily="34" charset="0"/>
            </a:endParaRPr>
          </a:p>
        </p:txBody>
      </p:sp>
      <p:pic>
        <p:nvPicPr>
          <p:cNvPr id="6163" name="Picture 80" descr="MCj04421390000[1]"/>
          <p:cNvPicPr>
            <a:picLocks noChangeAspect="1" noChangeArrowheads="1"/>
          </p:cNvPicPr>
          <p:nvPr/>
        </p:nvPicPr>
        <p:blipFill>
          <a:blip r:embed="rId3" cstate="print"/>
          <a:srcRect/>
          <a:stretch>
            <a:fillRect/>
          </a:stretch>
        </p:blipFill>
        <p:spPr bwMode="auto">
          <a:xfrm>
            <a:off x="714376" y="1666875"/>
            <a:ext cx="393700" cy="401638"/>
          </a:xfrm>
          <a:prstGeom prst="rect">
            <a:avLst/>
          </a:prstGeom>
          <a:noFill/>
          <a:ln w="9525">
            <a:noFill/>
            <a:miter lim="800000"/>
            <a:headEnd/>
            <a:tailEnd/>
          </a:ln>
        </p:spPr>
      </p:pic>
      <p:sp>
        <p:nvSpPr>
          <p:cNvPr id="6160" name="Rectangle 3"/>
          <p:cNvSpPr>
            <a:spLocks noChangeArrowheads="1"/>
          </p:cNvSpPr>
          <p:nvPr/>
        </p:nvSpPr>
        <p:spPr bwMode="auto">
          <a:xfrm>
            <a:off x="922339" y="3498415"/>
            <a:ext cx="6848475" cy="1236662"/>
          </a:xfrm>
          <a:prstGeom prst="rect">
            <a:avLst/>
          </a:prstGeom>
          <a:noFill/>
          <a:ln w="9525">
            <a:noFill/>
            <a:miter lim="800000"/>
            <a:headEnd/>
            <a:tailEnd/>
          </a:ln>
        </p:spPr>
        <p:txBody>
          <a:bodyPr lIns="0" tIns="45714" rIns="91429" bIns="45714"/>
          <a:lstStyle/>
          <a:p>
            <a:pPr>
              <a:spcBef>
                <a:spcPct val="85000"/>
              </a:spcBef>
              <a:buClr>
                <a:srgbClr val="0091CA"/>
              </a:buClr>
              <a:buSzPct val="100000"/>
            </a:pPr>
            <a:r>
              <a:rPr lang="en-US" dirty="0">
                <a:latin typeface="Arial" pitchFamily="34" charset="0"/>
                <a:cs typeface="Arial" pitchFamily="34" charset="0"/>
              </a:rPr>
              <a:t> </a:t>
            </a:r>
            <a:r>
              <a:rPr lang="en-US" dirty="0" smtClean="0">
                <a:latin typeface="Arial" pitchFamily="34" charset="0"/>
                <a:cs typeface="Arial" pitchFamily="34" charset="0"/>
              </a:rPr>
              <a:t>   </a:t>
            </a:r>
            <a:r>
              <a:rPr lang="en-US" sz="1800" b="0" i="0" dirty="0" smtClean="0">
                <a:latin typeface="Arial" pitchFamily="34" charset="0"/>
                <a:cs typeface="Arial" pitchFamily="34" charset="0"/>
              </a:rPr>
              <a:t>National Accounts</a:t>
            </a:r>
            <a:endParaRPr lang="en-US" sz="1800" b="0" i="0" dirty="0">
              <a:latin typeface="Arial" pitchFamily="34" charset="0"/>
              <a:cs typeface="Arial" pitchFamily="34" charset="0"/>
            </a:endParaRPr>
          </a:p>
          <a:p>
            <a:pPr marL="857250" lvl="1" indent="-285750">
              <a:spcBef>
                <a:spcPct val="35000"/>
              </a:spcBef>
              <a:buClr>
                <a:srgbClr val="0091CA"/>
              </a:buClr>
              <a:buSzPct val="100000"/>
              <a:buFont typeface="Arial" panose="020B0604020202020204" pitchFamily="34" charset="0"/>
              <a:buChar char="•"/>
            </a:pPr>
            <a:r>
              <a:rPr lang="en-US" sz="1400" b="0" i="0" dirty="0" smtClean="0">
                <a:latin typeface="Arial" pitchFamily="34" charset="0"/>
                <a:cs typeface="Arial" pitchFamily="34" charset="0"/>
              </a:rPr>
              <a:t>Definition</a:t>
            </a:r>
          </a:p>
          <a:p>
            <a:pPr marL="857250" lvl="1" indent="-285750">
              <a:spcBef>
                <a:spcPct val="35000"/>
              </a:spcBef>
              <a:buClr>
                <a:srgbClr val="0091CA"/>
              </a:buClr>
              <a:buSzPct val="100000"/>
              <a:buFont typeface="Arial" panose="020B0604020202020204" pitchFamily="34" charset="0"/>
              <a:buChar char="•"/>
            </a:pPr>
            <a:r>
              <a:rPr lang="en-US" sz="1400" b="0" i="0" dirty="0" smtClean="0">
                <a:latin typeface="Arial" pitchFamily="34" charset="0"/>
                <a:cs typeface="Arial" pitchFamily="34" charset="0"/>
              </a:rPr>
              <a:t>Exclusive Service Areas</a:t>
            </a:r>
          </a:p>
          <a:p>
            <a:pPr marL="857250" lvl="1" indent="-285750">
              <a:spcBef>
                <a:spcPct val="35000"/>
              </a:spcBef>
              <a:buClr>
                <a:srgbClr val="0091CA"/>
              </a:buClr>
              <a:buSzPct val="100000"/>
              <a:buFont typeface="Arial" panose="020B0604020202020204" pitchFamily="34" charset="0"/>
              <a:buChar char="•"/>
            </a:pPr>
            <a:r>
              <a:rPr lang="en-US" sz="1400" dirty="0" smtClean="0">
                <a:latin typeface="Arial" pitchFamily="34" charset="0"/>
                <a:cs typeface="Arial" pitchFamily="34" charset="0"/>
              </a:rPr>
              <a:t>Exterritorial legislation</a:t>
            </a:r>
            <a:endParaRPr lang="en-US" sz="1400" b="0" i="0" dirty="0" smtClean="0">
              <a:latin typeface="Arial" pitchFamily="34" charset="0"/>
              <a:cs typeface="Arial" pitchFamily="34" charset="0"/>
            </a:endParaRPr>
          </a:p>
          <a:p>
            <a:pPr marL="857250" lvl="1" indent="-285750">
              <a:spcBef>
                <a:spcPct val="35000"/>
              </a:spcBef>
              <a:buClr>
                <a:srgbClr val="0091CA"/>
              </a:buClr>
              <a:buSzPct val="100000"/>
              <a:buFont typeface="Arial" panose="020B0604020202020204" pitchFamily="34" charset="0"/>
              <a:buChar char="•"/>
            </a:pPr>
            <a:r>
              <a:rPr lang="en-US" sz="1400" b="0" i="0" dirty="0" smtClean="0">
                <a:latin typeface="Arial" pitchFamily="34" charset="0"/>
                <a:cs typeface="Arial" pitchFamily="34" charset="0"/>
              </a:rPr>
              <a:t>Selling </a:t>
            </a:r>
            <a:r>
              <a:rPr lang="en-US" sz="1400" dirty="0" smtClean="0">
                <a:latin typeface="Arial" pitchFamily="34" charset="0"/>
                <a:cs typeface="Arial" pitchFamily="34" charset="0"/>
              </a:rPr>
              <a:t>a</a:t>
            </a:r>
            <a:r>
              <a:rPr lang="en-US" sz="1400" b="0" i="0" dirty="0" smtClean="0">
                <a:latin typeface="Arial" pitchFamily="34" charset="0"/>
                <a:cs typeface="Arial" pitchFamily="34" charset="0"/>
              </a:rPr>
              <a:t>n Account (determining the Control/Home Plan and Ceding Protocols)</a:t>
            </a:r>
            <a:endParaRPr lang="en-US" sz="1400" b="0" i="0" dirty="0">
              <a:latin typeface="Arial" pitchFamily="34" charset="0"/>
              <a:cs typeface="Arial" pitchFamily="34" charset="0"/>
            </a:endParaRPr>
          </a:p>
        </p:txBody>
      </p:sp>
      <p:pic>
        <p:nvPicPr>
          <p:cNvPr id="6161" name="Picture 80" descr="MCj04421390000[1]"/>
          <p:cNvPicPr>
            <a:picLocks noChangeAspect="1" noChangeArrowheads="1"/>
          </p:cNvPicPr>
          <p:nvPr/>
        </p:nvPicPr>
        <p:blipFill>
          <a:blip r:embed="rId3" cstate="print"/>
          <a:srcRect/>
          <a:stretch>
            <a:fillRect/>
          </a:stretch>
        </p:blipFill>
        <p:spPr bwMode="auto">
          <a:xfrm>
            <a:off x="709613" y="3498415"/>
            <a:ext cx="393700" cy="371475"/>
          </a:xfrm>
          <a:prstGeom prst="rect">
            <a:avLst/>
          </a:prstGeom>
          <a:noFill/>
          <a:ln w="9525">
            <a:noFill/>
            <a:miter lim="800000"/>
            <a:headEnd/>
            <a:tailEnd/>
          </a:ln>
        </p:spPr>
      </p:pic>
      <p:sp>
        <p:nvSpPr>
          <p:cNvPr id="6158" name="Rectangle 3"/>
          <p:cNvSpPr>
            <a:spLocks noChangeArrowheads="1"/>
          </p:cNvSpPr>
          <p:nvPr/>
        </p:nvSpPr>
        <p:spPr bwMode="auto">
          <a:xfrm>
            <a:off x="877888" y="5276230"/>
            <a:ext cx="5375275" cy="2355850"/>
          </a:xfrm>
          <a:prstGeom prst="rect">
            <a:avLst/>
          </a:prstGeom>
          <a:noFill/>
          <a:ln w="9525">
            <a:noFill/>
            <a:miter lim="800000"/>
            <a:headEnd/>
            <a:tailEnd/>
          </a:ln>
        </p:spPr>
        <p:txBody>
          <a:bodyPr lIns="0" tIns="45714" rIns="91429" bIns="45714"/>
          <a:lstStyle/>
          <a:p>
            <a:pPr>
              <a:spcBef>
                <a:spcPct val="85000"/>
              </a:spcBef>
              <a:buClr>
                <a:srgbClr val="0091CA"/>
              </a:buClr>
              <a:buSzPct val="100000"/>
            </a:pPr>
            <a:r>
              <a:rPr lang="en-US" sz="1800" b="0" i="0" dirty="0" smtClean="0">
                <a:latin typeface="Arial" pitchFamily="34" charset="0"/>
                <a:cs typeface="Arial" pitchFamily="34" charset="0"/>
              </a:rPr>
              <a:t>    Cost Initiatives and Consumer Transparency</a:t>
            </a:r>
            <a:endParaRPr lang="en-US" sz="1100" b="0" i="0" strike="sngStrike" dirty="0">
              <a:latin typeface="Arial" pitchFamily="34" charset="0"/>
              <a:cs typeface="Arial" pitchFamily="34" charset="0"/>
            </a:endParaRPr>
          </a:p>
          <a:p>
            <a:pPr marL="857250" lvl="1" indent="-285750">
              <a:spcBef>
                <a:spcPct val="35000"/>
              </a:spcBef>
              <a:buClr>
                <a:srgbClr val="0091CA"/>
              </a:buClr>
              <a:buSzPct val="100000"/>
              <a:buFont typeface="Arial" panose="020B0604020202020204" pitchFamily="34" charset="0"/>
              <a:buChar char="•"/>
            </a:pPr>
            <a:r>
              <a:rPr lang="en-US" sz="1400" b="0" i="0" dirty="0" smtClean="0">
                <a:latin typeface="Arial" pitchFamily="34" charset="0"/>
                <a:cs typeface="Arial" pitchFamily="34" charset="0"/>
              </a:rPr>
              <a:t>National Doctor and Hospital Finder</a:t>
            </a:r>
            <a:endParaRPr lang="en-US" sz="1400" b="0" i="0" dirty="0">
              <a:latin typeface="Arial" pitchFamily="34" charset="0"/>
              <a:cs typeface="Arial" pitchFamily="34" charset="0"/>
            </a:endParaRPr>
          </a:p>
          <a:p>
            <a:pPr marL="857250" lvl="1" indent="-285750">
              <a:spcBef>
                <a:spcPct val="35000"/>
              </a:spcBef>
              <a:buClr>
                <a:srgbClr val="0091CA"/>
              </a:buClr>
              <a:buSzPct val="100000"/>
              <a:buFont typeface="Arial" panose="020B0604020202020204" pitchFamily="34" charset="0"/>
              <a:buChar char="•"/>
            </a:pPr>
            <a:r>
              <a:rPr lang="en-US" sz="1400" b="0" i="0" dirty="0" smtClean="0">
                <a:latin typeface="Arial" pitchFamily="34" charset="0"/>
                <a:cs typeface="Arial" pitchFamily="34" charset="0"/>
              </a:rPr>
              <a:t>Cost Initiatives</a:t>
            </a:r>
          </a:p>
        </p:txBody>
      </p:sp>
      <p:pic>
        <p:nvPicPr>
          <p:cNvPr id="6159" name="Picture 80" descr="MCj04421390000[1]"/>
          <p:cNvPicPr>
            <a:picLocks noChangeAspect="1" noChangeArrowheads="1"/>
          </p:cNvPicPr>
          <p:nvPr/>
        </p:nvPicPr>
        <p:blipFill>
          <a:blip r:embed="rId3" cstate="print"/>
          <a:srcRect/>
          <a:stretch>
            <a:fillRect/>
          </a:stretch>
        </p:blipFill>
        <p:spPr bwMode="auto">
          <a:xfrm>
            <a:off x="709613" y="5263768"/>
            <a:ext cx="393700" cy="401638"/>
          </a:xfrm>
          <a:prstGeom prst="rect">
            <a:avLst/>
          </a:prstGeom>
          <a:noFill/>
          <a:ln w="9525">
            <a:noFill/>
            <a:miter lim="800000"/>
            <a:headEnd/>
            <a:tailEnd/>
          </a:ln>
        </p:spPr>
      </p:pic>
      <p:sp>
        <p:nvSpPr>
          <p:cNvPr id="6154" name="Rectangle 3"/>
          <p:cNvSpPr>
            <a:spLocks noChangeArrowheads="1"/>
          </p:cNvSpPr>
          <p:nvPr/>
        </p:nvSpPr>
        <p:spPr bwMode="auto">
          <a:xfrm>
            <a:off x="5281613" y="2851150"/>
            <a:ext cx="3330575" cy="958850"/>
          </a:xfrm>
          <a:prstGeom prst="rect">
            <a:avLst/>
          </a:prstGeom>
          <a:noFill/>
          <a:ln w="9525" algn="ctr">
            <a:noFill/>
            <a:miter lim="800000"/>
            <a:headEnd/>
            <a:tailEnd/>
          </a:ln>
        </p:spPr>
        <p:txBody>
          <a:bodyPr lIns="0" tIns="45714" rIns="91429" bIns="45714"/>
          <a:lstStyle/>
          <a:p>
            <a:pPr marL="287338" indent="-287338">
              <a:spcBef>
                <a:spcPct val="85000"/>
              </a:spcBef>
              <a:buClr>
                <a:srgbClr val="0091CA"/>
              </a:buClr>
              <a:buSzPct val="100000"/>
              <a:buFontTx/>
              <a:buChar char="•"/>
            </a:pPr>
            <a:endParaRPr lang="en-US" sz="1400" b="0" i="0" dirty="0">
              <a:latin typeface="Arial" pitchFamily="34" charset="0"/>
              <a:cs typeface="Arial" pitchFamily="34" charset="0"/>
            </a:endParaRPr>
          </a:p>
        </p:txBody>
      </p:sp>
      <p:sp>
        <p:nvSpPr>
          <p:cNvPr id="15" name="Slide Number Placeholder 14"/>
          <p:cNvSpPr>
            <a:spLocks noGrp="1"/>
          </p:cNvSpPr>
          <p:nvPr>
            <p:ph type="sldNum" sz="quarter" idx="12"/>
          </p:nvPr>
        </p:nvSpPr>
        <p:spPr/>
        <p:txBody>
          <a:bodyPr/>
          <a:lstStyle/>
          <a:p>
            <a:fld id="{B577B0CA-740C-471E-8E5F-C22F8078A3C0}" type="slidenum">
              <a:rPr lang="en-US" smtClean="0"/>
              <a:pPr/>
              <a:t>3</a:t>
            </a:fld>
            <a:endParaRPr lang="en-US" dirty="0"/>
          </a:p>
        </p:txBody>
      </p:sp>
      <p:sp>
        <p:nvSpPr>
          <p:cNvPr id="16" name="Rectangle 15"/>
          <p:cNvSpPr/>
          <p:nvPr/>
        </p:nvSpPr>
        <p:spPr>
          <a:xfrm>
            <a:off x="781049" y="2034644"/>
            <a:ext cx="7831139" cy="1762021"/>
          </a:xfrm>
          <a:prstGeom prst="rect">
            <a:avLst/>
          </a:prstGeom>
        </p:spPr>
        <p:txBody>
          <a:bodyPr wrap="square">
            <a:spAutoFit/>
          </a:bodyPr>
          <a:lstStyle/>
          <a:p>
            <a:pPr marL="857250" lvl="1" indent="-285750">
              <a:spcBef>
                <a:spcPct val="35000"/>
              </a:spcBef>
              <a:buClr>
                <a:srgbClr val="0091CA"/>
              </a:buClr>
              <a:buSzPct val="100000"/>
              <a:buFont typeface="Arial" panose="020B0604020202020204" pitchFamily="34" charset="0"/>
              <a:buChar char="•"/>
            </a:pPr>
            <a:r>
              <a:rPr lang="en-US" sz="1400" dirty="0" smtClean="0">
                <a:latin typeface="Arial" pitchFamily="34" charset="0"/>
                <a:cs typeface="Arial" pitchFamily="34" charset="0"/>
              </a:rPr>
              <a:t>Value of Inter-Plan Programs to members and accounts </a:t>
            </a:r>
          </a:p>
          <a:p>
            <a:pPr marL="857250" lvl="1" indent="-285750">
              <a:spcBef>
                <a:spcPct val="35000"/>
              </a:spcBef>
              <a:buClr>
                <a:srgbClr val="0091CA"/>
              </a:buClr>
              <a:buSzPct val="100000"/>
              <a:buFont typeface="Arial" panose="020B0604020202020204" pitchFamily="34" charset="0"/>
              <a:buChar char="•"/>
            </a:pPr>
            <a:r>
              <a:rPr lang="en-US" sz="1400" dirty="0" smtClean="0">
                <a:latin typeface="Arial" pitchFamily="34" charset="0"/>
                <a:cs typeface="Arial" pitchFamily="34" charset="0"/>
              </a:rPr>
              <a:t>The BlueCard Program  </a:t>
            </a:r>
          </a:p>
          <a:p>
            <a:pPr marL="857250" lvl="1" indent="-285750">
              <a:spcBef>
                <a:spcPct val="35000"/>
              </a:spcBef>
              <a:buClr>
                <a:srgbClr val="0091CA"/>
              </a:buClr>
              <a:buSzPct val="100000"/>
              <a:buFont typeface="Arial" panose="020B0604020202020204" pitchFamily="34" charset="0"/>
              <a:buChar char="•"/>
            </a:pPr>
            <a:r>
              <a:rPr lang="en-US" sz="1400" dirty="0" smtClean="0">
                <a:latin typeface="Arial" pitchFamily="34" charset="0"/>
                <a:cs typeface="Arial" pitchFamily="34" charset="0"/>
              </a:rPr>
              <a:t>Blue Cross Blue Shield Global Core </a:t>
            </a:r>
            <a:endParaRPr lang="en-US" sz="1400" strike="sngStrike" dirty="0" smtClean="0">
              <a:solidFill>
                <a:srgbClr val="FF0000"/>
              </a:solidFill>
              <a:latin typeface="Arial" pitchFamily="34" charset="0"/>
              <a:cs typeface="Arial" pitchFamily="34" charset="0"/>
            </a:endParaRPr>
          </a:p>
          <a:p>
            <a:pPr marL="857250" lvl="1" indent="-285750">
              <a:spcBef>
                <a:spcPct val="35000"/>
              </a:spcBef>
              <a:buClr>
                <a:srgbClr val="0091CA"/>
              </a:buClr>
              <a:buSzPct val="100000"/>
              <a:buFont typeface="Arial" panose="020B0604020202020204" pitchFamily="34" charset="0"/>
              <a:buChar char="•"/>
            </a:pPr>
            <a:r>
              <a:rPr lang="en-US" sz="1400" dirty="0" smtClean="0">
                <a:latin typeface="Arial" pitchFamily="34" charset="0"/>
                <a:cs typeface="Arial" pitchFamily="34" charset="0"/>
              </a:rPr>
              <a:t>Away From Home Care Program</a:t>
            </a:r>
          </a:p>
          <a:p>
            <a:pPr marL="857250" lvl="1" indent="-285750">
              <a:spcBef>
                <a:spcPct val="35000"/>
              </a:spcBef>
              <a:buClr>
                <a:srgbClr val="0091CA"/>
              </a:buClr>
              <a:buSzPct val="100000"/>
              <a:buFont typeface="Arial" panose="020B0604020202020204" pitchFamily="34" charset="0"/>
              <a:buChar char="•"/>
            </a:pPr>
            <a:r>
              <a:rPr lang="en-US" sz="1400" dirty="0" smtClean="0">
                <a:latin typeface="Arial" pitchFamily="34" charset="0"/>
                <a:cs typeface="Arial" pitchFamily="34" charset="0"/>
              </a:rPr>
              <a:t>Inter-Plan Fees and  Disclosure</a:t>
            </a:r>
          </a:p>
          <a:p>
            <a:pPr marL="571500" lvl="1">
              <a:spcBef>
                <a:spcPct val="35000"/>
              </a:spcBef>
              <a:buClr>
                <a:srgbClr val="0091CA"/>
              </a:buClr>
              <a:buSzPct val="100000"/>
            </a:pPr>
            <a:endParaRPr lang="en-US" sz="1400" strike="sngStrike" dirty="0">
              <a:latin typeface="Arial" pitchFamily="34" charset="0"/>
              <a:cs typeface="Arial" pitchFamily="34" charset="0"/>
            </a:endParaRPr>
          </a:p>
        </p:txBody>
      </p:sp>
    </p:spTree>
    <p:extLst>
      <p:ext uri="{BB962C8B-B14F-4D97-AF65-F5344CB8AC3E}">
        <p14:creationId xmlns:p14="http://schemas.microsoft.com/office/powerpoint/2010/main" val="100061052"/>
      </p:ext>
    </p:extLst>
  </p:cSld>
  <p:clrMapOvr>
    <a:masterClrMapping/>
  </p:clrMapOvr>
  <p:transition advClick="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a:xfrm>
            <a:off x="406957" y="798972"/>
            <a:ext cx="8229600" cy="762210"/>
          </a:xfrm>
        </p:spPr>
        <p:txBody>
          <a:bodyPr/>
          <a:lstStyle/>
          <a:p>
            <a:r>
              <a:rPr lang="en-US" sz="2400" dirty="0" smtClean="0"/>
              <a:t>National Accounts - Selling an Account</a:t>
            </a:r>
            <a:br>
              <a:rPr lang="en-US" sz="2400" dirty="0" smtClean="0"/>
            </a:br>
            <a:r>
              <a:rPr lang="en-US" sz="1800" b="0" i="1" dirty="0" smtClean="0"/>
              <a:t>Public Exchange Enrollment/Product Selection</a:t>
            </a:r>
            <a:endParaRPr lang="en-US" sz="1800" b="0" i="1" dirty="0"/>
          </a:p>
        </p:txBody>
      </p:sp>
      <p:sp>
        <p:nvSpPr>
          <p:cNvPr id="11268" name="Rectangle 5"/>
          <p:cNvSpPr>
            <a:spLocks/>
          </p:cNvSpPr>
          <p:nvPr/>
        </p:nvSpPr>
        <p:spPr bwMode="auto">
          <a:xfrm>
            <a:off x="304800" y="4495800"/>
            <a:ext cx="8153400" cy="1828800"/>
          </a:xfrm>
          <a:prstGeom prst="rect">
            <a:avLst/>
          </a:prstGeom>
          <a:noFill/>
          <a:ln w="9525">
            <a:noFill/>
            <a:miter lim="800000"/>
            <a:headEnd/>
            <a:tailEnd/>
          </a:ln>
        </p:spPr>
        <p:txBody>
          <a:bodyPr lIns="0"/>
          <a:lstStyle/>
          <a:p>
            <a:pPr marL="280988" eaLnBrk="0" hangingPunct="0">
              <a:spcBef>
                <a:spcPct val="60000"/>
              </a:spcBef>
              <a:buClr>
                <a:srgbClr val="0093CC"/>
              </a:buClr>
              <a:buFont typeface="Wingdings" pitchFamily="2" charset="2"/>
              <a:buNone/>
            </a:pPr>
            <a:endParaRPr lang="en-US" sz="2400"/>
          </a:p>
        </p:txBody>
      </p:sp>
      <p:sp>
        <p:nvSpPr>
          <p:cNvPr id="6" name="Slide Number Placeholder 4"/>
          <p:cNvSpPr>
            <a:spLocks noGrp="1"/>
          </p:cNvSpPr>
          <p:nvPr>
            <p:ph type="sldNum" sz="quarter" idx="12"/>
          </p:nvPr>
        </p:nvSpPr>
        <p:spPr>
          <a:xfrm>
            <a:off x="8382000" y="6551628"/>
            <a:ext cx="457200" cy="245097"/>
          </a:xfrm>
          <a:prstGeom prst="rect">
            <a:avLst/>
          </a:prstGeom>
        </p:spPr>
        <p:txBody>
          <a:bodyPr/>
          <a:lstStyle/>
          <a:p>
            <a:pPr>
              <a:defRPr/>
            </a:pPr>
            <a:fld id="{A25D8C2E-721A-4E6E-ABBA-4D0B8E6C1D59}" type="slidenum">
              <a:rPr lang="en-US" smtClean="0"/>
              <a:pPr>
                <a:defRPr/>
              </a:pPr>
              <a:t>30</a:t>
            </a:fld>
            <a:endParaRPr lang="en-US" dirty="0"/>
          </a:p>
        </p:txBody>
      </p:sp>
      <p:sp>
        <p:nvSpPr>
          <p:cNvPr id="7" name="Rectangle 3"/>
          <p:cNvSpPr txBox="1">
            <a:spLocks/>
          </p:cNvSpPr>
          <p:nvPr/>
        </p:nvSpPr>
        <p:spPr>
          <a:xfrm>
            <a:off x="492682" y="3055828"/>
            <a:ext cx="8153400" cy="4038599"/>
          </a:xfrm>
          <a:prstGeom prst="rect">
            <a:avLst/>
          </a:prstGeom>
          <a:noFill/>
        </p:spPr>
        <p:txBody>
          <a:bodyPr lIns="0" tIns="0">
            <a:noAutofit/>
          </a:bodyPr>
          <a:lstStyle/>
          <a:p>
            <a:pPr marL="228600" indent="-228600">
              <a:spcBef>
                <a:spcPts val="600"/>
              </a:spcBef>
              <a:buClr>
                <a:srgbClr val="417191"/>
              </a:buClr>
              <a:buFont typeface="Arial" panose="020B0604020202020204" pitchFamily="34" charset="0"/>
              <a:buChar char="•"/>
              <a:defRPr/>
            </a:pPr>
            <a:r>
              <a:rPr lang="en-US" dirty="0" smtClean="0">
                <a:latin typeface="Arial" pitchFamily="34" charset="0"/>
                <a:cs typeface="Arial" pitchFamily="34" charset="0"/>
              </a:rPr>
              <a:t>Per the Department of Health and Human Services (HHS) exchange regulations, published on March 14, 2012, small employers may either enroll member on the exchange where the employer has its principle place of business address or enroll members on exchanges where employees have their primary worksites.</a:t>
            </a:r>
          </a:p>
          <a:p>
            <a:pPr>
              <a:spcBef>
                <a:spcPts val="600"/>
              </a:spcBef>
              <a:buClr>
                <a:srgbClr val="417191"/>
              </a:buClr>
              <a:defRPr/>
            </a:pPr>
            <a:endParaRPr lang="en-US" dirty="0" smtClean="0">
              <a:latin typeface="Arial" pitchFamily="34" charset="0"/>
              <a:cs typeface="Arial" pitchFamily="34" charset="0"/>
            </a:endParaRPr>
          </a:p>
          <a:p>
            <a:pPr marL="228600" indent="-228600">
              <a:spcBef>
                <a:spcPts val="600"/>
              </a:spcBef>
              <a:buClr>
                <a:srgbClr val="417191"/>
              </a:buClr>
              <a:buFont typeface="Arial" panose="020B0604020202020204" pitchFamily="34" charset="0"/>
              <a:buChar char="•"/>
              <a:defRPr/>
            </a:pPr>
            <a:r>
              <a:rPr lang="en-US" dirty="0" smtClean="0">
                <a:latin typeface="Arial" pitchFamily="34" charset="0"/>
                <a:cs typeface="Arial" pitchFamily="34" charset="0"/>
              </a:rPr>
              <a:t>A  Plan cannot solicit or influence a qualified employer to select an exchange enrollment option based on either principal place of business address or primary worksite, unless the employer has it principal place of business address located in the Plan’s </a:t>
            </a:r>
            <a:r>
              <a:rPr lang="en-US" dirty="0">
                <a:latin typeface="Arial" pitchFamily="34" charset="0"/>
                <a:cs typeface="Arial" pitchFamily="34" charset="0"/>
              </a:rPr>
              <a:t>s</a:t>
            </a:r>
            <a:r>
              <a:rPr lang="en-US" dirty="0" smtClean="0">
                <a:latin typeface="Arial" pitchFamily="34" charset="0"/>
                <a:cs typeface="Arial" pitchFamily="34" charset="0"/>
              </a:rPr>
              <a:t>ervice </a:t>
            </a:r>
            <a:r>
              <a:rPr lang="en-US" dirty="0">
                <a:latin typeface="Arial" pitchFamily="34" charset="0"/>
                <a:cs typeface="Arial" pitchFamily="34" charset="0"/>
              </a:rPr>
              <a:t>a</a:t>
            </a:r>
            <a:r>
              <a:rPr lang="en-US" dirty="0" smtClean="0">
                <a:latin typeface="Arial" pitchFamily="34" charset="0"/>
                <a:cs typeface="Arial" pitchFamily="34" charset="0"/>
              </a:rPr>
              <a:t>rea.</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a:p>
            <a:pPr marL="688975" lvl="3" defTabSz="569913">
              <a:spcBef>
                <a:spcPts val="600"/>
              </a:spcBef>
              <a:buClr>
                <a:srgbClr val="417191"/>
              </a:buClr>
              <a:defRPr/>
            </a:pPr>
            <a:endParaRPr lang="en-US" dirty="0">
              <a:solidFill>
                <a:schemeClr val="tx2"/>
              </a:solidFill>
              <a:latin typeface="Arial" pitchFamily="34" charset="0"/>
              <a:cs typeface="Arial" pitchFamily="34" charset="0"/>
            </a:endParaRPr>
          </a:p>
        </p:txBody>
      </p:sp>
      <p:sp>
        <p:nvSpPr>
          <p:cNvPr id="8" name="Rectangle 3"/>
          <p:cNvSpPr txBox="1">
            <a:spLocks/>
          </p:cNvSpPr>
          <p:nvPr/>
        </p:nvSpPr>
        <p:spPr>
          <a:xfrm>
            <a:off x="424444" y="1945975"/>
            <a:ext cx="8153400" cy="762000"/>
          </a:xfrm>
          <a:prstGeom prst="rect">
            <a:avLst/>
          </a:prstGeom>
          <a:noFill/>
        </p:spPr>
        <p:txBody>
          <a:bodyPr lIns="0" tIns="0">
            <a:noAutofit/>
          </a:bodyPr>
          <a:lstStyle/>
          <a:p>
            <a:r>
              <a:rPr lang="en-US" dirty="0" smtClean="0">
                <a:latin typeface="Arial" pitchFamily="34" charset="0"/>
                <a:cs typeface="Arial" pitchFamily="34" charset="0"/>
              </a:rPr>
              <a:t>Plans </a:t>
            </a:r>
            <a:r>
              <a:rPr lang="en-US" dirty="0">
                <a:latin typeface="Arial" pitchFamily="34" charset="0"/>
                <a:cs typeface="Arial" pitchFamily="34" charset="0"/>
              </a:rPr>
              <a:t>must support the enrollment process for public exchanges in accordance with </a:t>
            </a:r>
            <a:r>
              <a:rPr lang="en-US" dirty="0" smtClean="0">
                <a:latin typeface="Arial" pitchFamily="34" charset="0"/>
                <a:cs typeface="Arial" pitchFamily="34" charset="0"/>
              </a:rPr>
              <a:t>the Inter-Plan </a:t>
            </a:r>
            <a:r>
              <a:rPr lang="en-US" dirty="0">
                <a:latin typeface="Arial" pitchFamily="34" charset="0"/>
                <a:cs typeface="Arial" pitchFamily="34" charset="0"/>
              </a:rPr>
              <a:t>Programs </a:t>
            </a:r>
            <a:r>
              <a:rPr lang="en-US" dirty="0" smtClean="0">
                <a:latin typeface="Arial" pitchFamily="34" charset="0"/>
                <a:cs typeface="Arial" pitchFamily="34" charset="0"/>
              </a:rPr>
              <a:t>Policies and Provisions. </a:t>
            </a:r>
            <a:endParaRPr lang="en-US" dirty="0">
              <a:latin typeface="Arial" pitchFamily="34" charset="0"/>
              <a:cs typeface="Arial" pitchFamily="34" charset="0"/>
            </a:endParaRPr>
          </a:p>
        </p:txBody>
      </p:sp>
    </p:spTree>
    <p:extLst>
      <p:ext uri="{BB962C8B-B14F-4D97-AF65-F5344CB8AC3E}">
        <p14:creationId xmlns:p14="http://schemas.microsoft.com/office/powerpoint/2010/main" val="29852288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
          <p:cNvSpPr>
            <a:spLocks noGrp="1" noChangeArrowheads="1"/>
          </p:cNvSpPr>
          <p:nvPr>
            <p:ph idx="1"/>
          </p:nvPr>
        </p:nvSpPr>
        <p:spPr>
          <a:xfrm>
            <a:off x="482661" y="1321718"/>
            <a:ext cx="8229600" cy="5457825"/>
          </a:xfrm>
          <a:prstGeom prst="rect">
            <a:avLst/>
          </a:prstGeom>
        </p:spPr>
        <p:txBody>
          <a:bodyPr tIns="45720" rIns="91440" bIns="45720"/>
          <a:lstStyle/>
          <a:p>
            <a:pPr marL="0" indent="0">
              <a:buNone/>
            </a:pPr>
            <a:r>
              <a:rPr lang="en-US" sz="1600" dirty="0" smtClean="0"/>
              <a:t>The NDHF provides access to information about healthcare providers in BCBS networks across the country and is accessible </a:t>
            </a:r>
            <a:r>
              <a:rPr lang="en-US" sz="1600" dirty="0"/>
              <a:t>online at </a:t>
            </a:r>
            <a:r>
              <a:rPr lang="en-US" sz="1600" u="sng" dirty="0">
                <a:hlinkClick r:id="rId3"/>
              </a:rPr>
              <a:t>http://</a:t>
            </a:r>
            <a:r>
              <a:rPr lang="en-US" sz="1600" dirty="0" smtClean="0">
                <a:solidFill>
                  <a:schemeClr val="bg2">
                    <a:lumMod val="75000"/>
                  </a:schemeClr>
                </a:solidFill>
                <a:hlinkClick r:id="rId3"/>
              </a:rPr>
              <a:t>provider.bcbs.com</a:t>
            </a:r>
            <a:r>
              <a:rPr lang="en-US" sz="1600" dirty="0" smtClean="0">
                <a:solidFill>
                  <a:schemeClr val="bg2">
                    <a:lumMod val="75000"/>
                  </a:schemeClr>
                </a:solidFill>
              </a:rPr>
              <a:t>. </a:t>
            </a:r>
            <a:endParaRPr lang="en-US" sz="1600" dirty="0">
              <a:solidFill>
                <a:schemeClr val="bg2">
                  <a:lumMod val="75000"/>
                </a:schemeClr>
              </a:solidFill>
            </a:endParaRPr>
          </a:p>
          <a:p>
            <a:pPr>
              <a:spcBef>
                <a:spcPts val="1200"/>
              </a:spcBef>
            </a:pPr>
            <a:r>
              <a:rPr lang="en-US" sz="1600" dirty="0" smtClean="0"/>
              <a:t>Member </a:t>
            </a:r>
            <a:r>
              <a:rPr lang="en-US" sz="1600" dirty="0"/>
              <a:t>access to functionality on the NDHF is dependent on what the Plan allows for their local members</a:t>
            </a:r>
            <a:r>
              <a:rPr lang="en-US" sz="1200" dirty="0"/>
              <a:t>. </a:t>
            </a:r>
          </a:p>
          <a:p>
            <a:pPr>
              <a:spcBef>
                <a:spcPts val="1200"/>
              </a:spcBef>
            </a:pPr>
            <a:r>
              <a:rPr lang="en-US" sz="1600" dirty="0" smtClean="0"/>
              <a:t>The NDHF supports </a:t>
            </a:r>
            <a:r>
              <a:rPr lang="en-US" sz="1600" dirty="0"/>
              <a:t>national account</a:t>
            </a:r>
            <a:r>
              <a:rPr lang="en-US" sz="1600" dirty="0" smtClean="0"/>
              <a:t> business and local members who are traveling out-of-area. </a:t>
            </a:r>
          </a:p>
          <a:p>
            <a:pPr>
              <a:spcBef>
                <a:spcPts val="1200"/>
              </a:spcBef>
            </a:pPr>
            <a:r>
              <a:rPr lang="en-US" sz="1600" dirty="0" smtClean="0"/>
              <a:t>Key features include: </a:t>
            </a:r>
          </a:p>
          <a:p>
            <a:pPr lvl="1">
              <a:spcBef>
                <a:spcPts val="0"/>
              </a:spcBef>
            </a:pPr>
            <a:endParaRPr lang="en-US" sz="1400" dirty="0" smtClean="0"/>
          </a:p>
          <a:p>
            <a:pPr lvl="1">
              <a:spcBef>
                <a:spcPts val="0"/>
              </a:spcBef>
            </a:pPr>
            <a:r>
              <a:rPr lang="en-US" sz="1400" dirty="0" smtClean="0"/>
              <a:t>Provider </a:t>
            </a:r>
            <a:r>
              <a:rPr lang="en-US" sz="1400" dirty="0"/>
              <a:t>demographics (</a:t>
            </a:r>
            <a:r>
              <a:rPr lang="en-US" sz="1400" dirty="0" smtClean="0"/>
              <a:t>e.g., phone, </a:t>
            </a:r>
            <a:r>
              <a:rPr lang="en-US" sz="1400" dirty="0"/>
              <a:t>address, specialty, etc</a:t>
            </a:r>
            <a:r>
              <a:rPr lang="en-US" sz="1400" dirty="0" smtClean="0"/>
              <a:t>.), location </a:t>
            </a:r>
            <a:r>
              <a:rPr lang="en-US" sz="1400" dirty="0"/>
              <a:t>maps and detailed directions</a:t>
            </a:r>
            <a:r>
              <a:rPr lang="en-US" sz="1400" dirty="0" smtClean="0"/>
              <a:t>.*</a:t>
            </a:r>
            <a:endParaRPr lang="en-US" sz="1400" dirty="0"/>
          </a:p>
          <a:p>
            <a:pPr lvl="1">
              <a:spcBef>
                <a:spcPts val="0"/>
              </a:spcBef>
            </a:pPr>
            <a:r>
              <a:rPr lang="en-US" sz="1400" dirty="0"/>
              <a:t>Blue </a:t>
            </a:r>
            <a:r>
              <a:rPr lang="en-US" sz="1400" dirty="0" smtClean="0"/>
              <a:t>Distinction  Total Care and Blue Distinction Specialty Care (BDC and BDC+) designations.*</a:t>
            </a:r>
            <a:endParaRPr lang="en-US" sz="1400" dirty="0"/>
          </a:p>
          <a:p>
            <a:pPr lvl="1">
              <a:spcBef>
                <a:spcPts val="0"/>
              </a:spcBef>
            </a:pPr>
            <a:r>
              <a:rPr lang="en-US" sz="1400" dirty="0" smtClean="0"/>
              <a:t>Hospital Quality Measures.</a:t>
            </a:r>
          </a:p>
          <a:p>
            <a:pPr lvl="1">
              <a:spcBef>
                <a:spcPts val="0"/>
              </a:spcBef>
            </a:pPr>
            <a:r>
              <a:rPr lang="en-US" sz="1400" dirty="0"/>
              <a:t>Patient </a:t>
            </a:r>
            <a:r>
              <a:rPr lang="en-US" sz="1400" dirty="0" smtClean="0"/>
              <a:t>Review of Physicians  </a:t>
            </a:r>
            <a:r>
              <a:rPr lang="en-US" sz="1400" dirty="0"/>
              <a:t>- </a:t>
            </a:r>
            <a:r>
              <a:rPr lang="en-US" sz="1400" dirty="0" smtClean="0"/>
              <a:t> A </a:t>
            </a:r>
            <a:r>
              <a:rPr lang="en-US" sz="1400" dirty="0"/>
              <a:t>System-wide capability that allows members to read and write </a:t>
            </a:r>
            <a:r>
              <a:rPr lang="en-US" sz="1400" dirty="0" smtClean="0"/>
              <a:t>reviews of </a:t>
            </a:r>
            <a:r>
              <a:rPr lang="en-US" sz="1400" dirty="0"/>
              <a:t>their patient experiences with physicians and other professional providers.  </a:t>
            </a:r>
          </a:p>
          <a:p>
            <a:pPr lvl="1">
              <a:spcBef>
                <a:spcPts val="0"/>
              </a:spcBef>
            </a:pPr>
            <a:r>
              <a:rPr lang="en-US" sz="1400" dirty="0" smtClean="0"/>
              <a:t>Cost estimate information by</a:t>
            </a:r>
            <a:r>
              <a:rPr lang="en-US" sz="1400" strike="sngStrike" dirty="0" smtClean="0"/>
              <a:t> </a:t>
            </a:r>
            <a:r>
              <a:rPr lang="en-US" sz="1400" dirty="0" smtClean="0"/>
              <a:t>specific physicians and hospitals.</a:t>
            </a:r>
            <a:r>
              <a:rPr lang="en-US" sz="1400" baseline="30000" dirty="0" smtClean="0"/>
              <a:t>† </a:t>
            </a:r>
          </a:p>
          <a:p>
            <a:pPr lvl="1">
              <a:spcBef>
                <a:spcPts val="0"/>
              </a:spcBef>
            </a:pPr>
            <a:r>
              <a:rPr lang="en-US" sz="1400" dirty="0" smtClean="0"/>
              <a:t>Out-of-pocket costs specific to member benefits, including paid deductible and annual maximums year-to-date.</a:t>
            </a:r>
          </a:p>
          <a:p>
            <a:pPr lvl="1">
              <a:spcBef>
                <a:spcPts val="0"/>
              </a:spcBef>
            </a:pPr>
            <a:r>
              <a:rPr lang="en-US" sz="1400" dirty="0" smtClean="0"/>
              <a:t>Ability to print or e-mail a customized provider directory.</a:t>
            </a:r>
            <a:endParaRPr lang="en-US" sz="1400" strike="sngStrike" dirty="0" smtClean="0"/>
          </a:p>
          <a:p>
            <a:pPr marL="0" indent="0">
              <a:spcBef>
                <a:spcPts val="0"/>
              </a:spcBef>
              <a:buNone/>
            </a:pPr>
            <a:endParaRPr lang="en-US" sz="1200" dirty="0"/>
          </a:p>
          <a:p>
            <a:pPr marL="0" indent="0">
              <a:spcBef>
                <a:spcPts val="0"/>
              </a:spcBef>
              <a:buNone/>
            </a:pPr>
            <a:r>
              <a:rPr lang="en-US" sz="1200" dirty="0" smtClean="0"/>
              <a:t>*Provider </a:t>
            </a:r>
            <a:r>
              <a:rPr lang="en-US" sz="1200" dirty="0"/>
              <a:t>demographic </a:t>
            </a:r>
            <a:r>
              <a:rPr lang="en-US" sz="1200" dirty="0" smtClean="0"/>
              <a:t>,quality information </a:t>
            </a:r>
            <a:r>
              <a:rPr lang="en-US" sz="1200" dirty="0"/>
              <a:t>a</a:t>
            </a:r>
            <a:r>
              <a:rPr lang="en-US" sz="1200" dirty="0" smtClean="0"/>
              <a:t>nd </a:t>
            </a:r>
            <a:r>
              <a:rPr lang="en-US" sz="1200" dirty="0"/>
              <a:t>patient reviews are part of BCBS </a:t>
            </a:r>
            <a:r>
              <a:rPr lang="en-US" sz="1200" dirty="0" smtClean="0"/>
              <a:t>Axis</a:t>
            </a:r>
            <a:r>
              <a:rPr lang="en-US" sz="1200" baseline="30000" dirty="0" smtClean="0"/>
              <a:t>SM</a:t>
            </a:r>
            <a:r>
              <a:rPr lang="en-US" sz="1200" dirty="0" smtClean="0"/>
              <a:t> </a:t>
            </a:r>
            <a:r>
              <a:rPr lang="en-US" sz="1200" dirty="0"/>
              <a:t>provider data.</a:t>
            </a:r>
            <a:endParaRPr lang="en-US" sz="1200" b="1" dirty="0"/>
          </a:p>
          <a:p>
            <a:pPr marL="0" indent="0">
              <a:lnSpc>
                <a:spcPct val="105000"/>
              </a:lnSpc>
              <a:spcBef>
                <a:spcPts val="600"/>
              </a:spcBef>
              <a:buNone/>
            </a:pPr>
            <a:r>
              <a:rPr lang="en-US" sz="1200" baseline="30000" dirty="0" smtClean="0"/>
              <a:t>†</a:t>
            </a:r>
            <a:r>
              <a:rPr lang="en-US" sz="1200" dirty="0" smtClean="0"/>
              <a:t>National treatment cost estimates available through the NDHF and Plans’ transparency tools are part of BCBS Axis cost data. </a:t>
            </a:r>
            <a:endParaRPr lang="en-US" sz="1200" b="1" dirty="0" smtClean="0"/>
          </a:p>
        </p:txBody>
      </p:sp>
      <p:sp>
        <p:nvSpPr>
          <p:cNvPr id="6" name="Slide Number Placeholder 5"/>
          <p:cNvSpPr>
            <a:spLocks noGrp="1"/>
          </p:cNvSpPr>
          <p:nvPr>
            <p:ph type="sldNum" sz="quarter" idx="12"/>
          </p:nvPr>
        </p:nvSpPr>
        <p:spPr/>
        <p:txBody>
          <a:bodyPr/>
          <a:lstStyle/>
          <a:p>
            <a:pPr>
              <a:defRPr/>
            </a:pPr>
            <a:fld id="{DCFF1ACA-4E8C-4F06-982C-574242D3A9AA}" type="slidenum">
              <a:rPr lang="en-US" smtClean="0">
                <a:solidFill>
                  <a:prstClr val="black">
                    <a:lumMod val="50000"/>
                    <a:lumOff val="50000"/>
                  </a:prstClr>
                </a:solidFill>
              </a:rPr>
              <a:pPr>
                <a:defRPr/>
              </a:pPr>
              <a:t>31</a:t>
            </a:fld>
            <a:endParaRPr lang="en-US" dirty="0">
              <a:solidFill>
                <a:prstClr val="black">
                  <a:lumMod val="50000"/>
                  <a:lumOff val="50000"/>
                </a:prstClr>
              </a:solidFill>
            </a:endParaRPr>
          </a:p>
        </p:txBody>
      </p:sp>
      <p:sp>
        <p:nvSpPr>
          <p:cNvPr id="9221" name="Rectangle 30"/>
          <p:cNvSpPr>
            <a:spLocks noGrp="1" noChangeArrowheads="1"/>
          </p:cNvSpPr>
          <p:nvPr>
            <p:ph type="title"/>
          </p:nvPr>
        </p:nvSpPr>
        <p:spPr>
          <a:xfrm>
            <a:off x="457200" y="814733"/>
            <a:ext cx="8229600" cy="463461"/>
          </a:xfrm>
          <a:prstGeom prst="rect">
            <a:avLst/>
          </a:prstGeom>
        </p:spPr>
        <p:txBody>
          <a:bodyPr/>
          <a:lstStyle/>
          <a:p>
            <a:pPr eaLnBrk="1" hangingPunct="1"/>
            <a:r>
              <a:rPr lang="en-US" sz="2400" dirty="0" smtClean="0"/>
              <a:t>National Doctor &amp; Hospital Finder (NDHF)</a:t>
            </a:r>
          </a:p>
        </p:txBody>
      </p:sp>
    </p:spTree>
    <p:extLst>
      <p:ext uri="{BB962C8B-B14F-4D97-AF65-F5344CB8AC3E}">
        <p14:creationId xmlns:p14="http://schemas.microsoft.com/office/powerpoint/2010/main" val="1481099443"/>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
          <p:cNvSpPr>
            <a:spLocks noGrp="1" noChangeArrowheads="1"/>
          </p:cNvSpPr>
          <p:nvPr>
            <p:ph idx="1"/>
          </p:nvPr>
        </p:nvSpPr>
        <p:spPr>
          <a:xfrm>
            <a:off x="457200" y="1748154"/>
            <a:ext cx="8496300" cy="5109846"/>
          </a:xfrm>
          <a:prstGeom prst="rect">
            <a:avLst/>
          </a:prstGeom>
        </p:spPr>
        <p:txBody>
          <a:bodyPr tIns="45720" rIns="91440" bIns="45720"/>
          <a:lstStyle/>
          <a:p>
            <a:pPr marL="0">
              <a:lnSpc>
                <a:spcPts val="2400"/>
              </a:lnSpc>
              <a:buNone/>
            </a:pPr>
            <a:r>
              <a:rPr lang="en-US" sz="1800" dirty="0" smtClean="0"/>
              <a:t>BCBS Axis is a </a:t>
            </a:r>
            <a:r>
              <a:rPr lang="en-US" sz="1800" dirty="0"/>
              <a:t>database </a:t>
            </a:r>
            <a:r>
              <a:rPr lang="en-US" sz="1800" dirty="0" smtClean="0"/>
              <a:t>consisting of member, claims, cost and provider data.  Provider-specific </a:t>
            </a:r>
            <a:r>
              <a:rPr lang="en-US" sz="1800" dirty="0"/>
              <a:t>cost data for common treatment categories </a:t>
            </a:r>
            <a:r>
              <a:rPr lang="en-US" sz="1800" dirty="0" smtClean="0"/>
              <a:t>is calculated </a:t>
            </a:r>
            <a:r>
              <a:rPr lang="en-US" sz="1800" dirty="0"/>
              <a:t>and submitted by Plans using a nationally agreed-upon methodology. Members use </a:t>
            </a:r>
            <a:r>
              <a:rPr lang="en-US" sz="1800" dirty="0" smtClean="0"/>
              <a:t>their Plans</a:t>
            </a:r>
            <a:r>
              <a:rPr lang="en-US" sz="1800" dirty="0"/>
              <a:t>’ front-end online tools to access this cost </a:t>
            </a:r>
            <a:r>
              <a:rPr lang="en-US" sz="1800" dirty="0" smtClean="0"/>
              <a:t>data </a:t>
            </a:r>
            <a:r>
              <a:rPr lang="en-US" sz="1800" dirty="0"/>
              <a:t>for common healthcare services</a:t>
            </a:r>
            <a:r>
              <a:rPr lang="en-US" sz="1800" dirty="0" smtClean="0"/>
              <a:t>. </a:t>
            </a:r>
          </a:p>
          <a:p>
            <a:pPr>
              <a:spcBef>
                <a:spcPts val="600"/>
              </a:spcBef>
              <a:spcAft>
                <a:spcPts val="300"/>
              </a:spcAft>
            </a:pPr>
            <a:r>
              <a:rPr lang="en-US" sz="1600" dirty="0" smtClean="0"/>
              <a:t>Up-front </a:t>
            </a:r>
            <a:r>
              <a:rPr lang="en-US" sz="1600" dirty="0"/>
              <a:t>estimates of total cost of care for given procedures by bundling all typical services and facility charges.</a:t>
            </a:r>
          </a:p>
          <a:p>
            <a:pPr>
              <a:spcBef>
                <a:spcPts val="600"/>
              </a:spcBef>
              <a:spcAft>
                <a:spcPts val="300"/>
              </a:spcAft>
            </a:pPr>
            <a:r>
              <a:rPr lang="en-US" sz="1600" dirty="0"/>
              <a:t>Costs for 1600+ Treatment Categories that includes inpatient, outpatient, office visits, and diagnostic procedures. </a:t>
            </a:r>
          </a:p>
          <a:p>
            <a:pPr lvl="1">
              <a:spcBef>
                <a:spcPts val="0"/>
              </a:spcBef>
              <a:spcAft>
                <a:spcPts val="300"/>
              </a:spcAft>
            </a:pPr>
            <a:r>
              <a:rPr lang="en-US" sz="1400" dirty="0"/>
              <a:t>Procedures were selected using commonly billed, high volume, </a:t>
            </a:r>
            <a:r>
              <a:rPr lang="en-US" sz="1400" dirty="0" smtClean="0"/>
              <a:t>non-emergent (</a:t>
            </a:r>
            <a:r>
              <a:rPr lang="en-US" sz="1400" dirty="0"/>
              <a:t>or elective) procedures. </a:t>
            </a:r>
          </a:p>
          <a:p>
            <a:pPr>
              <a:spcBef>
                <a:spcPts val="600"/>
              </a:spcBef>
              <a:spcAft>
                <a:spcPts val="300"/>
              </a:spcAft>
            </a:pPr>
            <a:r>
              <a:rPr lang="en-US" sz="1600" dirty="0"/>
              <a:t>Developed using the most recent 12 months of </a:t>
            </a:r>
            <a:r>
              <a:rPr lang="en-US" sz="1600" dirty="0" smtClean="0"/>
              <a:t>BCBS </a:t>
            </a:r>
            <a:r>
              <a:rPr lang="en-US" sz="1600" dirty="0"/>
              <a:t>claims data for in-network care locations, covering all </a:t>
            </a:r>
            <a:r>
              <a:rPr lang="en-US" sz="1600" dirty="0" smtClean="0"/>
              <a:t>BCBS </a:t>
            </a:r>
            <a:r>
              <a:rPr lang="en-US" sz="1600" dirty="0"/>
              <a:t>members and coverage in 96% of the zip codes.</a:t>
            </a:r>
          </a:p>
          <a:p>
            <a:pPr lvl="0">
              <a:spcBef>
                <a:spcPts val="600"/>
              </a:spcBef>
              <a:spcAft>
                <a:spcPts val="300"/>
              </a:spcAft>
            </a:pPr>
            <a:r>
              <a:rPr lang="en-US" sz="1600" dirty="0"/>
              <a:t>Costs are displayed to members in cost ranges to show the likely overall cost of a given procedure. </a:t>
            </a:r>
            <a:r>
              <a:rPr lang="en-US" sz="1600" dirty="0" smtClean="0"/>
              <a:t>An </a:t>
            </a:r>
            <a:r>
              <a:rPr lang="en-US" sz="1600" dirty="0"/>
              <a:t>optional “point estimate” is available that displays a single facility average.</a:t>
            </a:r>
          </a:p>
          <a:p>
            <a:pPr>
              <a:spcBef>
                <a:spcPts val="600"/>
              </a:spcBef>
              <a:spcAft>
                <a:spcPts val="300"/>
              </a:spcAft>
            </a:pPr>
            <a:r>
              <a:rPr lang="en-US" sz="1600" dirty="0"/>
              <a:t>Blue Distinction Centers of Specialty </a:t>
            </a:r>
            <a:r>
              <a:rPr lang="en-US" sz="1600" dirty="0" smtClean="0"/>
              <a:t>Care </a:t>
            </a:r>
            <a:r>
              <a:rPr lang="en-US" sz="1600" dirty="0"/>
              <a:t>highlighted when applicable.</a:t>
            </a:r>
          </a:p>
          <a:p>
            <a:pPr marL="0">
              <a:lnSpc>
                <a:spcPts val="2400"/>
              </a:lnSpc>
              <a:buNone/>
            </a:pPr>
            <a:endParaRPr lang="en-US" sz="1800" b="1" dirty="0" smtClean="0"/>
          </a:p>
        </p:txBody>
      </p:sp>
      <p:sp>
        <p:nvSpPr>
          <p:cNvPr id="6" name="Rectangle 30"/>
          <p:cNvSpPr>
            <a:spLocks noGrp="1" noChangeArrowheads="1"/>
          </p:cNvSpPr>
          <p:nvPr>
            <p:ph type="title"/>
          </p:nvPr>
        </p:nvSpPr>
        <p:spPr>
          <a:xfrm>
            <a:off x="428625" y="800795"/>
            <a:ext cx="8229600" cy="707647"/>
          </a:xfrm>
          <a:prstGeom prst="rect">
            <a:avLst/>
          </a:prstGeom>
        </p:spPr>
        <p:txBody>
          <a:bodyPr/>
          <a:lstStyle/>
          <a:p>
            <a:pPr eaLnBrk="1" hangingPunct="1"/>
            <a:r>
              <a:rPr lang="en-US" sz="2400" dirty="0" smtClean="0">
                <a:solidFill>
                  <a:schemeClr val="accent2">
                    <a:lumMod val="75000"/>
                  </a:schemeClr>
                </a:solidFill>
              </a:rPr>
              <a:t>Cost Initiatives</a:t>
            </a:r>
            <a:br>
              <a:rPr lang="en-US" sz="2400" dirty="0" smtClean="0">
                <a:solidFill>
                  <a:schemeClr val="accent2">
                    <a:lumMod val="75000"/>
                  </a:schemeClr>
                </a:solidFill>
              </a:rPr>
            </a:br>
            <a:r>
              <a:rPr lang="en-US" sz="1800" i="1" dirty="0" smtClean="0">
                <a:solidFill>
                  <a:schemeClr val="accent2">
                    <a:lumMod val="75000"/>
                  </a:schemeClr>
                </a:solidFill>
              </a:rPr>
              <a:t>BCBS Axis</a:t>
            </a:r>
            <a:r>
              <a:rPr lang="en-US" sz="1800" b="0" i="1" baseline="30000" dirty="0" smtClean="0">
                <a:solidFill>
                  <a:schemeClr val="accent2">
                    <a:lumMod val="75000"/>
                  </a:schemeClr>
                </a:solidFill>
                <a:latin typeface="+mn-lt"/>
              </a:rPr>
              <a:t>SM</a:t>
            </a:r>
            <a:r>
              <a:rPr lang="en-US" sz="1800" i="1" dirty="0" smtClean="0">
                <a:solidFill>
                  <a:schemeClr val="accent2">
                    <a:lumMod val="75000"/>
                  </a:schemeClr>
                </a:solidFill>
              </a:rPr>
              <a:t> Cost Data</a:t>
            </a:r>
          </a:p>
        </p:txBody>
      </p:sp>
    </p:spTree>
    <p:extLst>
      <p:ext uri="{BB962C8B-B14F-4D97-AF65-F5344CB8AC3E}">
        <p14:creationId xmlns:p14="http://schemas.microsoft.com/office/powerpoint/2010/main" val="2539734294"/>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gray">
          <a:xfrm>
            <a:off x="401837" y="1492926"/>
            <a:ext cx="8294487" cy="1430679"/>
          </a:xfrm>
          <a:prstGeom prst="rect">
            <a:avLst/>
          </a:prstGeom>
          <a:solidFill>
            <a:schemeClr val="bg2">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rgbClr val="005984"/>
              </a:solidFill>
              <a:latin typeface="Arial Narrow" panose="020B0606020202030204" pitchFamily="34" charset="0"/>
            </a:endParaRPr>
          </a:p>
        </p:txBody>
      </p:sp>
      <p:sp>
        <p:nvSpPr>
          <p:cNvPr id="5" name="Rectangle 4"/>
          <p:cNvSpPr/>
          <p:nvPr/>
        </p:nvSpPr>
        <p:spPr bwMode="gray">
          <a:xfrm>
            <a:off x="5321351" y="4502546"/>
            <a:ext cx="2968641" cy="867930"/>
          </a:xfrm>
          <a:prstGeom prst="rect">
            <a:avLst/>
          </a:prstGeom>
        </p:spPr>
        <p:txBody>
          <a:bodyPr wrap="square" lIns="0" rIns="0">
            <a:spAutoFit/>
          </a:bodyPr>
          <a:lstStyle/>
          <a:p>
            <a:pPr>
              <a:lnSpc>
                <a:spcPct val="120000"/>
              </a:lnSpc>
              <a:spcAft>
                <a:spcPts val="600"/>
              </a:spcAft>
            </a:pPr>
            <a:r>
              <a:rPr lang="en-US" sz="1400" dirty="0">
                <a:solidFill>
                  <a:prstClr val="black">
                    <a:lumMod val="65000"/>
                    <a:lumOff val="35000"/>
                  </a:prstClr>
                </a:solidFill>
              </a:rPr>
              <a:t>Recognizes healthcare facilities </a:t>
            </a:r>
            <a:r>
              <a:rPr lang="en-US" sz="1400" dirty="0" smtClean="0">
                <a:solidFill>
                  <a:prstClr val="black">
                    <a:lumMod val="65000"/>
                    <a:lumOff val="35000"/>
                  </a:prstClr>
                </a:solidFill>
              </a:rPr>
              <a:t/>
            </a:r>
            <a:br>
              <a:rPr lang="en-US" sz="1400" dirty="0" smtClean="0">
                <a:solidFill>
                  <a:prstClr val="black">
                    <a:lumMod val="65000"/>
                    <a:lumOff val="35000"/>
                  </a:prstClr>
                </a:solidFill>
              </a:rPr>
            </a:br>
            <a:r>
              <a:rPr lang="en-US" sz="1400" dirty="0" smtClean="0">
                <a:solidFill>
                  <a:prstClr val="black">
                    <a:lumMod val="65000"/>
                    <a:lumOff val="35000"/>
                  </a:prstClr>
                </a:solidFill>
              </a:rPr>
              <a:t>for </a:t>
            </a:r>
            <a:r>
              <a:rPr lang="en-US" sz="1400" dirty="0">
                <a:solidFill>
                  <a:prstClr val="black">
                    <a:lumMod val="65000"/>
                    <a:lumOff val="35000"/>
                  </a:prstClr>
                </a:solidFill>
              </a:rPr>
              <a:t>their expertise and efficiency </a:t>
            </a:r>
            <a:r>
              <a:rPr lang="en-US" sz="1400" dirty="0" smtClean="0">
                <a:solidFill>
                  <a:prstClr val="black">
                    <a:lumMod val="65000"/>
                    <a:lumOff val="35000"/>
                  </a:prstClr>
                </a:solidFill>
              </a:rPr>
              <a:t/>
            </a:r>
            <a:br>
              <a:rPr lang="en-US" sz="1400" dirty="0" smtClean="0">
                <a:solidFill>
                  <a:prstClr val="black">
                    <a:lumMod val="65000"/>
                    <a:lumOff val="35000"/>
                  </a:prstClr>
                </a:solidFill>
              </a:rPr>
            </a:br>
            <a:r>
              <a:rPr lang="en-US" sz="1400" dirty="0" smtClean="0">
                <a:solidFill>
                  <a:prstClr val="black">
                    <a:lumMod val="65000"/>
                    <a:lumOff val="35000"/>
                  </a:prstClr>
                </a:solidFill>
              </a:rPr>
              <a:t>in </a:t>
            </a:r>
            <a:r>
              <a:rPr lang="en-US" sz="1400" dirty="0">
                <a:solidFill>
                  <a:prstClr val="black">
                    <a:lumMod val="65000"/>
                    <a:lumOff val="35000"/>
                  </a:prstClr>
                </a:solidFill>
              </a:rPr>
              <a:t>delivering specialty care</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gray">
          <a:xfrm>
            <a:off x="5321351" y="3735460"/>
            <a:ext cx="2149567" cy="548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bwMode="gray">
          <a:xfrm>
            <a:off x="1162873" y="4502546"/>
            <a:ext cx="3505904" cy="1631216"/>
          </a:xfrm>
          <a:prstGeom prst="rect">
            <a:avLst/>
          </a:prstGeom>
        </p:spPr>
        <p:txBody>
          <a:bodyPr wrap="square" lIns="0" rIns="0">
            <a:spAutoFit/>
          </a:bodyPr>
          <a:lstStyle/>
          <a:p>
            <a:pPr>
              <a:lnSpc>
                <a:spcPct val="120000"/>
              </a:lnSpc>
            </a:pPr>
            <a:r>
              <a:rPr lang="en-US" sz="1400" dirty="0">
                <a:solidFill>
                  <a:prstClr val="black">
                    <a:lumMod val="65000"/>
                    <a:lumOff val="35000"/>
                  </a:prstClr>
                </a:solidFill>
              </a:rPr>
              <a:t>Recognizes physicians, </a:t>
            </a:r>
            <a:r>
              <a:rPr lang="en-US" sz="1400" dirty="0" smtClean="0">
                <a:solidFill>
                  <a:prstClr val="black">
                    <a:lumMod val="65000"/>
                    <a:lumOff val="35000"/>
                  </a:prstClr>
                </a:solidFill>
              </a:rPr>
              <a:t>group </a:t>
            </a:r>
            <a:r>
              <a:rPr lang="en-US" sz="1400" dirty="0">
                <a:solidFill>
                  <a:prstClr val="black">
                    <a:lumMod val="65000"/>
                    <a:lumOff val="35000"/>
                  </a:prstClr>
                </a:solidFill>
              </a:rPr>
              <a:t>practices </a:t>
            </a:r>
            <a:r>
              <a:rPr lang="en-US" sz="1400" dirty="0" smtClean="0">
                <a:solidFill>
                  <a:prstClr val="black">
                    <a:lumMod val="65000"/>
                    <a:lumOff val="35000"/>
                  </a:prstClr>
                </a:solidFill>
              </a:rPr>
              <a:t/>
            </a:r>
            <a:br>
              <a:rPr lang="en-US" sz="1400" dirty="0" smtClean="0">
                <a:solidFill>
                  <a:prstClr val="black">
                    <a:lumMod val="65000"/>
                    <a:lumOff val="35000"/>
                  </a:prstClr>
                </a:solidFill>
              </a:rPr>
            </a:br>
            <a:r>
              <a:rPr lang="en-US" sz="1400" dirty="0" smtClean="0">
                <a:solidFill>
                  <a:prstClr val="black">
                    <a:lumMod val="65000"/>
                    <a:lumOff val="35000"/>
                  </a:prstClr>
                </a:solidFill>
              </a:rPr>
              <a:t>and </a:t>
            </a:r>
            <a:r>
              <a:rPr lang="en-US" sz="1400" dirty="0">
                <a:solidFill>
                  <a:prstClr val="black">
                    <a:lumMod val="65000"/>
                    <a:lumOff val="35000"/>
                  </a:prstClr>
                </a:solidFill>
              </a:rPr>
              <a:t>hospitals participating in locally tailored programs designed to lower cost trend through better coordinated care and performance-based payment</a:t>
            </a:r>
          </a:p>
          <a:p>
            <a:endParaRPr lang="en-US" sz="1600" dirty="0">
              <a:solidFill>
                <a:prstClr val="black">
                  <a:lumMod val="65000"/>
                  <a:lumOff val="35000"/>
                </a:prstClr>
              </a:solidFill>
            </a:endParaRPr>
          </a:p>
        </p:txBody>
      </p:sp>
      <p:pic>
        <p:nvPicPr>
          <p:cNvPr id="8"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2203"/>
          <a:stretch/>
        </p:blipFill>
        <p:spPr bwMode="gray">
          <a:xfrm>
            <a:off x="1155086" y="3740510"/>
            <a:ext cx="2344909" cy="615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2"/>
          <p:cNvSpPr txBox="1">
            <a:spLocks/>
          </p:cNvSpPr>
          <p:nvPr/>
        </p:nvSpPr>
        <p:spPr bwMode="gray">
          <a:xfrm>
            <a:off x="552090" y="2063937"/>
            <a:ext cx="8129863" cy="759169"/>
          </a:xfrm>
          <a:prstGeom prst="rect">
            <a:avLst/>
          </a:prstGeom>
        </p:spPr>
        <p:txBody>
          <a:bodyPr lIns="0" rIns="0"/>
          <a:lstStyle>
            <a:lvl1pPr algn="l" defTabSz="914400" rtl="0" eaLnBrk="1" latinLnBrk="0" hangingPunct="1">
              <a:spcBef>
                <a:spcPct val="0"/>
              </a:spcBef>
              <a:buNone/>
              <a:defRPr lang="en-US" sz="2800" b="1" kern="1200" dirty="0" smtClean="0">
                <a:solidFill>
                  <a:srgbClr val="0F4A77"/>
                </a:solidFill>
                <a:latin typeface="+mj-lt"/>
                <a:ea typeface="+mj-ea"/>
                <a:cs typeface="Arial" pitchFamily="34" charset="0"/>
              </a:defRPr>
            </a:lvl1pPr>
          </a:lstStyle>
          <a:p>
            <a:pPr algn="ctr"/>
            <a:r>
              <a:rPr sz="2000" b="0" dirty="0">
                <a:solidFill>
                  <a:prstClr val="black">
                    <a:lumMod val="75000"/>
                    <a:lumOff val="25000"/>
                  </a:prstClr>
                </a:solidFill>
                <a:latin typeface="Arial"/>
              </a:rPr>
              <a:t>The foundation from which employers can guide </a:t>
            </a:r>
          </a:p>
          <a:p>
            <a:pPr algn="ctr"/>
            <a:r>
              <a:rPr sz="2000" b="0" dirty="0">
                <a:solidFill>
                  <a:prstClr val="black">
                    <a:lumMod val="75000"/>
                    <a:lumOff val="25000"/>
                  </a:prstClr>
                </a:solidFill>
                <a:latin typeface="Arial"/>
              </a:rPr>
              <a:t>employees to higher quality and more affordable care</a:t>
            </a:r>
          </a:p>
        </p:txBody>
      </p:sp>
      <p:sp>
        <p:nvSpPr>
          <p:cNvPr id="10" name="Left Brace 9"/>
          <p:cNvSpPr/>
          <p:nvPr/>
        </p:nvSpPr>
        <p:spPr bwMode="gray">
          <a:xfrm rot="5400000">
            <a:off x="4223017" y="-435245"/>
            <a:ext cx="714377" cy="7471317"/>
          </a:xfrm>
          <a:prstGeom prst="leftBrace">
            <a:avLst>
              <a:gd name="adj1" fmla="val 0"/>
              <a:gd name="adj2" fmla="val 50103"/>
            </a:avLst>
          </a:prstGeom>
          <a:ln w="19050">
            <a:solidFill>
              <a:srgbClr val="B3272D"/>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pic>
        <p:nvPicPr>
          <p:cNvPr id="11"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5251"/>
          <a:stretch/>
        </p:blipFill>
        <p:spPr bwMode="gray">
          <a:xfrm>
            <a:off x="3309495" y="1677307"/>
            <a:ext cx="2344909" cy="355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44657" y="6133761"/>
            <a:ext cx="8999343" cy="784830"/>
          </a:xfrm>
          <a:prstGeom prst="rect">
            <a:avLst/>
          </a:prstGeom>
          <a:noFill/>
        </p:spPr>
        <p:txBody>
          <a:bodyPr wrap="square" lIns="0" tIns="0" rtlCol="0">
            <a:spAutoFit/>
          </a:bodyPr>
          <a:lstStyle/>
          <a:p>
            <a:r>
              <a:rPr lang="en-US" sz="1600" dirty="0" smtClean="0"/>
              <a:t>Visit the </a:t>
            </a:r>
            <a:r>
              <a:rPr lang="en-US" sz="1600" dirty="0" smtClean="0">
                <a:hlinkClick r:id="rId5"/>
              </a:rPr>
              <a:t>Sales Support Toolkit for National Accounts </a:t>
            </a:r>
            <a:r>
              <a:rPr lang="en-US" sz="1600" dirty="0" smtClean="0"/>
              <a:t> and </a:t>
            </a:r>
            <a:r>
              <a:rPr lang="en-US" sz="1600" dirty="0">
                <a:hlinkClick r:id="rId6"/>
              </a:rPr>
              <a:t>bcbs.com</a:t>
            </a:r>
            <a:r>
              <a:rPr lang="en-US" sz="1600" dirty="0" smtClean="0"/>
              <a:t> to learn more about Blue Distinction and its value proposition to accounts, members and providers. </a:t>
            </a:r>
            <a:endParaRPr lang="en-US" sz="1600" dirty="0"/>
          </a:p>
          <a:p>
            <a:r>
              <a:rPr lang="en-US" sz="1600" dirty="0" smtClean="0"/>
              <a:t>. </a:t>
            </a:r>
          </a:p>
        </p:txBody>
      </p:sp>
      <p:sp>
        <p:nvSpPr>
          <p:cNvPr id="12" name="TextBox 11"/>
          <p:cNvSpPr txBox="1"/>
          <p:nvPr/>
        </p:nvSpPr>
        <p:spPr>
          <a:xfrm>
            <a:off x="443677" y="829641"/>
            <a:ext cx="5568444" cy="692497"/>
          </a:xfrm>
          <a:prstGeom prst="rect">
            <a:avLst/>
          </a:prstGeom>
          <a:noFill/>
        </p:spPr>
        <p:txBody>
          <a:bodyPr wrap="square" lIns="0" tIns="0" rtlCol="0">
            <a:spAutoFit/>
          </a:bodyPr>
          <a:lstStyle/>
          <a:p>
            <a:r>
              <a:rPr lang="en-US" sz="2400" dirty="0">
                <a:solidFill>
                  <a:schemeClr val="accent1">
                    <a:lumMod val="50000"/>
                  </a:schemeClr>
                </a:solidFill>
                <a:latin typeface="+mj-lt"/>
              </a:rPr>
              <a:t>Cost </a:t>
            </a:r>
            <a:r>
              <a:rPr lang="en-US" sz="2400" dirty="0" smtClean="0">
                <a:solidFill>
                  <a:schemeClr val="accent1">
                    <a:lumMod val="50000"/>
                  </a:schemeClr>
                </a:solidFill>
                <a:latin typeface="+mj-lt"/>
              </a:rPr>
              <a:t>Initiatives</a:t>
            </a:r>
          </a:p>
          <a:p>
            <a:r>
              <a:rPr lang="en-US" i="1" dirty="0" smtClean="0">
                <a:solidFill>
                  <a:schemeClr val="accent1">
                    <a:lumMod val="50000"/>
                  </a:schemeClr>
                </a:solidFill>
                <a:latin typeface="+mj-lt"/>
              </a:rPr>
              <a:t>Blue Distinction </a:t>
            </a:r>
          </a:p>
        </p:txBody>
      </p:sp>
    </p:spTree>
    <p:extLst>
      <p:ext uri="{BB962C8B-B14F-4D97-AF65-F5344CB8AC3E}">
        <p14:creationId xmlns:p14="http://schemas.microsoft.com/office/powerpoint/2010/main" val="14714816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440052" y="1735772"/>
            <a:ext cx="8375650" cy="4863148"/>
          </a:xfrm>
        </p:spPr>
        <p:txBody>
          <a:bodyPr/>
          <a:lstStyle/>
          <a:p>
            <a:pPr marL="231775" indent="-231775">
              <a:lnSpc>
                <a:spcPct val="85000"/>
              </a:lnSpc>
              <a:spcBef>
                <a:spcPct val="0"/>
              </a:spcBef>
              <a:spcAft>
                <a:spcPct val="80000"/>
              </a:spcAft>
            </a:pPr>
            <a:r>
              <a:rPr lang="en-US" sz="1400" dirty="0">
                <a:hlinkClick r:id="rId3"/>
              </a:rPr>
              <a:t>BlueWeb Home Page</a:t>
            </a:r>
            <a:r>
              <a:rPr lang="en-US" sz="1400" dirty="0"/>
              <a:t>:  </a:t>
            </a:r>
            <a:endParaRPr lang="en-US" sz="1400" dirty="0" smtClean="0"/>
          </a:p>
          <a:p>
            <a:pPr marL="523875" lvl="1" indent="-231775">
              <a:lnSpc>
                <a:spcPct val="85000"/>
              </a:lnSpc>
              <a:spcBef>
                <a:spcPct val="0"/>
              </a:spcBef>
              <a:spcAft>
                <a:spcPct val="80000"/>
              </a:spcAft>
            </a:pPr>
            <a:r>
              <a:rPr lang="en-US" sz="1400" dirty="0" smtClean="0"/>
              <a:t>For </a:t>
            </a:r>
            <a:r>
              <a:rPr lang="en-US" sz="1400" dirty="0"/>
              <a:t>new BlueWeb users, to create a new account, follow the </a:t>
            </a:r>
            <a:r>
              <a:rPr lang="en-US" sz="1400" dirty="0" smtClean="0"/>
              <a:t>link above and </a:t>
            </a:r>
            <a:r>
              <a:rPr lang="en-US" sz="1400" dirty="0"/>
              <a:t>click “Don’t have an account? You can create one here.” </a:t>
            </a:r>
            <a:endParaRPr lang="en-US" sz="1400" dirty="0" smtClean="0"/>
          </a:p>
          <a:p>
            <a:pPr marL="228600" indent="-228600">
              <a:lnSpc>
                <a:spcPct val="85000"/>
              </a:lnSpc>
              <a:spcBef>
                <a:spcPct val="0"/>
              </a:spcBef>
              <a:spcAft>
                <a:spcPct val="80000"/>
              </a:spcAft>
            </a:pPr>
            <a:r>
              <a:rPr lang="en-US" sz="1400" dirty="0" smtClean="0">
                <a:hlinkClick r:id="rId4"/>
              </a:rPr>
              <a:t>Inter-Plan Programs Manual</a:t>
            </a:r>
            <a:r>
              <a:rPr lang="en-US" sz="1400" dirty="0" smtClean="0"/>
              <a:t> </a:t>
            </a:r>
          </a:p>
          <a:p>
            <a:pPr marL="819150" lvl="1" indent="-285750">
              <a:spcBef>
                <a:spcPts val="0"/>
              </a:spcBef>
              <a:spcAft>
                <a:spcPts val="400"/>
              </a:spcAft>
            </a:pPr>
            <a:r>
              <a:rPr lang="en-US" sz="1200" dirty="0" smtClean="0"/>
              <a:t>Inter-Plan Policies and Provisions</a:t>
            </a:r>
          </a:p>
          <a:p>
            <a:pPr marL="819150" lvl="1" indent="-285750">
              <a:spcBef>
                <a:spcPts val="0"/>
              </a:spcBef>
              <a:spcAft>
                <a:spcPts val="400"/>
              </a:spcAft>
            </a:pPr>
            <a:r>
              <a:rPr lang="en-US" sz="1200" dirty="0" smtClean="0"/>
              <a:t>Alternate Control Licensee Designation Agreements</a:t>
            </a:r>
          </a:p>
          <a:p>
            <a:pPr marL="819150" lvl="1" indent="-285750">
              <a:spcBef>
                <a:spcPts val="0"/>
              </a:spcBef>
              <a:spcAft>
                <a:spcPts val="400"/>
              </a:spcAft>
            </a:pPr>
            <a:r>
              <a:rPr lang="en-US" sz="1200" dirty="0" smtClean="0"/>
              <a:t>Care Management</a:t>
            </a:r>
          </a:p>
          <a:p>
            <a:pPr marL="819150" lvl="1" indent="-285750">
              <a:spcBef>
                <a:spcPts val="0"/>
              </a:spcBef>
              <a:spcAft>
                <a:spcPts val="400"/>
              </a:spcAft>
            </a:pPr>
            <a:r>
              <a:rPr lang="en-US" sz="1200" dirty="0" smtClean="0"/>
              <a:t>Provider Relations</a:t>
            </a:r>
          </a:p>
          <a:p>
            <a:pPr marL="819150" lvl="1" indent="-285750">
              <a:spcBef>
                <a:spcPts val="0"/>
              </a:spcBef>
              <a:spcAft>
                <a:spcPts val="400"/>
              </a:spcAft>
            </a:pPr>
            <a:r>
              <a:rPr lang="en-US" sz="1200" dirty="0" smtClean="0"/>
              <a:t>Financial Information</a:t>
            </a:r>
          </a:p>
          <a:p>
            <a:pPr marL="819150" lvl="1" indent="-285750">
              <a:spcBef>
                <a:spcPts val="0"/>
              </a:spcBef>
              <a:spcAft>
                <a:spcPts val="400"/>
              </a:spcAft>
            </a:pPr>
            <a:r>
              <a:rPr lang="en-US" sz="1200" dirty="0" smtClean="0"/>
              <a:t>Disclosure Information</a:t>
            </a:r>
          </a:p>
          <a:p>
            <a:pPr marL="228600" lvl="1" indent="-228600">
              <a:lnSpc>
                <a:spcPct val="150000"/>
              </a:lnSpc>
              <a:spcBef>
                <a:spcPct val="0"/>
              </a:spcBef>
              <a:spcAft>
                <a:spcPts val="600"/>
              </a:spcAft>
              <a:buFont typeface="Arial" panose="020B0604020202020204" pitchFamily="34" charset="0"/>
              <a:buChar char="•"/>
            </a:pPr>
            <a:r>
              <a:rPr lang="en-US" sz="1400" dirty="0" smtClean="0">
                <a:hlinkClick r:id="rId5"/>
              </a:rPr>
              <a:t>BlueCard for Exchanges</a:t>
            </a:r>
            <a:endParaRPr lang="en-US" sz="1400" dirty="0"/>
          </a:p>
          <a:p>
            <a:pPr marL="228600" lvl="1" indent="-228600">
              <a:lnSpc>
                <a:spcPct val="150000"/>
              </a:lnSpc>
              <a:spcBef>
                <a:spcPct val="0"/>
              </a:spcBef>
              <a:spcAft>
                <a:spcPts val="600"/>
              </a:spcAft>
              <a:buFont typeface="Arial" panose="020B0604020202020204" pitchFamily="34" charset="0"/>
              <a:buChar char="•"/>
            </a:pPr>
            <a:r>
              <a:rPr lang="en-US" sz="1400" dirty="0" smtClean="0">
                <a:hlinkClick r:id="rId6"/>
              </a:rPr>
              <a:t>National </a:t>
            </a:r>
            <a:r>
              <a:rPr lang="en-US" sz="1400" dirty="0">
                <a:hlinkClick r:id="rId6"/>
              </a:rPr>
              <a:t>Doctor and Hospital Finder </a:t>
            </a:r>
            <a:endParaRPr lang="en-US" sz="1400" dirty="0" smtClean="0"/>
          </a:p>
          <a:p>
            <a:pPr>
              <a:lnSpc>
                <a:spcPct val="150000"/>
              </a:lnSpc>
              <a:spcBef>
                <a:spcPts val="0"/>
              </a:spcBef>
              <a:buClrTx/>
              <a:buSzPct val="75000"/>
              <a:defRPr/>
            </a:pPr>
            <a:r>
              <a:rPr lang="en-US" sz="1500" spc="-30" dirty="0" smtClean="0">
                <a:latin typeface="+mn-lt"/>
                <a:hlinkClick r:id="rId7"/>
              </a:rPr>
              <a:t>Blue </a:t>
            </a:r>
            <a:r>
              <a:rPr lang="en-US" sz="1500" spc="-30" dirty="0">
                <a:latin typeface="+mn-lt"/>
                <a:hlinkClick r:id="rId7"/>
              </a:rPr>
              <a:t>Cross Blue Shield </a:t>
            </a:r>
            <a:r>
              <a:rPr lang="en-US" sz="1500" spc="-30" dirty="0" err="1" smtClean="0">
                <a:latin typeface="+mn-lt"/>
                <a:hlinkClick r:id="rId7"/>
              </a:rPr>
              <a:t>Axis</a:t>
            </a:r>
            <a:r>
              <a:rPr lang="en-US" sz="1500" spc="-30" baseline="30000" dirty="0" err="1" smtClean="0">
                <a:latin typeface="+mn-lt"/>
                <a:hlinkClick r:id="rId7"/>
              </a:rPr>
              <a:t>SM</a:t>
            </a:r>
            <a:endParaRPr lang="en-US" sz="1500" spc="-30" baseline="30000" dirty="0" smtClean="0">
              <a:latin typeface="+mn-lt"/>
            </a:endParaRPr>
          </a:p>
          <a:p>
            <a:pPr>
              <a:lnSpc>
                <a:spcPct val="150000"/>
              </a:lnSpc>
              <a:spcBef>
                <a:spcPts val="0"/>
              </a:spcBef>
              <a:buClrTx/>
              <a:buSzPct val="75000"/>
              <a:defRPr/>
            </a:pPr>
            <a:r>
              <a:rPr lang="en-US" sz="1500" spc="-30" dirty="0" smtClean="0">
                <a:latin typeface="+mn-lt"/>
                <a:hlinkClick r:id="rId8"/>
              </a:rPr>
              <a:t>Blue Distinction </a:t>
            </a:r>
            <a:r>
              <a:rPr lang="en-US" sz="1500" spc="-30" dirty="0">
                <a:latin typeface="+mn-lt"/>
                <a:hlinkClick r:id="rId8"/>
              </a:rPr>
              <a:t>Total </a:t>
            </a:r>
            <a:r>
              <a:rPr lang="en-US" sz="1500" spc="-30" dirty="0" smtClean="0">
                <a:latin typeface="+mn-lt"/>
                <a:hlinkClick r:id="rId8"/>
              </a:rPr>
              <a:t>Care</a:t>
            </a:r>
            <a:endParaRPr lang="en-US" sz="1500" spc="-30" dirty="0" smtClean="0">
              <a:latin typeface="+mn-lt"/>
            </a:endParaRPr>
          </a:p>
          <a:p>
            <a:pPr>
              <a:lnSpc>
                <a:spcPct val="150000"/>
              </a:lnSpc>
              <a:spcBef>
                <a:spcPts val="0"/>
              </a:spcBef>
              <a:buClrTx/>
              <a:buSzPct val="75000"/>
              <a:defRPr/>
            </a:pPr>
            <a:r>
              <a:rPr lang="en-US" sz="1500" spc="-30" dirty="0" smtClean="0">
                <a:latin typeface="+mn-lt"/>
                <a:hlinkClick r:id="rId9"/>
              </a:rPr>
              <a:t>Blue </a:t>
            </a:r>
            <a:r>
              <a:rPr lang="en-US" sz="1500" spc="-30" dirty="0">
                <a:latin typeface="+mn-lt"/>
                <a:hlinkClick r:id="rId9"/>
              </a:rPr>
              <a:t>Distinction Specialty </a:t>
            </a:r>
            <a:r>
              <a:rPr lang="en-US" sz="1500" spc="-30" dirty="0" smtClean="0">
                <a:latin typeface="+mn-lt"/>
                <a:hlinkClick r:id="rId9"/>
              </a:rPr>
              <a:t>Care</a:t>
            </a:r>
            <a:endParaRPr lang="en-US" sz="1500" spc="-30" dirty="0" smtClean="0">
              <a:latin typeface="+mn-lt"/>
            </a:endParaRPr>
          </a:p>
          <a:p>
            <a:pPr>
              <a:lnSpc>
                <a:spcPct val="150000"/>
              </a:lnSpc>
              <a:spcBef>
                <a:spcPts val="0"/>
              </a:spcBef>
              <a:buClrTx/>
              <a:buSzPct val="75000"/>
              <a:defRPr/>
            </a:pPr>
            <a:r>
              <a:rPr lang="en-US" sz="1500" spc="-30" dirty="0" smtClean="0">
                <a:latin typeface="+mn-lt"/>
                <a:hlinkClick r:id="rId10"/>
              </a:rPr>
              <a:t>Sales Support Toolkit for National Accounts</a:t>
            </a:r>
            <a:endParaRPr lang="en-US" sz="1500" spc="-30" dirty="0">
              <a:latin typeface="+mn-lt"/>
            </a:endParaRPr>
          </a:p>
        </p:txBody>
      </p:sp>
      <p:sp>
        <p:nvSpPr>
          <p:cNvPr id="6" name="Content Placeholder 5"/>
          <p:cNvSpPr>
            <a:spLocks noGrp="1"/>
          </p:cNvSpPr>
          <p:nvPr>
            <p:ph idx="13"/>
          </p:nvPr>
        </p:nvSpPr>
        <p:spPr>
          <a:xfrm>
            <a:off x="447674" y="1315524"/>
            <a:ext cx="8562975" cy="459302"/>
          </a:xfrm>
        </p:spPr>
        <p:txBody>
          <a:bodyPr/>
          <a:lstStyle/>
          <a:p>
            <a:r>
              <a:rPr lang="en-US" sz="1800" dirty="0" smtClean="0"/>
              <a:t>To learn more about the Inter-Plan Programs, visit BlueWeb. </a:t>
            </a:r>
          </a:p>
          <a:p>
            <a:endParaRPr lang="en-US" sz="1600" dirty="0"/>
          </a:p>
          <a:p>
            <a:endParaRPr lang="en-US" sz="1600" dirty="0" smtClean="0"/>
          </a:p>
          <a:p>
            <a:endParaRPr lang="en-US" sz="1600" dirty="0" smtClean="0"/>
          </a:p>
          <a:p>
            <a:endParaRPr lang="en-US" sz="1600" dirty="0"/>
          </a:p>
        </p:txBody>
      </p:sp>
      <p:sp>
        <p:nvSpPr>
          <p:cNvPr id="45061" name="Rectangle 7"/>
          <p:cNvSpPr>
            <a:spLocks noGrp="1" noChangeArrowheads="1"/>
          </p:cNvSpPr>
          <p:nvPr>
            <p:ph type="title"/>
          </p:nvPr>
        </p:nvSpPr>
        <p:spPr>
          <a:xfrm>
            <a:off x="457200" y="807881"/>
            <a:ext cx="8229600" cy="523875"/>
          </a:xfrm>
          <a:prstGeom prst="rect">
            <a:avLst/>
          </a:prstGeom>
        </p:spPr>
        <p:txBody>
          <a:bodyPr/>
          <a:lstStyle/>
          <a:p>
            <a:pPr>
              <a:defRPr/>
            </a:pPr>
            <a:r>
              <a:rPr lang="en-US" sz="2400" dirty="0" smtClean="0"/>
              <a:t>Resources for More Information</a:t>
            </a:r>
          </a:p>
        </p:txBody>
      </p:sp>
    </p:spTree>
    <p:extLst>
      <p:ext uri="{BB962C8B-B14F-4D97-AF65-F5344CB8AC3E}">
        <p14:creationId xmlns:p14="http://schemas.microsoft.com/office/powerpoint/2010/main" val="3707880801"/>
      </p:ext>
    </p:extLst>
  </p:cSld>
  <p:clrMapOvr>
    <a:masterClrMapping/>
  </p:clrMapOvr>
  <p:transition advClick="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554162"/>
            <a:ext cx="9144000" cy="48355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49" name="Rectangle 3"/>
          <p:cNvSpPr>
            <a:spLocks noGrp="1" noChangeArrowheads="1"/>
          </p:cNvSpPr>
          <p:nvPr>
            <p:ph idx="1"/>
          </p:nvPr>
        </p:nvSpPr>
        <p:spPr>
          <a:xfrm>
            <a:off x="438538" y="1673947"/>
            <a:ext cx="8229600" cy="3916363"/>
          </a:xfrm>
          <a:prstGeom prst="rect">
            <a:avLst/>
          </a:prstGeom>
        </p:spPr>
        <p:txBody>
          <a:bodyPr tIns="45720" rIns="91440" bIns="45720"/>
          <a:lstStyle/>
          <a:p>
            <a:pPr marL="0" indent="0" eaLnBrk="1" hangingPunct="1">
              <a:lnSpc>
                <a:spcPct val="125000"/>
              </a:lnSpc>
              <a:spcAft>
                <a:spcPts val="1200"/>
              </a:spcAft>
              <a:buNone/>
              <a:defRPr/>
            </a:pPr>
            <a:r>
              <a:rPr lang="en-US" sz="1800" dirty="0" smtClean="0"/>
              <a:t>Inter-Plan Programs (IPP) is the collection of programs supported by Association-approved delivery platforms, such as ITS and NASCO, that enable any two Plans to work together when a member from one Plan accesses medical care in another Plan’s service area. The Inter-Plan Programs include, but are not limited to:</a:t>
            </a:r>
          </a:p>
          <a:p>
            <a:pPr>
              <a:lnSpc>
                <a:spcPct val="150000"/>
              </a:lnSpc>
              <a:spcBef>
                <a:spcPts val="0"/>
              </a:spcBef>
              <a:defRPr/>
            </a:pPr>
            <a:r>
              <a:rPr lang="en-US" sz="1800" dirty="0" smtClean="0"/>
              <a:t>The BlueCard Program</a:t>
            </a:r>
          </a:p>
          <a:p>
            <a:pPr>
              <a:lnSpc>
                <a:spcPct val="150000"/>
              </a:lnSpc>
              <a:spcBef>
                <a:spcPts val="0"/>
              </a:spcBef>
              <a:defRPr/>
            </a:pPr>
            <a:r>
              <a:rPr lang="en-US" sz="1800" dirty="0" smtClean="0"/>
              <a:t>Blue Cross Blue Shield Global Core</a:t>
            </a:r>
          </a:p>
          <a:p>
            <a:pPr>
              <a:lnSpc>
                <a:spcPct val="150000"/>
              </a:lnSpc>
              <a:spcBef>
                <a:spcPts val="0"/>
              </a:spcBef>
              <a:defRPr/>
            </a:pPr>
            <a:r>
              <a:rPr lang="en-US" sz="1800" dirty="0" smtClean="0"/>
              <a:t>Away From Home Care Program</a:t>
            </a:r>
          </a:p>
          <a:p>
            <a:pPr marL="288925" lvl="1" indent="3175">
              <a:lnSpc>
                <a:spcPct val="125000"/>
              </a:lnSpc>
              <a:buFontTx/>
              <a:buNone/>
              <a:defRPr/>
            </a:pPr>
            <a:endParaRPr lang="en-US" dirty="0" smtClean="0"/>
          </a:p>
          <a:p>
            <a:pPr marL="288925" lvl="1" indent="3175">
              <a:lnSpc>
                <a:spcPct val="125000"/>
              </a:lnSpc>
              <a:buFontTx/>
              <a:buNone/>
              <a:defRPr/>
            </a:pPr>
            <a:endParaRPr lang="en-US" b="1" dirty="0" smtClean="0">
              <a:solidFill>
                <a:srgbClr val="FF0000"/>
              </a:solidFill>
            </a:endParaRPr>
          </a:p>
        </p:txBody>
      </p:sp>
      <p:sp>
        <p:nvSpPr>
          <p:cNvPr id="8" name="Title 7"/>
          <p:cNvSpPr>
            <a:spLocks noGrp="1"/>
          </p:cNvSpPr>
          <p:nvPr>
            <p:ph type="title"/>
          </p:nvPr>
        </p:nvSpPr>
        <p:spPr>
          <a:xfrm>
            <a:off x="457200" y="809006"/>
            <a:ext cx="8229600" cy="681182"/>
          </a:xfrm>
        </p:spPr>
        <p:txBody>
          <a:bodyPr/>
          <a:lstStyle/>
          <a:p>
            <a:r>
              <a:rPr lang="en-US" sz="2400" dirty="0" smtClean="0">
                <a:solidFill>
                  <a:schemeClr val="accent1">
                    <a:lumMod val="50000"/>
                  </a:schemeClr>
                </a:solidFill>
              </a:rPr>
              <a:t>What is Inter-Plan Programs?</a:t>
            </a:r>
            <a:endParaRPr lang="en-US" sz="2400" dirty="0">
              <a:solidFill>
                <a:schemeClr val="accent1">
                  <a:lumMod val="50000"/>
                </a:schemeClr>
              </a:solidFill>
            </a:endParaRPr>
          </a:p>
        </p:txBody>
      </p:sp>
    </p:spTree>
    <p:extLst>
      <p:ext uri="{BB962C8B-B14F-4D97-AF65-F5344CB8AC3E}">
        <p14:creationId xmlns:p14="http://schemas.microsoft.com/office/powerpoint/2010/main" val="14340232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790700"/>
            <a:ext cx="9144000" cy="4105275"/>
          </a:xfrm>
          <a:prstGeom prst="rect">
            <a:avLst/>
          </a:prstGeom>
          <a:gradFill>
            <a:gsLst>
              <a:gs pos="0">
                <a:srgbClr val="DAE7F6"/>
              </a:gs>
              <a:gs pos="100000">
                <a:schemeClr val="bg1"/>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99" name="Rectangle 3"/>
          <p:cNvSpPr>
            <a:spLocks noGrp="1" noChangeArrowheads="1"/>
          </p:cNvSpPr>
          <p:nvPr>
            <p:ph idx="1"/>
          </p:nvPr>
        </p:nvSpPr>
        <p:spPr>
          <a:xfrm>
            <a:off x="457200" y="1933575"/>
            <a:ext cx="8229600" cy="3916363"/>
          </a:xfrm>
          <a:prstGeom prst="rect">
            <a:avLst/>
          </a:prstGeom>
        </p:spPr>
        <p:txBody>
          <a:bodyPr tIns="45720" rIns="91440" bIns="45720"/>
          <a:lstStyle/>
          <a:p>
            <a:pPr marL="169863" indent="-169863">
              <a:lnSpc>
                <a:spcPct val="105000"/>
              </a:lnSpc>
              <a:spcBef>
                <a:spcPts val="1200"/>
              </a:spcBef>
              <a:spcAft>
                <a:spcPts val="600"/>
              </a:spcAft>
            </a:pPr>
            <a:r>
              <a:rPr lang="en-US" sz="1800" dirty="0" smtClean="0"/>
              <a:t>Access to provider networks nationwide / abroad.</a:t>
            </a:r>
          </a:p>
          <a:p>
            <a:pPr marL="169863" indent="-169863">
              <a:lnSpc>
                <a:spcPct val="105000"/>
              </a:lnSpc>
              <a:spcBef>
                <a:spcPts val="1200"/>
              </a:spcBef>
              <a:spcAft>
                <a:spcPts val="600"/>
              </a:spcAft>
            </a:pPr>
            <a:r>
              <a:rPr lang="en-US" sz="1800" dirty="0" smtClean="0"/>
              <a:t>Access to discounts.</a:t>
            </a:r>
          </a:p>
          <a:p>
            <a:pPr marL="169863" indent="-169863">
              <a:lnSpc>
                <a:spcPct val="105000"/>
              </a:lnSpc>
              <a:spcBef>
                <a:spcPts val="1200"/>
              </a:spcBef>
              <a:spcAft>
                <a:spcPts val="600"/>
              </a:spcAft>
            </a:pPr>
            <a:r>
              <a:rPr lang="en-US" sz="1800" dirty="0" smtClean="0"/>
              <a:t>Performance monitoring.</a:t>
            </a:r>
          </a:p>
          <a:p>
            <a:pPr marL="169863" indent="-169863">
              <a:lnSpc>
                <a:spcPct val="105000"/>
              </a:lnSpc>
              <a:spcBef>
                <a:spcPts val="1200"/>
              </a:spcBef>
              <a:spcAft>
                <a:spcPts val="600"/>
              </a:spcAft>
            </a:pPr>
            <a:r>
              <a:rPr lang="en-US" sz="1800" dirty="0" smtClean="0"/>
              <a:t>Timely account settlements, renewals,</a:t>
            </a:r>
            <a:br>
              <a:rPr lang="en-US" sz="1800" dirty="0" smtClean="0"/>
            </a:br>
            <a:r>
              <a:rPr lang="en-US" sz="1800" dirty="0" smtClean="0"/>
              <a:t>benefits reporting and analysis.</a:t>
            </a:r>
          </a:p>
          <a:p>
            <a:pPr marL="169863" indent="-169863">
              <a:lnSpc>
                <a:spcPct val="105000"/>
              </a:lnSpc>
              <a:spcBef>
                <a:spcPts val="1200"/>
              </a:spcBef>
              <a:spcAft>
                <a:spcPts val="600"/>
              </a:spcAft>
            </a:pPr>
            <a:r>
              <a:rPr lang="en-US" sz="1800" dirty="0" smtClean="0"/>
              <a:t>Centralized adjudication – consistency.</a:t>
            </a:r>
          </a:p>
          <a:p>
            <a:pPr marL="169863" indent="-169863">
              <a:lnSpc>
                <a:spcPct val="105000"/>
              </a:lnSpc>
              <a:spcBef>
                <a:spcPts val="1200"/>
              </a:spcBef>
              <a:spcAft>
                <a:spcPts val="600"/>
              </a:spcAft>
            </a:pPr>
            <a:r>
              <a:rPr lang="en-US" sz="1800" dirty="0" smtClean="0"/>
              <a:t>Centralized membership and billing.</a:t>
            </a:r>
          </a:p>
          <a:p>
            <a:pPr marL="169863" indent="-169863">
              <a:lnSpc>
                <a:spcPct val="105000"/>
              </a:lnSpc>
              <a:spcBef>
                <a:spcPts val="1200"/>
              </a:spcBef>
              <a:spcAft>
                <a:spcPts val="600"/>
              </a:spcAft>
            </a:pPr>
            <a:r>
              <a:rPr lang="en-US" sz="1800" dirty="0" smtClean="0"/>
              <a:t>Multiple products available.</a:t>
            </a:r>
          </a:p>
        </p:txBody>
      </p:sp>
      <p:pic>
        <p:nvPicPr>
          <p:cNvPr id="29701" name="Picture 17" descr="MPj02851260000[1]"/>
          <p:cNvPicPr>
            <a:picLocks noChangeAspect="1" noChangeArrowheads="1"/>
          </p:cNvPicPr>
          <p:nvPr/>
        </p:nvPicPr>
        <p:blipFill>
          <a:blip r:embed="rId3" cstate="print"/>
          <a:srcRect/>
          <a:stretch>
            <a:fillRect/>
          </a:stretch>
        </p:blipFill>
        <p:spPr bwMode="auto">
          <a:xfrm>
            <a:off x="5003800" y="2622550"/>
            <a:ext cx="3741738" cy="2457450"/>
          </a:xfrm>
          <a:prstGeom prst="rect">
            <a:avLst/>
          </a:prstGeom>
          <a:solidFill>
            <a:srgbClr val="EAEAEA"/>
          </a:solidFill>
          <a:ln w="19050">
            <a:solidFill>
              <a:srgbClr val="EAEAEA"/>
            </a:solidFill>
            <a:miter lim="800000"/>
            <a:headEnd/>
            <a:tailEnd/>
          </a:ln>
          <a:effectLst>
            <a:outerShdw blurRad="50800" dist="38100" dir="2700000" algn="tl" rotWithShape="0">
              <a:prstClr val="black">
                <a:alpha val="40000"/>
              </a:prstClr>
            </a:outerShdw>
            <a:softEdge rad="63500"/>
          </a:effectLst>
        </p:spPr>
      </p:pic>
      <p:sp>
        <p:nvSpPr>
          <p:cNvPr id="8" name="Title 7"/>
          <p:cNvSpPr>
            <a:spLocks noGrp="1"/>
          </p:cNvSpPr>
          <p:nvPr>
            <p:ph type="title"/>
          </p:nvPr>
        </p:nvSpPr>
        <p:spPr>
          <a:xfrm>
            <a:off x="457200" y="815019"/>
            <a:ext cx="8229600" cy="681182"/>
          </a:xfrm>
        </p:spPr>
        <p:txBody>
          <a:bodyPr/>
          <a:lstStyle/>
          <a:p>
            <a:r>
              <a:rPr lang="en-US" sz="2400" dirty="0" smtClean="0">
                <a:solidFill>
                  <a:schemeClr val="accent1">
                    <a:lumMod val="50000"/>
                  </a:schemeClr>
                </a:solidFill>
              </a:rPr>
              <a:t>What is the Value of Inter-Plan Programs</a:t>
            </a:r>
            <a:br>
              <a:rPr lang="en-US" sz="2400" dirty="0" smtClean="0">
                <a:solidFill>
                  <a:schemeClr val="accent1">
                    <a:lumMod val="50000"/>
                  </a:schemeClr>
                </a:solidFill>
              </a:rPr>
            </a:br>
            <a:r>
              <a:rPr lang="en-US" sz="2400" dirty="0" smtClean="0">
                <a:solidFill>
                  <a:schemeClr val="accent1">
                    <a:lumMod val="50000"/>
                  </a:schemeClr>
                </a:solidFill>
              </a:rPr>
              <a:t>to Accounts? </a:t>
            </a:r>
            <a:endParaRPr lang="en-US" sz="2400" dirty="0">
              <a:solidFill>
                <a:schemeClr val="accent1">
                  <a:lumMod val="50000"/>
                </a:schemeClr>
              </a:solidFill>
            </a:endParaRPr>
          </a:p>
        </p:txBody>
      </p:sp>
    </p:spTree>
    <p:extLst>
      <p:ext uri="{BB962C8B-B14F-4D97-AF65-F5344CB8AC3E}">
        <p14:creationId xmlns:p14="http://schemas.microsoft.com/office/powerpoint/2010/main" val="1913414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3"/>
          <p:cNvSpPr>
            <a:spLocks noGrp="1" noChangeArrowheads="1"/>
          </p:cNvSpPr>
          <p:nvPr>
            <p:ph idx="1"/>
          </p:nvPr>
        </p:nvSpPr>
        <p:spPr>
          <a:xfrm>
            <a:off x="590550" y="1962722"/>
            <a:ext cx="4343400" cy="3916363"/>
          </a:xfrm>
          <a:prstGeom prst="rect">
            <a:avLst/>
          </a:prstGeom>
        </p:spPr>
        <p:txBody>
          <a:bodyPr tIns="45720" rIns="91440" bIns="45720"/>
          <a:lstStyle/>
          <a:p>
            <a:pPr marL="169863" indent="-169863" eaLnBrk="1" hangingPunct="1">
              <a:lnSpc>
                <a:spcPct val="105000"/>
              </a:lnSpc>
              <a:spcBef>
                <a:spcPct val="100000"/>
              </a:spcBef>
            </a:pPr>
            <a:r>
              <a:rPr lang="en-US" sz="1800" dirty="0" smtClean="0"/>
              <a:t>Access to the largest network of</a:t>
            </a:r>
            <a:br>
              <a:rPr lang="en-US" sz="1800" dirty="0" smtClean="0"/>
            </a:br>
            <a:r>
              <a:rPr lang="en-US" sz="1800" dirty="0" smtClean="0"/>
              <a:t>physicians and hospitals in the country.  </a:t>
            </a:r>
          </a:p>
          <a:p>
            <a:pPr marL="169863" indent="-169863" eaLnBrk="1" hangingPunct="1">
              <a:lnSpc>
                <a:spcPct val="105000"/>
              </a:lnSpc>
              <a:spcBef>
                <a:spcPct val="55000"/>
              </a:spcBef>
            </a:pPr>
            <a:r>
              <a:rPr lang="en-US" sz="1800" dirty="0" smtClean="0"/>
              <a:t>Access to physicians and hospitals</a:t>
            </a:r>
            <a:br>
              <a:rPr lang="en-US" sz="1800" dirty="0" smtClean="0"/>
            </a:br>
            <a:r>
              <a:rPr lang="en-US" sz="1800" dirty="0" smtClean="0"/>
              <a:t>in over 170 countries and territories through Blue Cross Blue Shield Global Core</a:t>
            </a:r>
            <a:r>
              <a:rPr lang="en-US" sz="1800" dirty="0"/>
              <a:t>.</a:t>
            </a:r>
            <a:endParaRPr lang="en-US" sz="1800" strike="sngStrike" dirty="0" smtClean="0"/>
          </a:p>
          <a:p>
            <a:pPr marL="169863" indent="-169863" eaLnBrk="1" hangingPunct="1">
              <a:lnSpc>
                <a:spcPct val="105000"/>
              </a:lnSpc>
              <a:spcBef>
                <a:spcPct val="55000"/>
              </a:spcBef>
            </a:pPr>
            <a:r>
              <a:rPr lang="en-US" sz="1800" dirty="0" smtClean="0"/>
              <a:t>Out-of-pocket savings through</a:t>
            </a:r>
            <a:br>
              <a:rPr lang="en-US" sz="1800" dirty="0" smtClean="0"/>
            </a:br>
            <a:r>
              <a:rPr lang="en-US" sz="1800" dirty="0" smtClean="0"/>
              <a:t>negotiated discounts with providers.</a:t>
            </a:r>
          </a:p>
          <a:p>
            <a:pPr marL="169863" indent="-169863" eaLnBrk="1" hangingPunct="1">
              <a:lnSpc>
                <a:spcPct val="105000"/>
              </a:lnSpc>
              <a:spcBef>
                <a:spcPct val="55000"/>
              </a:spcBef>
            </a:pPr>
            <a:r>
              <a:rPr lang="en-US" sz="1800" dirty="0" smtClean="0"/>
              <a:t>Peace of mind knowing their healthcare</a:t>
            </a:r>
            <a:br>
              <a:rPr lang="en-US" sz="1800" dirty="0" smtClean="0"/>
            </a:br>
            <a:r>
              <a:rPr lang="en-US" sz="1800" dirty="0" smtClean="0"/>
              <a:t>needs are in trusted hands with the</a:t>
            </a:r>
            <a:br>
              <a:rPr lang="en-US" sz="1800" dirty="0" smtClean="0"/>
            </a:br>
            <a:r>
              <a:rPr lang="en-US" sz="1800" dirty="0" smtClean="0"/>
              <a:t>largest and oldest health insurance</a:t>
            </a:r>
            <a:br>
              <a:rPr lang="en-US" sz="1800" dirty="0" smtClean="0"/>
            </a:br>
            <a:r>
              <a:rPr lang="en-US" sz="1800" dirty="0" smtClean="0"/>
              <a:t>brand in the country.</a:t>
            </a:r>
          </a:p>
        </p:txBody>
      </p:sp>
      <p:sp>
        <p:nvSpPr>
          <p:cNvPr id="28679" name="Rectangle 24"/>
          <p:cNvSpPr>
            <a:spLocks noChangeArrowheads="1"/>
          </p:cNvSpPr>
          <p:nvPr/>
        </p:nvSpPr>
        <p:spPr bwMode="auto">
          <a:xfrm>
            <a:off x="457200" y="1826551"/>
            <a:ext cx="4437063" cy="4164817"/>
          </a:xfrm>
          <a:prstGeom prst="rect">
            <a:avLst/>
          </a:prstGeom>
          <a:noFill/>
          <a:ln w="28575">
            <a:solidFill>
              <a:schemeClr val="accent1"/>
            </a:solidFill>
            <a:prstDash val="sysDot"/>
            <a:miter lim="800000"/>
            <a:headEnd/>
            <a:tailEnd/>
          </a:ln>
        </p:spPr>
        <p:txBody>
          <a:bodyPr wrap="none" anchor="ctr"/>
          <a:lstStyle/>
          <a:p>
            <a:endParaRPr lang="en-US" dirty="0"/>
          </a:p>
        </p:txBody>
      </p:sp>
      <p:sp>
        <p:nvSpPr>
          <p:cNvPr id="28680" name="Text Box 8"/>
          <p:cNvSpPr txBox="1">
            <a:spLocks noChangeArrowheads="1"/>
          </p:cNvSpPr>
          <p:nvPr/>
        </p:nvSpPr>
        <p:spPr bwMode="blackWhite">
          <a:xfrm>
            <a:off x="5910263" y="2395862"/>
            <a:ext cx="2322513" cy="1190155"/>
          </a:xfrm>
          <a:prstGeom prst="rect">
            <a:avLst/>
          </a:prstGeom>
          <a:solidFill>
            <a:schemeClr val="bg1"/>
          </a:solidFill>
          <a:ln w="12700" algn="ctr">
            <a:noFill/>
            <a:miter lim="800000"/>
            <a:headEnd/>
            <a:tailEnd/>
          </a:ln>
        </p:spPr>
        <p:txBody>
          <a:bodyPr>
            <a:spAutoFit/>
          </a:bodyPr>
          <a:lstStyle/>
          <a:p>
            <a:pPr algn="ctr" eaLnBrk="0" hangingPunct="0"/>
            <a:r>
              <a:rPr lang="en-US" b="1" dirty="0">
                <a:latin typeface="Arial" pitchFamily="34" charset="0"/>
                <a:cs typeface="Arial" pitchFamily="34" charset="0"/>
              </a:rPr>
              <a:t>BlueCard</a:t>
            </a:r>
            <a:r>
              <a:rPr lang="en-US" b="1" baseline="30000" dirty="0">
                <a:latin typeface="Arial" pitchFamily="34" charset="0"/>
                <a:cs typeface="Arial" pitchFamily="34" charset="0"/>
                <a:sym typeface="Symbol" pitchFamily="18" charset="2"/>
              </a:rPr>
              <a:t></a:t>
            </a:r>
            <a:r>
              <a:rPr lang="en-US" b="1" baseline="30000" dirty="0">
                <a:latin typeface="Arial" pitchFamily="34" charset="0"/>
                <a:cs typeface="Arial" pitchFamily="34" charset="0"/>
              </a:rPr>
              <a:t> </a:t>
            </a:r>
            <a:r>
              <a:rPr lang="en-US" b="1" dirty="0">
                <a:latin typeface="Arial" pitchFamily="34" charset="0"/>
                <a:cs typeface="Arial" pitchFamily="34" charset="0"/>
              </a:rPr>
              <a:t>Access 1.800.810.BLUE</a:t>
            </a:r>
          </a:p>
          <a:p>
            <a:pPr algn="ctr" eaLnBrk="0" hangingPunct="0"/>
            <a:r>
              <a:rPr lang="en-US" b="1" u="sng" dirty="0">
                <a:solidFill>
                  <a:srgbClr val="0091CA"/>
                </a:solidFill>
                <a:latin typeface="Arial" pitchFamily="34" charset="0"/>
                <a:cs typeface="Arial" pitchFamily="34" charset="0"/>
              </a:rPr>
              <a:t>www.bcbs.com</a:t>
            </a:r>
            <a:r>
              <a:rPr lang="en-US" b="1" dirty="0">
                <a:solidFill>
                  <a:srgbClr val="0091CA"/>
                </a:solidFill>
                <a:latin typeface="Arial" pitchFamily="34" charset="0"/>
                <a:cs typeface="Arial" pitchFamily="34" charset="0"/>
              </a:rPr>
              <a:t>  </a:t>
            </a:r>
          </a:p>
          <a:p>
            <a:pPr algn="ctr" eaLnBrk="0" hangingPunct="0"/>
            <a:endParaRPr lang="en-US" b="1" dirty="0">
              <a:latin typeface="Arial" pitchFamily="34" charset="0"/>
              <a:cs typeface="Arial" pitchFamily="34" charset="0"/>
            </a:endParaRPr>
          </a:p>
        </p:txBody>
      </p:sp>
      <p:sp>
        <p:nvSpPr>
          <p:cNvPr id="2" name="AutoShape 27"/>
          <p:cNvSpPr>
            <a:spLocks noChangeArrowheads="1"/>
          </p:cNvSpPr>
          <p:nvPr/>
        </p:nvSpPr>
        <p:spPr bwMode="auto">
          <a:xfrm rot="5400000">
            <a:off x="4469547" y="2774097"/>
            <a:ext cx="1871780" cy="314325"/>
          </a:xfrm>
          <a:prstGeom prst="triangle">
            <a:avLst>
              <a:gd name="adj" fmla="val 50000"/>
            </a:avLst>
          </a:prstGeom>
          <a:solidFill>
            <a:schemeClr val="accent2"/>
          </a:solidFill>
          <a:ln w="9525">
            <a:noFill/>
            <a:miter lim="800000"/>
            <a:headEnd/>
            <a:tailEnd/>
          </a:ln>
          <a:effectLst>
            <a:outerShdw blurRad="50800" dist="38100" dir="8100000" algn="tr" rotWithShape="0">
              <a:prstClr val="black">
                <a:alpha val="40000"/>
              </a:prstClr>
            </a:outerShdw>
          </a:effectLst>
        </p:spPr>
        <p:txBody>
          <a:bodyPr wrap="none" anchor="ctr"/>
          <a:lstStyle/>
          <a:p>
            <a:endParaRPr lang="en-US" dirty="0"/>
          </a:p>
        </p:txBody>
      </p:sp>
      <p:pic>
        <p:nvPicPr>
          <p:cNvPr id="28681" name="Picture 14" descr="MPj04386540000[1]"/>
          <p:cNvPicPr>
            <a:picLocks noChangeAspect="1" noChangeArrowheads="1"/>
          </p:cNvPicPr>
          <p:nvPr/>
        </p:nvPicPr>
        <p:blipFill>
          <a:blip r:embed="rId3" cstate="print"/>
          <a:srcRect/>
          <a:stretch>
            <a:fillRect/>
          </a:stretch>
        </p:blipFill>
        <p:spPr bwMode="auto">
          <a:xfrm>
            <a:off x="5467349" y="4179671"/>
            <a:ext cx="3324225" cy="1900453"/>
          </a:xfrm>
          <a:prstGeom prst="rect">
            <a:avLst/>
          </a:prstGeom>
          <a:noFill/>
          <a:ln w="19050">
            <a:noFill/>
            <a:miter lim="800000"/>
            <a:headEnd/>
            <a:tailEnd/>
          </a:ln>
          <a:effectLst>
            <a:outerShdw blurRad="165100" dist="139700" dir="8100000" algn="tr" rotWithShape="0">
              <a:prstClr val="black">
                <a:alpha val="40000"/>
              </a:prstClr>
            </a:outerShdw>
          </a:effectLst>
        </p:spPr>
      </p:pic>
      <p:sp>
        <p:nvSpPr>
          <p:cNvPr id="11" name="Title 10"/>
          <p:cNvSpPr>
            <a:spLocks noGrp="1"/>
          </p:cNvSpPr>
          <p:nvPr>
            <p:ph type="title"/>
          </p:nvPr>
        </p:nvSpPr>
        <p:spPr>
          <a:xfrm>
            <a:off x="457200" y="815018"/>
            <a:ext cx="8229600" cy="681182"/>
          </a:xfrm>
        </p:spPr>
        <p:txBody>
          <a:bodyPr/>
          <a:lstStyle/>
          <a:p>
            <a:r>
              <a:rPr lang="en-US" sz="2400" dirty="0" smtClean="0">
                <a:solidFill>
                  <a:schemeClr val="accent1">
                    <a:lumMod val="50000"/>
                  </a:schemeClr>
                </a:solidFill>
              </a:rPr>
              <a:t>What is the Value of Inter-Plan Programs</a:t>
            </a:r>
            <a:br>
              <a:rPr lang="en-US" sz="2400" dirty="0" smtClean="0">
                <a:solidFill>
                  <a:schemeClr val="accent1">
                    <a:lumMod val="50000"/>
                  </a:schemeClr>
                </a:solidFill>
              </a:rPr>
            </a:br>
            <a:r>
              <a:rPr lang="en-US" sz="2400" dirty="0" smtClean="0">
                <a:solidFill>
                  <a:schemeClr val="accent1">
                    <a:lumMod val="50000"/>
                  </a:schemeClr>
                </a:solidFill>
              </a:rPr>
              <a:t>to Members? </a:t>
            </a:r>
            <a:endParaRPr lang="en-US" sz="2400" dirty="0">
              <a:solidFill>
                <a:schemeClr val="accent1">
                  <a:lumMod val="50000"/>
                </a:schemeClr>
              </a:solidFill>
            </a:endParaRPr>
          </a:p>
        </p:txBody>
      </p:sp>
    </p:spTree>
    <p:extLst>
      <p:ext uri="{BB962C8B-B14F-4D97-AF65-F5344CB8AC3E}">
        <p14:creationId xmlns:p14="http://schemas.microsoft.com/office/powerpoint/2010/main" val="22004161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5325" y="787398"/>
            <a:ext cx="8229600" cy="681182"/>
          </a:xfrm>
        </p:spPr>
        <p:txBody>
          <a:bodyPr/>
          <a:lstStyle/>
          <a:p>
            <a:r>
              <a:rPr lang="en-US" sz="2400" dirty="0" smtClean="0">
                <a:solidFill>
                  <a:schemeClr val="accent1">
                    <a:lumMod val="50000"/>
                  </a:schemeClr>
                </a:solidFill>
              </a:rPr>
              <a:t>General Responsibilities</a:t>
            </a:r>
            <a:endParaRPr lang="en-US" sz="2400" dirty="0"/>
          </a:p>
        </p:txBody>
      </p:sp>
      <p:sp>
        <p:nvSpPr>
          <p:cNvPr id="8" name="Rectangle 7"/>
          <p:cNvSpPr/>
          <p:nvPr/>
        </p:nvSpPr>
        <p:spPr>
          <a:xfrm>
            <a:off x="438150" y="1943576"/>
            <a:ext cx="4073930" cy="4160019"/>
          </a:xfrm>
          <a:prstGeom prst="rect">
            <a:avLst/>
          </a:prstGeom>
          <a:solidFill>
            <a:schemeClr val="bg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31775" indent="-231775" eaLnBrk="0" hangingPunct="0">
              <a:lnSpc>
                <a:spcPct val="95000"/>
              </a:lnSpc>
              <a:spcBef>
                <a:spcPct val="60000"/>
              </a:spcBef>
              <a:buClr>
                <a:srgbClr val="74B230"/>
              </a:buClr>
              <a:buSzPct val="100000"/>
              <a:buFont typeface="Wingdings" pitchFamily="2" charset="2"/>
              <a:buNone/>
            </a:pPr>
            <a:endParaRPr lang="en-US" sz="1000" dirty="0" smtClean="0">
              <a:solidFill>
                <a:schemeClr val="tx1"/>
              </a:solidFill>
              <a:latin typeface="Arial" pitchFamily="34" charset="0"/>
              <a:cs typeface="Arial" pitchFamily="34" charset="0"/>
            </a:endParaRPr>
          </a:p>
          <a:p>
            <a:pPr marL="231775" indent="-231775" eaLnBrk="0" hangingPunct="0">
              <a:lnSpc>
                <a:spcPct val="95000"/>
              </a:lnSpc>
              <a:spcBef>
                <a:spcPct val="60000"/>
              </a:spcBef>
              <a:buClr>
                <a:srgbClr val="74B230"/>
              </a:buClr>
              <a:buSzPct val="100000"/>
              <a:buFont typeface="Wingdings" pitchFamily="2" charset="2"/>
              <a:buNone/>
            </a:pPr>
            <a:endParaRPr lang="en-US" sz="1000" dirty="0">
              <a:solidFill>
                <a:schemeClr val="tx1"/>
              </a:solidFill>
              <a:latin typeface="Arial" pitchFamily="34" charset="0"/>
              <a:cs typeface="Arial" pitchFamily="34" charset="0"/>
            </a:endParaRPr>
          </a:p>
          <a:p>
            <a:pPr marL="231775" indent="-231775" eaLnBrk="0" hangingPunct="0">
              <a:lnSpc>
                <a:spcPct val="95000"/>
              </a:lnSpc>
              <a:spcBef>
                <a:spcPct val="60000"/>
              </a:spcBef>
              <a:buClr>
                <a:srgbClr val="74B230"/>
              </a:buClr>
              <a:buSzPct val="100000"/>
              <a:buFont typeface="Wingdings" pitchFamily="2" charset="2"/>
              <a:buNone/>
            </a:pPr>
            <a:endParaRPr lang="en-US" sz="1000" dirty="0" smtClean="0">
              <a:solidFill>
                <a:schemeClr val="tx1"/>
              </a:solidFill>
              <a:latin typeface="Arial" pitchFamily="34" charset="0"/>
              <a:cs typeface="Arial" pitchFamily="34" charset="0"/>
            </a:endParaRPr>
          </a:p>
          <a:p>
            <a:pPr marL="231775" indent="-231775" eaLnBrk="0" hangingPunct="0">
              <a:lnSpc>
                <a:spcPct val="95000"/>
              </a:lnSpc>
              <a:spcBef>
                <a:spcPct val="60000"/>
              </a:spcBef>
              <a:buClr>
                <a:srgbClr val="74B230"/>
              </a:buClr>
              <a:buSzPct val="100000"/>
              <a:buFont typeface="Wingdings" pitchFamily="2" charset="2"/>
              <a:buNone/>
            </a:pPr>
            <a:endParaRPr lang="en-US" sz="1000" dirty="0">
              <a:solidFill>
                <a:schemeClr val="tx1"/>
              </a:solidFill>
              <a:latin typeface="Arial" pitchFamily="34" charset="0"/>
              <a:cs typeface="Arial" pitchFamily="34" charset="0"/>
            </a:endParaRPr>
          </a:p>
          <a:p>
            <a:pPr marL="231775" indent="-231775" eaLnBrk="0" hangingPunct="0">
              <a:lnSpc>
                <a:spcPct val="95000"/>
              </a:lnSpc>
              <a:spcBef>
                <a:spcPct val="60000"/>
              </a:spcBef>
              <a:buClr>
                <a:srgbClr val="74B230"/>
              </a:buClr>
              <a:buSzPct val="100000"/>
              <a:buFont typeface="Wingdings" pitchFamily="2" charset="2"/>
              <a:buNone/>
            </a:pPr>
            <a:endParaRPr lang="en-US" sz="1000" dirty="0" smtClean="0">
              <a:solidFill>
                <a:schemeClr val="tx1"/>
              </a:solidFill>
              <a:latin typeface="Arial" pitchFamily="34" charset="0"/>
              <a:cs typeface="Arial" pitchFamily="34" charset="0"/>
            </a:endParaRPr>
          </a:p>
          <a:p>
            <a:pPr marL="231775" indent="-231775" eaLnBrk="0" hangingPunct="0">
              <a:lnSpc>
                <a:spcPct val="95000"/>
              </a:lnSpc>
              <a:spcBef>
                <a:spcPct val="60000"/>
              </a:spcBef>
              <a:buClr>
                <a:srgbClr val="74B230"/>
              </a:buClr>
              <a:buSzPct val="100000"/>
              <a:buFont typeface="Wingdings" pitchFamily="2" charset="2"/>
              <a:buNone/>
            </a:pPr>
            <a:endParaRPr lang="en-US" sz="1000" dirty="0">
              <a:solidFill>
                <a:schemeClr val="tx1"/>
              </a:solidFill>
              <a:latin typeface="Arial" pitchFamily="34" charset="0"/>
              <a:cs typeface="Arial" pitchFamily="34" charset="0"/>
            </a:endParaRPr>
          </a:p>
          <a:p>
            <a:pPr marL="231775" indent="-231775" eaLnBrk="0" hangingPunct="0">
              <a:lnSpc>
                <a:spcPct val="95000"/>
              </a:lnSpc>
              <a:spcBef>
                <a:spcPct val="60000"/>
              </a:spcBef>
              <a:buClr>
                <a:srgbClr val="74B230"/>
              </a:buClr>
              <a:buSzPct val="100000"/>
              <a:buFont typeface="Wingdings" pitchFamily="2" charset="2"/>
              <a:buNone/>
            </a:pPr>
            <a:endParaRPr lang="en-US" sz="1000" dirty="0" smtClean="0">
              <a:solidFill>
                <a:schemeClr val="tx1"/>
              </a:solidFill>
              <a:latin typeface="Arial" pitchFamily="34" charset="0"/>
              <a:cs typeface="Arial" pitchFamily="34" charset="0"/>
            </a:endParaRPr>
          </a:p>
          <a:p>
            <a:pPr marL="231775" indent="-231775" eaLnBrk="0" hangingPunct="0">
              <a:lnSpc>
                <a:spcPct val="95000"/>
              </a:lnSpc>
              <a:spcBef>
                <a:spcPct val="60000"/>
              </a:spcBef>
              <a:buClr>
                <a:srgbClr val="74B230"/>
              </a:buClr>
              <a:buSzPct val="100000"/>
              <a:buFont typeface="Wingdings" pitchFamily="2" charset="2"/>
              <a:buNone/>
            </a:pPr>
            <a:endParaRPr lang="en-US" sz="1000" dirty="0">
              <a:solidFill>
                <a:schemeClr val="tx1"/>
              </a:solidFill>
              <a:latin typeface="Arial" pitchFamily="34" charset="0"/>
              <a:cs typeface="Arial" pitchFamily="34" charset="0"/>
            </a:endParaRPr>
          </a:p>
          <a:p>
            <a:pPr marL="231775" indent="-231775" eaLnBrk="0" hangingPunct="0">
              <a:lnSpc>
                <a:spcPct val="95000"/>
              </a:lnSpc>
              <a:spcBef>
                <a:spcPct val="60000"/>
              </a:spcBef>
              <a:buClr>
                <a:srgbClr val="74B230"/>
              </a:buClr>
              <a:buSzPct val="100000"/>
              <a:buFont typeface="Wingdings" pitchFamily="2" charset="2"/>
              <a:buNone/>
            </a:pPr>
            <a:endParaRPr lang="en-US" sz="1000" dirty="0" smtClean="0">
              <a:solidFill>
                <a:schemeClr val="tx1"/>
              </a:solidFill>
              <a:latin typeface="Arial" pitchFamily="34" charset="0"/>
              <a:cs typeface="Arial" pitchFamily="34" charset="0"/>
            </a:endParaRPr>
          </a:p>
          <a:p>
            <a:pPr marL="231775" indent="-231775" eaLnBrk="0" hangingPunct="0">
              <a:lnSpc>
                <a:spcPct val="95000"/>
              </a:lnSpc>
              <a:spcBef>
                <a:spcPct val="60000"/>
              </a:spcBef>
              <a:buClr>
                <a:srgbClr val="74B230"/>
              </a:buClr>
              <a:buSzPct val="100000"/>
              <a:buFont typeface="Wingdings" pitchFamily="2" charset="2"/>
              <a:buNone/>
            </a:pPr>
            <a:endParaRPr lang="en-US" sz="1000" dirty="0">
              <a:solidFill>
                <a:schemeClr val="tx1"/>
              </a:solidFill>
              <a:latin typeface="Arial" pitchFamily="34" charset="0"/>
              <a:cs typeface="Arial" pitchFamily="34" charset="0"/>
            </a:endParaRPr>
          </a:p>
        </p:txBody>
      </p:sp>
      <p:sp>
        <p:nvSpPr>
          <p:cNvPr id="9" name="Rectangle 8"/>
          <p:cNvSpPr/>
          <p:nvPr/>
        </p:nvSpPr>
        <p:spPr>
          <a:xfrm>
            <a:off x="4557230" y="1957224"/>
            <a:ext cx="4165196" cy="4160019"/>
          </a:xfrm>
          <a:prstGeom prst="rect">
            <a:avLst/>
          </a:prstGeom>
          <a:solidFill>
            <a:schemeClr val="bg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0"/>
              </a:spcBef>
              <a:buNone/>
            </a:pPr>
            <a:r>
              <a:rPr lang="en-US" sz="1600" b="1" dirty="0" smtClean="0">
                <a:solidFill>
                  <a:schemeClr val="accent2"/>
                </a:solidFill>
              </a:rPr>
              <a:t>Par/Host Plans</a:t>
            </a:r>
            <a:r>
              <a:rPr lang="en-US" sz="1600" dirty="0" smtClean="0">
                <a:solidFill>
                  <a:schemeClr val="accent2"/>
                </a:solidFill>
              </a:rPr>
              <a:t> </a:t>
            </a:r>
            <a:r>
              <a:rPr lang="en-US" sz="1600" dirty="0" smtClean="0">
                <a:solidFill>
                  <a:schemeClr val="tx1"/>
                </a:solidFill>
              </a:rPr>
              <a:t>are responsible for all  </a:t>
            </a:r>
            <a:r>
              <a:rPr lang="en-US" sz="1600" dirty="0">
                <a:solidFill>
                  <a:schemeClr val="tx1"/>
                </a:solidFill>
              </a:rPr>
              <a:t>provider-related functions and interactions with their providers. </a:t>
            </a:r>
          </a:p>
          <a:p>
            <a:pPr>
              <a:defRPr/>
            </a:pPr>
            <a:endParaRPr lang="en-US" sz="1600" dirty="0" smtClean="0">
              <a:solidFill>
                <a:schemeClr val="tx1"/>
              </a:solidFill>
            </a:endParaRPr>
          </a:p>
          <a:p>
            <a:endParaRPr lang="en-US" sz="1200" dirty="0">
              <a:solidFill>
                <a:schemeClr val="tx1"/>
              </a:solidFill>
            </a:endParaRPr>
          </a:p>
        </p:txBody>
      </p:sp>
      <p:sp>
        <p:nvSpPr>
          <p:cNvPr id="10" name="TextBox 9"/>
          <p:cNvSpPr txBox="1"/>
          <p:nvPr/>
        </p:nvSpPr>
        <p:spPr>
          <a:xfrm>
            <a:off x="438150" y="6158187"/>
            <a:ext cx="8343649" cy="430887"/>
          </a:xfrm>
          <a:prstGeom prst="rect">
            <a:avLst/>
          </a:prstGeom>
          <a:noFill/>
        </p:spPr>
        <p:txBody>
          <a:bodyPr wrap="square" lIns="0" tIns="0" rtlCol="0">
            <a:spAutoFit/>
          </a:bodyPr>
          <a:lstStyle/>
          <a:p>
            <a:r>
              <a:rPr lang="en-US" sz="1200" i="1" dirty="0" smtClean="0"/>
              <a:t>*An ancillary provider is a </a:t>
            </a:r>
            <a:r>
              <a:rPr lang="en-US" sz="1200" i="1" dirty="0"/>
              <a:t>durable medical equipment or home medical equipment company, an independent clinical laboratory, or a specialty pharmaceutical company. </a:t>
            </a:r>
            <a:r>
              <a:rPr lang="en-US" sz="1200" i="1" dirty="0" smtClean="0"/>
              <a:t>Refer </a:t>
            </a:r>
            <a:r>
              <a:rPr lang="en-US" sz="1200" i="1" dirty="0"/>
              <a:t>to Lesson 5 for more information on </a:t>
            </a:r>
            <a:r>
              <a:rPr lang="en-US" sz="1200" i="1" dirty="0" smtClean="0"/>
              <a:t>ancillary providers.</a:t>
            </a:r>
            <a:endParaRPr lang="en-US" sz="1200" i="1" dirty="0"/>
          </a:p>
        </p:txBody>
      </p:sp>
      <p:sp>
        <p:nvSpPr>
          <p:cNvPr id="2" name="Content Placeholder 1"/>
          <p:cNvSpPr>
            <a:spLocks noGrp="1"/>
          </p:cNvSpPr>
          <p:nvPr>
            <p:ph idx="13"/>
          </p:nvPr>
        </p:nvSpPr>
        <p:spPr/>
        <p:txBody>
          <a:bodyPr/>
          <a:lstStyle/>
          <a:p>
            <a:r>
              <a:rPr lang="en-US" sz="1800" dirty="0"/>
              <a:t>In Inter-Plan Programs, Plan accountabilities are divided as either Par/Host or Control/Home Plan responsibilities. </a:t>
            </a:r>
          </a:p>
        </p:txBody>
      </p:sp>
      <p:sp>
        <p:nvSpPr>
          <p:cNvPr id="6" name="TextBox 5"/>
          <p:cNvSpPr txBox="1"/>
          <p:nvPr/>
        </p:nvSpPr>
        <p:spPr>
          <a:xfrm>
            <a:off x="502350" y="2921956"/>
            <a:ext cx="4009730" cy="1866665"/>
          </a:xfrm>
          <a:prstGeom prst="rect">
            <a:avLst/>
          </a:prstGeom>
          <a:noFill/>
        </p:spPr>
        <p:txBody>
          <a:bodyPr wrap="square" lIns="0" tIns="0" rtlCol="0">
            <a:spAutoFit/>
          </a:bodyPr>
          <a:lstStyle/>
          <a:p>
            <a:pPr marL="231775" indent="-231775" eaLnBrk="0" hangingPunct="0">
              <a:lnSpc>
                <a:spcPct val="95000"/>
              </a:lnSpc>
              <a:spcBef>
                <a:spcPct val="45000"/>
              </a:spcBef>
              <a:buClr>
                <a:srgbClr val="74B230"/>
              </a:buClr>
              <a:buSzPct val="100000"/>
              <a:buFont typeface="Wingdings" pitchFamily="2" charset="2"/>
              <a:buNone/>
            </a:pPr>
            <a:r>
              <a:rPr lang="en-US" sz="1400" dirty="0">
                <a:latin typeface="Arial" pitchFamily="34" charset="0"/>
                <a:cs typeface="Arial" pitchFamily="34" charset="0"/>
              </a:rPr>
              <a:t>For </a:t>
            </a:r>
            <a:r>
              <a:rPr lang="en-US" sz="1400" b="1" dirty="0">
                <a:latin typeface="Arial" pitchFamily="34" charset="0"/>
                <a:cs typeface="Arial" pitchFamily="34" charset="0"/>
              </a:rPr>
              <a:t>Members/Accounts</a:t>
            </a:r>
            <a:r>
              <a:rPr lang="en-US" sz="1400" dirty="0">
                <a:latin typeface="Arial" pitchFamily="34" charset="0"/>
                <a:cs typeface="Arial" pitchFamily="34" charset="0"/>
              </a:rPr>
              <a:t>, </a:t>
            </a:r>
            <a:r>
              <a:rPr lang="en-US" sz="1400" b="1" dirty="0">
                <a:solidFill>
                  <a:schemeClr val="accent2"/>
                </a:solidFill>
                <a:latin typeface="Arial" pitchFamily="34" charset="0"/>
                <a:cs typeface="Arial" pitchFamily="34" charset="0"/>
              </a:rPr>
              <a:t>Control/Home Plans</a:t>
            </a:r>
            <a:r>
              <a:rPr lang="en-US" sz="1200" dirty="0">
                <a:solidFill>
                  <a:schemeClr val="accent2"/>
                </a:solidFill>
                <a:latin typeface="Arial" pitchFamily="34" charset="0"/>
                <a:cs typeface="Arial" pitchFamily="34" charset="0"/>
              </a:rPr>
              <a:t>:</a:t>
            </a:r>
          </a:p>
          <a:p>
            <a:pPr marL="231775" indent="-231775" eaLnBrk="0" hangingPunct="0">
              <a:lnSpc>
                <a:spcPct val="95000"/>
              </a:lnSpc>
              <a:spcBef>
                <a:spcPct val="45000"/>
              </a:spcBef>
              <a:buClr>
                <a:schemeClr val="accent2"/>
              </a:buClr>
              <a:buSzPct val="100000"/>
              <a:buFontTx/>
              <a:buChar char="•"/>
            </a:pPr>
            <a:r>
              <a:rPr lang="en-US" sz="1400" dirty="0">
                <a:latin typeface="Arial" pitchFamily="34" charset="0"/>
                <a:cs typeface="Arial" pitchFamily="34" charset="0"/>
              </a:rPr>
              <a:t>Control all aspects of benefit plan delivery.</a:t>
            </a:r>
          </a:p>
          <a:p>
            <a:pPr marL="231775" indent="-231775" eaLnBrk="0" hangingPunct="0">
              <a:lnSpc>
                <a:spcPct val="95000"/>
              </a:lnSpc>
              <a:spcBef>
                <a:spcPct val="45000"/>
              </a:spcBef>
              <a:buClr>
                <a:schemeClr val="accent2"/>
              </a:buClr>
              <a:buSzPct val="100000"/>
              <a:buFontTx/>
              <a:buChar char="•"/>
            </a:pPr>
            <a:r>
              <a:rPr lang="en-US" sz="1400" dirty="0">
                <a:latin typeface="Arial" pitchFamily="34" charset="0"/>
                <a:cs typeface="Arial" pitchFamily="34" charset="0"/>
              </a:rPr>
              <a:t>Issue member ID cards and Explanation of</a:t>
            </a:r>
            <a:br>
              <a:rPr lang="en-US" sz="1400" dirty="0">
                <a:latin typeface="Arial" pitchFamily="34" charset="0"/>
                <a:cs typeface="Arial" pitchFamily="34" charset="0"/>
              </a:rPr>
            </a:br>
            <a:r>
              <a:rPr lang="en-US" sz="1400" dirty="0">
                <a:latin typeface="Arial" pitchFamily="34" charset="0"/>
                <a:cs typeface="Arial" pitchFamily="34" charset="0"/>
              </a:rPr>
              <a:t>Benefits (EOBs).</a:t>
            </a:r>
          </a:p>
          <a:p>
            <a:pPr marL="231775" indent="-231775" eaLnBrk="0" hangingPunct="0">
              <a:lnSpc>
                <a:spcPct val="95000"/>
              </a:lnSpc>
              <a:spcBef>
                <a:spcPct val="45000"/>
              </a:spcBef>
              <a:buClr>
                <a:schemeClr val="accent2"/>
              </a:buClr>
              <a:buSzPct val="100000"/>
              <a:buFontTx/>
              <a:buChar char="•"/>
            </a:pPr>
            <a:r>
              <a:rPr lang="en-US" sz="1400" dirty="0">
                <a:latin typeface="Arial" pitchFamily="34" charset="0"/>
                <a:cs typeface="Arial" pitchFamily="34" charset="0"/>
              </a:rPr>
              <a:t>Handle all member and account inquiries.</a:t>
            </a:r>
          </a:p>
          <a:p>
            <a:pPr marL="231775" indent="-231775" eaLnBrk="0" hangingPunct="0">
              <a:lnSpc>
                <a:spcPct val="95000"/>
              </a:lnSpc>
              <a:spcBef>
                <a:spcPct val="45000"/>
              </a:spcBef>
              <a:buClr>
                <a:schemeClr val="accent2"/>
              </a:buClr>
              <a:buSzPct val="100000"/>
              <a:buFontTx/>
              <a:buChar char="•"/>
            </a:pPr>
            <a:r>
              <a:rPr lang="en-US" sz="1400" dirty="0">
                <a:latin typeface="Arial" pitchFamily="34" charset="0"/>
                <a:cs typeface="Arial" pitchFamily="34" charset="0"/>
              </a:rPr>
              <a:t>Adjudicate </a:t>
            </a:r>
            <a:r>
              <a:rPr lang="en-US" sz="1400" dirty="0" smtClean="0">
                <a:latin typeface="Arial" pitchFamily="34" charset="0"/>
                <a:cs typeface="Arial" pitchFamily="34" charset="0"/>
              </a:rPr>
              <a:t>claims according to member benefits.</a:t>
            </a:r>
            <a:endParaRPr lang="en-US" sz="1400" dirty="0">
              <a:latin typeface="Arial" pitchFamily="34" charset="0"/>
              <a:cs typeface="Arial" pitchFamily="34" charset="0"/>
            </a:endParaRPr>
          </a:p>
        </p:txBody>
      </p:sp>
      <p:sp>
        <p:nvSpPr>
          <p:cNvPr id="7" name="TextBox 6"/>
          <p:cNvSpPr txBox="1"/>
          <p:nvPr/>
        </p:nvSpPr>
        <p:spPr>
          <a:xfrm>
            <a:off x="466725" y="4829539"/>
            <a:ext cx="4077979" cy="1123384"/>
          </a:xfrm>
          <a:prstGeom prst="rect">
            <a:avLst/>
          </a:prstGeom>
          <a:noFill/>
        </p:spPr>
        <p:txBody>
          <a:bodyPr wrap="square" lIns="0" tIns="0" rtlCol="0">
            <a:spAutoFit/>
          </a:bodyPr>
          <a:lstStyle/>
          <a:p>
            <a:pPr marL="231775" indent="-231775" eaLnBrk="0" hangingPunct="0">
              <a:lnSpc>
                <a:spcPct val="95000"/>
              </a:lnSpc>
              <a:spcBef>
                <a:spcPct val="60000"/>
              </a:spcBef>
              <a:buClr>
                <a:srgbClr val="74B230"/>
              </a:buClr>
              <a:buSzPct val="100000"/>
              <a:buFont typeface="Wingdings" pitchFamily="2" charset="2"/>
              <a:buNone/>
            </a:pPr>
            <a:r>
              <a:rPr lang="en-US" sz="1400" dirty="0">
                <a:latin typeface="Arial" pitchFamily="34" charset="0"/>
                <a:cs typeface="Arial" pitchFamily="34" charset="0"/>
              </a:rPr>
              <a:t>For </a:t>
            </a:r>
            <a:r>
              <a:rPr lang="en-US" sz="1400" b="1" dirty="0">
                <a:latin typeface="Arial" pitchFamily="34" charset="0"/>
                <a:cs typeface="Arial" pitchFamily="34" charset="0"/>
              </a:rPr>
              <a:t>Providers</a:t>
            </a:r>
            <a:r>
              <a:rPr lang="en-US" sz="1400" dirty="0">
                <a:latin typeface="Arial" pitchFamily="34" charset="0"/>
                <a:cs typeface="Arial" pitchFamily="34" charset="0"/>
              </a:rPr>
              <a:t>, </a:t>
            </a:r>
            <a:r>
              <a:rPr lang="en-US" sz="1400" b="1" dirty="0">
                <a:solidFill>
                  <a:schemeClr val="accent2"/>
                </a:solidFill>
                <a:latin typeface="Arial" pitchFamily="34" charset="0"/>
                <a:cs typeface="Arial" pitchFamily="34" charset="0"/>
              </a:rPr>
              <a:t>Control/Home Plans</a:t>
            </a:r>
            <a:r>
              <a:rPr lang="en-US" sz="1400" dirty="0">
                <a:solidFill>
                  <a:schemeClr val="accent2"/>
                </a:solidFill>
                <a:latin typeface="Arial" pitchFamily="34" charset="0"/>
                <a:cs typeface="Arial" pitchFamily="34" charset="0"/>
              </a:rPr>
              <a:t>:</a:t>
            </a:r>
          </a:p>
          <a:p>
            <a:pPr marL="231775" indent="-231775" eaLnBrk="0" hangingPunct="0">
              <a:lnSpc>
                <a:spcPct val="95000"/>
              </a:lnSpc>
              <a:spcBef>
                <a:spcPct val="60000"/>
              </a:spcBef>
              <a:buClr>
                <a:schemeClr val="accent2"/>
              </a:buClr>
              <a:buSzPct val="100000"/>
              <a:buFont typeface="Arial" pitchFamily="34" charset="0"/>
              <a:buChar char="•"/>
            </a:pPr>
            <a:r>
              <a:rPr lang="en-US" sz="1400" dirty="0">
                <a:latin typeface="Arial" pitchFamily="34" charset="0"/>
                <a:cs typeface="Arial" pitchFamily="34" charset="0"/>
              </a:rPr>
              <a:t>Provide eligibility and benefit determination.</a:t>
            </a:r>
          </a:p>
          <a:p>
            <a:pPr marL="231775" indent="-231775" eaLnBrk="0" hangingPunct="0">
              <a:lnSpc>
                <a:spcPct val="95000"/>
              </a:lnSpc>
              <a:spcBef>
                <a:spcPct val="60000"/>
              </a:spcBef>
              <a:buClr>
                <a:schemeClr val="accent2"/>
              </a:buClr>
              <a:buSzPct val="100000"/>
              <a:buFontTx/>
              <a:buChar char="•"/>
            </a:pPr>
            <a:r>
              <a:rPr lang="en-US" sz="1400" dirty="0">
                <a:latin typeface="Arial" pitchFamily="34" charset="0"/>
                <a:cs typeface="Arial" pitchFamily="34" charset="0"/>
              </a:rPr>
              <a:t>Handle utilization management / care management</a:t>
            </a:r>
            <a:r>
              <a:rPr lang="en-US" sz="1400" dirty="0" smtClean="0">
                <a:latin typeface="Arial" pitchFamily="34" charset="0"/>
                <a:cs typeface="Arial" pitchFamily="34" charset="0"/>
              </a:rPr>
              <a:t>.</a:t>
            </a:r>
            <a:endParaRPr lang="en-US" sz="1400" dirty="0">
              <a:latin typeface="Arial" pitchFamily="34" charset="0"/>
              <a:cs typeface="Arial" pitchFamily="34" charset="0"/>
            </a:endParaRPr>
          </a:p>
        </p:txBody>
      </p:sp>
      <p:sp>
        <p:nvSpPr>
          <p:cNvPr id="11" name="TextBox 10"/>
          <p:cNvSpPr txBox="1"/>
          <p:nvPr/>
        </p:nvSpPr>
        <p:spPr>
          <a:xfrm>
            <a:off x="454850" y="1989739"/>
            <a:ext cx="4045355" cy="784830"/>
          </a:xfrm>
          <a:prstGeom prst="rect">
            <a:avLst/>
          </a:prstGeom>
          <a:noFill/>
        </p:spPr>
        <p:txBody>
          <a:bodyPr wrap="square" lIns="0" tIns="0" rtlCol="0">
            <a:spAutoFit/>
          </a:bodyPr>
          <a:lstStyle/>
          <a:p>
            <a:r>
              <a:rPr lang="en-US" sz="1600" b="1" dirty="0">
                <a:solidFill>
                  <a:schemeClr val="accent2"/>
                </a:solidFill>
              </a:rPr>
              <a:t>Control/Home Plans </a:t>
            </a:r>
            <a:r>
              <a:rPr lang="en-US" sz="1600" dirty="0"/>
              <a:t>are responsible for handling all interactions with their accounts, </a:t>
            </a:r>
            <a:r>
              <a:rPr lang="en-US" sz="1600" dirty="0" smtClean="0"/>
              <a:t>members and </a:t>
            </a:r>
            <a:r>
              <a:rPr lang="en-US" sz="1600" dirty="0"/>
              <a:t>other </a:t>
            </a:r>
            <a:r>
              <a:rPr lang="en-US" sz="1600" dirty="0" smtClean="0"/>
              <a:t>carriers. </a:t>
            </a:r>
            <a:endParaRPr lang="en-US" sz="1600" dirty="0"/>
          </a:p>
        </p:txBody>
      </p:sp>
      <p:sp>
        <p:nvSpPr>
          <p:cNvPr id="13" name="TextBox 12"/>
          <p:cNvSpPr txBox="1"/>
          <p:nvPr/>
        </p:nvSpPr>
        <p:spPr>
          <a:xfrm>
            <a:off x="4652230" y="2913166"/>
            <a:ext cx="4129570" cy="2934650"/>
          </a:xfrm>
          <a:prstGeom prst="rect">
            <a:avLst/>
          </a:prstGeom>
          <a:noFill/>
        </p:spPr>
        <p:txBody>
          <a:bodyPr wrap="square" lIns="0" tIns="0" rtlCol="0">
            <a:spAutoFit/>
          </a:bodyPr>
          <a:lstStyle/>
          <a:p>
            <a:pPr marL="169863" indent="-169863" eaLnBrk="0" hangingPunct="0">
              <a:lnSpc>
                <a:spcPct val="95000"/>
              </a:lnSpc>
              <a:spcBef>
                <a:spcPct val="60000"/>
              </a:spcBef>
              <a:buClr>
                <a:srgbClr val="417191"/>
              </a:buClr>
              <a:buSzPct val="100000"/>
              <a:buFontTx/>
              <a:buChar char="•"/>
            </a:pPr>
            <a:r>
              <a:rPr lang="en-US" sz="1400" dirty="0" smtClean="0">
                <a:latin typeface="Arial" pitchFamily="34" charset="0"/>
                <a:cs typeface="Arial" pitchFamily="34" charset="0"/>
              </a:rPr>
              <a:t>Service </a:t>
            </a:r>
            <a:r>
              <a:rPr lang="en-US" sz="1400" dirty="0">
                <a:latin typeface="Arial" pitchFamily="34" charset="0"/>
                <a:cs typeface="Arial" pitchFamily="34" charset="0"/>
              </a:rPr>
              <a:t>all providers in their service areas.</a:t>
            </a:r>
          </a:p>
          <a:p>
            <a:pPr marL="573088" lvl="1" indent="-227013" eaLnBrk="0" hangingPunct="0">
              <a:lnSpc>
                <a:spcPct val="95000"/>
              </a:lnSpc>
              <a:spcBef>
                <a:spcPct val="30000"/>
              </a:spcBef>
              <a:buClr>
                <a:srgbClr val="417191"/>
              </a:buClr>
              <a:buSzPct val="100000"/>
              <a:buFontTx/>
              <a:buChar char="–"/>
            </a:pPr>
            <a:r>
              <a:rPr lang="en-US" sz="1400" dirty="0">
                <a:latin typeface="Arial" pitchFamily="34" charset="0"/>
                <a:cs typeface="Arial" pitchFamily="34" charset="0"/>
              </a:rPr>
              <a:t>Participating and nonparticipating.</a:t>
            </a:r>
          </a:p>
          <a:p>
            <a:pPr marL="573088" lvl="1" indent="-227013" eaLnBrk="0" hangingPunct="0">
              <a:lnSpc>
                <a:spcPct val="95000"/>
              </a:lnSpc>
              <a:spcBef>
                <a:spcPct val="30000"/>
              </a:spcBef>
              <a:buClr>
                <a:srgbClr val="417191"/>
              </a:buClr>
              <a:buSzPct val="100000"/>
              <a:buFontTx/>
              <a:buChar char="–"/>
            </a:pPr>
            <a:r>
              <a:rPr lang="en-US" sz="1400" dirty="0">
                <a:latin typeface="Arial" pitchFamily="34" charset="0"/>
                <a:cs typeface="Arial" pitchFamily="34" charset="0"/>
              </a:rPr>
              <a:t>Contracted </a:t>
            </a:r>
            <a:r>
              <a:rPr lang="en-US" sz="1400" dirty="0" smtClean="0">
                <a:latin typeface="Arial" pitchFamily="34" charset="0"/>
                <a:cs typeface="Arial" pitchFamily="34" charset="0"/>
              </a:rPr>
              <a:t>ancillary providers.*</a:t>
            </a:r>
            <a:endParaRPr lang="en-US" sz="1400" dirty="0">
              <a:latin typeface="Arial" pitchFamily="34" charset="0"/>
              <a:cs typeface="Arial" pitchFamily="34" charset="0"/>
            </a:endParaRPr>
          </a:p>
          <a:p>
            <a:pPr marL="169863" indent="-169863" eaLnBrk="0" hangingPunct="0">
              <a:lnSpc>
                <a:spcPct val="95000"/>
              </a:lnSpc>
              <a:spcBef>
                <a:spcPct val="60000"/>
              </a:spcBef>
              <a:buClr>
                <a:srgbClr val="417191"/>
              </a:buClr>
              <a:buSzPct val="100000"/>
              <a:buFontTx/>
              <a:buChar char="•"/>
            </a:pPr>
            <a:r>
              <a:rPr lang="en-US" sz="1400" dirty="0">
                <a:latin typeface="Arial" pitchFamily="34" charset="0"/>
                <a:cs typeface="Arial" pitchFamily="34" charset="0"/>
              </a:rPr>
              <a:t>Respond to all claim-related inquiries from providers.</a:t>
            </a:r>
          </a:p>
          <a:p>
            <a:pPr marL="169863" indent="-169863" eaLnBrk="0" hangingPunct="0">
              <a:lnSpc>
                <a:spcPct val="95000"/>
              </a:lnSpc>
              <a:spcBef>
                <a:spcPct val="60000"/>
              </a:spcBef>
              <a:buClr>
                <a:srgbClr val="417191"/>
              </a:buClr>
              <a:buSzPct val="100000"/>
              <a:buFontTx/>
              <a:buChar char="•"/>
            </a:pPr>
            <a:r>
              <a:rPr lang="en-US" sz="1400" dirty="0">
                <a:latin typeface="Arial" pitchFamily="34" charset="0"/>
                <a:cs typeface="Arial" pitchFamily="34" charset="0"/>
              </a:rPr>
              <a:t>Manage </a:t>
            </a:r>
            <a:r>
              <a:rPr lang="en-US" sz="1400" dirty="0" smtClean="0">
                <a:latin typeface="Arial" pitchFamily="34" charset="0"/>
                <a:cs typeface="Arial" pitchFamily="34" charset="0"/>
              </a:rPr>
              <a:t>provider contracting </a:t>
            </a:r>
            <a:r>
              <a:rPr lang="en-US" sz="1400" dirty="0">
                <a:latin typeface="Arial" pitchFamily="34" charset="0"/>
                <a:cs typeface="Arial" pitchFamily="34" charset="0"/>
              </a:rPr>
              <a:t>and education.</a:t>
            </a:r>
          </a:p>
          <a:p>
            <a:pPr marL="169863" indent="-169863" eaLnBrk="0" hangingPunct="0">
              <a:lnSpc>
                <a:spcPct val="95000"/>
              </a:lnSpc>
              <a:spcBef>
                <a:spcPct val="60000"/>
              </a:spcBef>
              <a:buClr>
                <a:srgbClr val="417191"/>
              </a:buClr>
              <a:buSzPct val="100000"/>
              <a:buFontTx/>
              <a:buChar char="•"/>
            </a:pPr>
            <a:r>
              <a:rPr lang="en-US" sz="1400" dirty="0">
                <a:latin typeface="Arial" pitchFamily="34" charset="0"/>
                <a:cs typeface="Arial" pitchFamily="34" charset="0"/>
              </a:rPr>
              <a:t>Receive and price claims (including those from non-contracted providers).</a:t>
            </a:r>
          </a:p>
          <a:p>
            <a:pPr marL="169863" indent="-169863" eaLnBrk="0" hangingPunct="0">
              <a:lnSpc>
                <a:spcPct val="95000"/>
              </a:lnSpc>
              <a:spcBef>
                <a:spcPct val="60000"/>
              </a:spcBef>
              <a:buClr>
                <a:srgbClr val="417191"/>
              </a:buClr>
              <a:buSzPct val="100000"/>
              <a:buFontTx/>
              <a:buChar char="•"/>
            </a:pPr>
            <a:r>
              <a:rPr lang="en-US" sz="1400" dirty="0" smtClean="0">
                <a:latin typeface="Arial" pitchFamily="34" charset="0"/>
                <a:cs typeface="Arial" pitchFamily="34" charset="0"/>
              </a:rPr>
              <a:t>Reimburse </a:t>
            </a:r>
            <a:r>
              <a:rPr lang="en-US" sz="1400" dirty="0">
                <a:latin typeface="Arial" pitchFamily="34" charset="0"/>
                <a:cs typeface="Arial" pitchFamily="34" charset="0"/>
              </a:rPr>
              <a:t>providers as appropriate.</a:t>
            </a:r>
          </a:p>
          <a:p>
            <a:endParaRPr lang="en-US" sz="1400" dirty="0"/>
          </a:p>
          <a:p>
            <a:endParaRPr lang="en-US" sz="1200" dirty="0"/>
          </a:p>
        </p:txBody>
      </p:sp>
    </p:spTree>
    <p:extLst>
      <p:ext uri="{BB962C8B-B14F-4D97-AF65-F5344CB8AC3E}">
        <p14:creationId xmlns:p14="http://schemas.microsoft.com/office/powerpoint/2010/main" val="3755777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5"/>
          <p:cNvSpPr>
            <a:spLocks noChangeArrowheads="1"/>
          </p:cNvSpPr>
          <p:nvPr/>
        </p:nvSpPr>
        <p:spPr bwMode="auto">
          <a:xfrm>
            <a:off x="470760" y="2200023"/>
            <a:ext cx="8004175" cy="3028723"/>
          </a:xfrm>
          <a:prstGeom prst="roundRect">
            <a:avLst>
              <a:gd name="adj" fmla="val 6680"/>
            </a:avLst>
          </a:prstGeom>
          <a:solidFill>
            <a:schemeClr val="bg1"/>
          </a:solidFill>
          <a:ln w="34925" algn="ctr">
            <a:solidFill>
              <a:srgbClr val="417191"/>
            </a:solidFill>
            <a:round/>
            <a:headEnd/>
            <a:tailEnd/>
          </a:ln>
          <a:effectLst>
            <a:outerShdw blurRad="50800" dist="38100" dir="2700000" algn="tl" rotWithShape="0">
              <a:prstClr val="black">
                <a:alpha val="40000"/>
              </a:prstClr>
            </a:outerShdw>
          </a:effectLst>
        </p:spPr>
        <p:txBody>
          <a:bodyPr tIns="91440" bIns="0" anchor="t" anchorCtr="0"/>
          <a:lstStyle/>
          <a:p>
            <a:pPr algn="ctr"/>
            <a:endParaRPr lang="en-US" b="1" dirty="0"/>
          </a:p>
        </p:txBody>
      </p:sp>
      <p:sp>
        <p:nvSpPr>
          <p:cNvPr id="9220" name="Rectangle 3"/>
          <p:cNvSpPr>
            <a:spLocks noGrp="1" noChangeArrowheads="1"/>
          </p:cNvSpPr>
          <p:nvPr>
            <p:ph idx="1"/>
          </p:nvPr>
        </p:nvSpPr>
        <p:spPr>
          <a:xfrm>
            <a:off x="981967" y="2775728"/>
            <a:ext cx="7333861" cy="2559698"/>
          </a:xfrm>
          <a:prstGeom prst="rect">
            <a:avLst/>
          </a:prstGeom>
        </p:spPr>
        <p:txBody>
          <a:bodyPr tIns="45720" rIns="91440" bIns="45720"/>
          <a:lstStyle/>
          <a:p>
            <a:pPr marL="0" indent="0" eaLnBrk="1" hangingPunct="1">
              <a:lnSpc>
                <a:spcPct val="105000"/>
              </a:lnSpc>
              <a:buFontTx/>
              <a:buNone/>
            </a:pPr>
            <a:r>
              <a:rPr lang="en-US" b="1" dirty="0" smtClean="0">
                <a:solidFill>
                  <a:srgbClr val="417191"/>
                </a:solidFill>
              </a:rPr>
              <a:t>The BlueCard Program is the program that enables members obtaining healthcare services while traveling or living in another Plan’s service area to receive the benefits of their Control/Home Plan contract </a:t>
            </a:r>
            <a:r>
              <a:rPr lang="en-US" b="1" dirty="0" smtClean="0">
                <a:solidFill>
                  <a:schemeClr val="accent2"/>
                </a:solidFill>
              </a:rPr>
              <a:t>while accessing </a:t>
            </a:r>
            <a:r>
              <a:rPr lang="en-US" b="1" dirty="0" smtClean="0">
                <a:solidFill>
                  <a:srgbClr val="417191"/>
                </a:solidFill>
              </a:rPr>
              <a:t>the Par/Host Plan’s designated provider networks and savings. </a:t>
            </a:r>
            <a:endParaRPr lang="en-US" b="1" strike="sngStrike" dirty="0" smtClean="0">
              <a:latin typeface="+mn-lt"/>
            </a:endParaRPr>
          </a:p>
        </p:txBody>
      </p:sp>
      <p:sp>
        <p:nvSpPr>
          <p:cNvPr id="9221" name="Rectangle 30"/>
          <p:cNvSpPr>
            <a:spLocks noGrp="1" noChangeArrowheads="1"/>
          </p:cNvSpPr>
          <p:nvPr>
            <p:ph type="title"/>
          </p:nvPr>
        </p:nvSpPr>
        <p:spPr>
          <a:xfrm>
            <a:off x="470760" y="1481899"/>
            <a:ext cx="8229600" cy="681182"/>
          </a:xfrm>
          <a:prstGeom prst="rect">
            <a:avLst/>
          </a:prstGeom>
        </p:spPr>
        <p:txBody>
          <a:bodyPr/>
          <a:lstStyle/>
          <a:p>
            <a:pPr eaLnBrk="1" hangingPunct="1"/>
            <a:r>
              <a:rPr lang="en-US" sz="2000" i="1" dirty="0" smtClean="0">
                <a:solidFill>
                  <a:schemeClr val="accent1">
                    <a:lumMod val="50000"/>
                  </a:schemeClr>
                </a:solidFill>
              </a:rPr>
              <a:t>What is the BlueCard</a:t>
            </a:r>
            <a:r>
              <a:rPr lang="en-US" sz="2000" b="0" i="1" baseline="30000" dirty="0" smtClean="0">
                <a:solidFill>
                  <a:schemeClr val="accent1">
                    <a:lumMod val="50000"/>
                  </a:schemeClr>
                </a:solidFill>
              </a:rPr>
              <a:t> </a:t>
            </a:r>
            <a:r>
              <a:rPr lang="en-US" sz="2000" i="1" dirty="0" smtClean="0">
                <a:solidFill>
                  <a:schemeClr val="accent1">
                    <a:lumMod val="50000"/>
                  </a:schemeClr>
                </a:solidFill>
              </a:rPr>
              <a:t>Program?</a:t>
            </a:r>
          </a:p>
        </p:txBody>
      </p:sp>
      <p:sp>
        <p:nvSpPr>
          <p:cNvPr id="3" name="TextBox 2"/>
          <p:cNvSpPr txBox="1"/>
          <p:nvPr/>
        </p:nvSpPr>
        <p:spPr>
          <a:xfrm>
            <a:off x="436705" y="789328"/>
            <a:ext cx="6495393" cy="415498"/>
          </a:xfrm>
          <a:prstGeom prst="rect">
            <a:avLst/>
          </a:prstGeom>
          <a:noFill/>
        </p:spPr>
        <p:txBody>
          <a:bodyPr wrap="square" lIns="0" tIns="0" rtlCol="0">
            <a:spAutoFit/>
          </a:bodyPr>
          <a:lstStyle/>
          <a:p>
            <a:r>
              <a:rPr lang="en-US" sz="2400" b="1" dirty="0" smtClean="0">
                <a:solidFill>
                  <a:schemeClr val="accent1">
                    <a:lumMod val="50000"/>
                  </a:schemeClr>
                </a:solidFill>
                <a:latin typeface="+mj-lt"/>
              </a:rPr>
              <a:t>The BlueCard</a:t>
            </a:r>
            <a:r>
              <a:rPr lang="en-US" sz="2400" baseline="30000" dirty="0" smtClean="0">
                <a:solidFill>
                  <a:schemeClr val="accent1">
                    <a:lumMod val="50000"/>
                  </a:schemeClr>
                </a:solidFill>
                <a:latin typeface="Arial" pitchFamily="34" charset="0"/>
              </a:rPr>
              <a:t>®</a:t>
            </a:r>
            <a:r>
              <a:rPr lang="en-US" sz="2400" b="1" dirty="0" smtClean="0">
                <a:solidFill>
                  <a:schemeClr val="accent1">
                    <a:lumMod val="50000"/>
                  </a:schemeClr>
                </a:solidFill>
                <a:latin typeface="+mj-lt"/>
              </a:rPr>
              <a:t> Program</a:t>
            </a:r>
            <a:endParaRPr lang="en-US" sz="2400" b="1" dirty="0" smtClean="0">
              <a:latin typeface="+mj-lt"/>
            </a:endParaRPr>
          </a:p>
        </p:txBody>
      </p:sp>
    </p:spTree>
    <p:extLst>
      <p:ext uri="{BB962C8B-B14F-4D97-AF65-F5344CB8AC3E}">
        <p14:creationId xmlns:p14="http://schemas.microsoft.com/office/powerpoint/2010/main" val="2458994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7"/>
          <p:cNvSpPr>
            <a:spLocks noChangeArrowheads="1"/>
          </p:cNvSpPr>
          <p:nvPr/>
        </p:nvSpPr>
        <p:spPr bwMode="auto">
          <a:xfrm>
            <a:off x="457200" y="1822535"/>
            <a:ext cx="4050577" cy="4928785"/>
          </a:xfrm>
          <a:prstGeom prst="rect">
            <a:avLst/>
          </a:prstGeom>
          <a:solidFill>
            <a:schemeClr val="tx2"/>
          </a:solidFill>
          <a:ln w="9525" algn="ctr">
            <a:noFill/>
            <a:miter lim="800000"/>
            <a:headEnd/>
            <a:tailEnd/>
          </a:ln>
        </p:spPr>
        <p:txBody>
          <a:bodyPr lIns="182880" anchor="ctr"/>
          <a:lstStyle/>
          <a:p>
            <a:pPr>
              <a:lnSpc>
                <a:spcPct val="105000"/>
              </a:lnSpc>
              <a:spcBef>
                <a:spcPct val="35000"/>
              </a:spcBef>
            </a:pPr>
            <a:endParaRPr lang="en-US" sz="1200" b="0">
              <a:latin typeface="Arial" pitchFamily="34" charset="0"/>
              <a:cs typeface="Arial" pitchFamily="34" charset="0"/>
            </a:endParaRPr>
          </a:p>
        </p:txBody>
      </p:sp>
      <p:sp>
        <p:nvSpPr>
          <p:cNvPr id="11277" name="Rectangle 7"/>
          <p:cNvSpPr>
            <a:spLocks noChangeArrowheads="1"/>
          </p:cNvSpPr>
          <p:nvPr/>
        </p:nvSpPr>
        <p:spPr bwMode="auto">
          <a:xfrm>
            <a:off x="4445814" y="1819096"/>
            <a:ext cx="4240986" cy="4932224"/>
          </a:xfrm>
          <a:prstGeom prst="rect">
            <a:avLst/>
          </a:prstGeom>
          <a:solidFill>
            <a:schemeClr val="accent4"/>
          </a:solidFill>
          <a:ln w="9525" algn="ctr">
            <a:noFill/>
            <a:miter lim="800000"/>
            <a:headEnd/>
            <a:tailEnd/>
          </a:ln>
        </p:spPr>
        <p:txBody>
          <a:bodyPr lIns="182880" anchor="ctr"/>
          <a:lstStyle/>
          <a:p>
            <a:pPr>
              <a:lnSpc>
                <a:spcPct val="105000"/>
              </a:lnSpc>
              <a:spcBef>
                <a:spcPct val="35000"/>
              </a:spcBef>
            </a:pPr>
            <a:endParaRPr lang="en-US" sz="1200" b="0">
              <a:latin typeface="Arial" pitchFamily="34" charset="0"/>
              <a:cs typeface="Arial" pitchFamily="34" charset="0"/>
            </a:endParaRPr>
          </a:p>
        </p:txBody>
      </p:sp>
      <p:sp>
        <p:nvSpPr>
          <p:cNvPr id="11274" name="Text Box 63"/>
          <p:cNvSpPr txBox="1">
            <a:spLocks noChangeArrowheads="1"/>
          </p:cNvSpPr>
          <p:nvPr/>
        </p:nvSpPr>
        <p:spPr bwMode="auto">
          <a:xfrm>
            <a:off x="4605606" y="1903700"/>
            <a:ext cx="4081193" cy="4641850"/>
          </a:xfrm>
          <a:prstGeom prst="rect">
            <a:avLst/>
          </a:prstGeom>
          <a:noFill/>
          <a:ln w="9525" algn="ctr">
            <a:noFill/>
            <a:miter lim="800000"/>
            <a:headEnd/>
            <a:tailEnd/>
          </a:ln>
        </p:spPr>
        <p:txBody>
          <a:bodyPr lIns="0"/>
          <a:lstStyle/>
          <a:p>
            <a:pPr marL="112713" indent="-112713">
              <a:spcBef>
                <a:spcPct val="50000"/>
              </a:spcBef>
              <a:buClr>
                <a:srgbClr val="417191"/>
              </a:buClr>
              <a:buSzPct val="100000"/>
              <a:buFontTx/>
              <a:buChar char="•"/>
            </a:pPr>
            <a:r>
              <a:rPr lang="en-US" sz="1400" b="0" dirty="0" smtClean="0">
                <a:latin typeface="Arial" pitchFamily="34" charset="0"/>
                <a:cs typeface="Arial" pitchFamily="34" charset="0"/>
              </a:rPr>
              <a:t>Stand-alone dental claims</a:t>
            </a:r>
          </a:p>
          <a:p>
            <a:pPr marL="112713" indent="-112713">
              <a:spcBef>
                <a:spcPct val="50000"/>
              </a:spcBef>
              <a:buClr>
                <a:srgbClr val="417191"/>
              </a:buClr>
              <a:buSzPct val="100000"/>
              <a:buFontTx/>
              <a:buChar char="•"/>
            </a:pPr>
            <a:r>
              <a:rPr lang="en-US" sz="1400" b="0" dirty="0" smtClean="0">
                <a:latin typeface="Arial" pitchFamily="34" charset="0"/>
                <a:cs typeface="Arial" pitchFamily="34" charset="0"/>
              </a:rPr>
              <a:t>Vision and </a:t>
            </a:r>
            <a:r>
              <a:rPr lang="en-US" sz="1400" dirty="0" smtClean="0">
                <a:latin typeface="Arial" pitchFamily="34" charset="0"/>
                <a:cs typeface="Arial" pitchFamily="34" charset="0"/>
              </a:rPr>
              <a:t>self-administered prescription drugs </a:t>
            </a:r>
            <a:r>
              <a:rPr lang="en-US" sz="1400" b="0" dirty="0" smtClean="0">
                <a:latin typeface="Arial" pitchFamily="34" charset="0"/>
                <a:cs typeface="Arial" pitchFamily="34" charset="0"/>
              </a:rPr>
              <a:t>delivered </a:t>
            </a:r>
            <a:r>
              <a:rPr lang="en-US" sz="1400" b="0" dirty="0">
                <a:latin typeface="Arial" pitchFamily="34" charset="0"/>
                <a:cs typeface="Arial" pitchFamily="34" charset="0"/>
              </a:rPr>
              <a:t>through an intermediary model (using a vendor</a:t>
            </a:r>
            <a:r>
              <a:rPr lang="en-US" sz="1400" b="0" dirty="0" smtClean="0">
                <a:latin typeface="Arial" pitchFamily="34" charset="0"/>
                <a:cs typeface="Arial" pitchFamily="34" charset="0"/>
              </a:rPr>
              <a:t>)</a:t>
            </a:r>
            <a:endParaRPr lang="en-US" sz="1400" b="0" dirty="0">
              <a:latin typeface="Arial" pitchFamily="34" charset="0"/>
              <a:cs typeface="Arial" pitchFamily="34" charset="0"/>
            </a:endParaRPr>
          </a:p>
          <a:p>
            <a:pPr marL="112713" indent="-112713">
              <a:spcBef>
                <a:spcPct val="50000"/>
              </a:spcBef>
              <a:buClr>
                <a:srgbClr val="417191"/>
              </a:buClr>
              <a:buSzPct val="100000"/>
              <a:buFontTx/>
              <a:buChar char="•"/>
            </a:pPr>
            <a:r>
              <a:rPr lang="en-US" sz="1400" b="0" dirty="0" smtClean="0">
                <a:latin typeface="Arial" pitchFamily="34" charset="0"/>
                <a:cs typeface="Arial" pitchFamily="34" charset="0"/>
              </a:rPr>
              <a:t>Medicaid </a:t>
            </a:r>
            <a:r>
              <a:rPr lang="en-US" sz="1400" b="0" dirty="0">
                <a:latin typeface="Arial" pitchFamily="34" charset="0"/>
                <a:cs typeface="Arial" pitchFamily="34" charset="0"/>
              </a:rPr>
              <a:t>and </a:t>
            </a:r>
            <a:r>
              <a:rPr lang="en-US" sz="1400" b="0" dirty="0" smtClean="0">
                <a:latin typeface="Arial" pitchFamily="34" charset="0"/>
                <a:cs typeface="Arial" pitchFamily="34" charset="0"/>
              </a:rPr>
              <a:t>State Children’s Health Insurance Program (SCHIP) </a:t>
            </a:r>
          </a:p>
          <a:p>
            <a:pPr marL="112713" indent="-112713">
              <a:spcBef>
                <a:spcPct val="50000"/>
              </a:spcBef>
              <a:buClr>
                <a:srgbClr val="417191"/>
              </a:buClr>
              <a:buSzPct val="100000"/>
              <a:buFontTx/>
              <a:buChar char="•"/>
            </a:pPr>
            <a:r>
              <a:rPr lang="en-US" sz="1400" dirty="0" smtClean="0">
                <a:latin typeface="Arial" pitchFamily="34" charset="0"/>
                <a:cs typeface="Arial" pitchFamily="34" charset="0"/>
              </a:rPr>
              <a:t>HMO (</a:t>
            </a:r>
            <a:r>
              <a:rPr lang="en-US" sz="1400" dirty="0">
                <a:latin typeface="Arial" pitchFamily="34" charset="0"/>
                <a:cs typeface="Arial" pitchFamily="34" charset="0"/>
              </a:rPr>
              <a:t>Health Maintenance Organization</a:t>
            </a:r>
            <a:r>
              <a:rPr lang="en-US" sz="1400" dirty="0" smtClean="0">
                <a:latin typeface="Arial" pitchFamily="34" charset="0"/>
                <a:cs typeface="Arial" pitchFamily="34" charset="0"/>
              </a:rPr>
              <a:t>)</a:t>
            </a:r>
            <a:endParaRPr lang="en-US" sz="1400" dirty="0">
              <a:latin typeface="Arial" pitchFamily="34" charset="0"/>
              <a:cs typeface="Arial" pitchFamily="34" charset="0"/>
            </a:endParaRPr>
          </a:p>
          <a:p>
            <a:pPr marL="112713" indent="-112713">
              <a:spcBef>
                <a:spcPct val="50000"/>
              </a:spcBef>
              <a:buClr>
                <a:srgbClr val="417191"/>
              </a:buClr>
              <a:buSzPct val="100000"/>
              <a:buFontTx/>
              <a:buChar char="•"/>
            </a:pPr>
            <a:r>
              <a:rPr lang="en-US" sz="1400" b="0" dirty="0" smtClean="0">
                <a:latin typeface="Arial" pitchFamily="34" charset="0"/>
                <a:cs typeface="Arial" pitchFamily="34" charset="0"/>
              </a:rPr>
              <a:t>Medicare Advantage</a:t>
            </a:r>
            <a:endParaRPr lang="en-US" sz="1400" b="0" baseline="30000" dirty="0">
              <a:latin typeface="Arial" pitchFamily="34" charset="0"/>
              <a:cs typeface="Arial" pitchFamily="34" charset="0"/>
            </a:endParaRPr>
          </a:p>
          <a:p>
            <a:pPr marL="346075" lvl="1" indent="-234950">
              <a:spcBef>
                <a:spcPct val="50000"/>
              </a:spcBef>
              <a:buClr>
                <a:srgbClr val="417191"/>
              </a:buClr>
              <a:buSzPct val="100000"/>
              <a:buFont typeface="Arial" pitchFamily="34" charset="0"/>
              <a:buChar char="–"/>
            </a:pPr>
            <a:r>
              <a:rPr lang="en-US" sz="1400" b="0" dirty="0">
                <a:latin typeface="Arial" pitchFamily="34" charset="0"/>
                <a:cs typeface="Arial" pitchFamily="34" charset="0"/>
              </a:rPr>
              <a:t>While Medicare Advantage is separate from Inter-Plan Programs, with its own set of policies and protocols, its claims are processed using </a:t>
            </a:r>
            <a:r>
              <a:rPr lang="en-US" sz="1400" b="0" dirty="0" smtClean="0">
                <a:latin typeface="Arial" pitchFamily="34" charset="0"/>
                <a:cs typeface="Arial" pitchFamily="34" charset="0"/>
              </a:rPr>
              <a:t>the same </a:t>
            </a:r>
            <a:r>
              <a:rPr lang="en-US" sz="1400" b="0" dirty="0">
                <a:latin typeface="Arial" pitchFamily="34" charset="0"/>
                <a:cs typeface="Arial" pitchFamily="34" charset="0"/>
              </a:rPr>
              <a:t>delivery platforms</a:t>
            </a:r>
            <a:r>
              <a:rPr lang="en-US" sz="1400" b="0" dirty="0" smtClean="0">
                <a:latin typeface="Arial" pitchFamily="34" charset="0"/>
                <a:cs typeface="Arial" pitchFamily="34" charset="0"/>
              </a:rPr>
              <a:t>.</a:t>
            </a:r>
          </a:p>
          <a:p>
            <a:pPr marL="171450" indent="-171450">
              <a:spcBef>
                <a:spcPct val="50000"/>
              </a:spcBef>
              <a:buClr>
                <a:srgbClr val="417191"/>
              </a:buClr>
              <a:buSzPct val="100000"/>
              <a:buFont typeface="Arial" panose="020B0604020202020204" pitchFamily="34" charset="0"/>
              <a:buChar char="•"/>
            </a:pPr>
            <a:r>
              <a:rPr lang="en-US" sz="1400" dirty="0" smtClean="0">
                <a:latin typeface="Arial" pitchFamily="34" charset="0"/>
                <a:cs typeface="Arial" pitchFamily="34" charset="0"/>
              </a:rPr>
              <a:t>Medigap/Medicare Complementary/Supplemental</a:t>
            </a:r>
            <a:endParaRPr lang="en-US" sz="1400" b="0" dirty="0">
              <a:latin typeface="Arial" pitchFamily="34" charset="0"/>
              <a:cs typeface="Arial" pitchFamily="34" charset="0"/>
            </a:endParaRPr>
          </a:p>
          <a:p>
            <a:pPr marL="112713" indent="-112713">
              <a:spcBef>
                <a:spcPct val="50000"/>
              </a:spcBef>
              <a:buClr>
                <a:srgbClr val="417191"/>
              </a:buClr>
              <a:buSzPct val="100000"/>
              <a:buFontTx/>
              <a:buChar char="•"/>
            </a:pPr>
            <a:r>
              <a:rPr lang="en-US" sz="1400" b="0" dirty="0">
                <a:latin typeface="Arial" pitchFamily="34" charset="0"/>
                <a:cs typeface="Arial" pitchFamily="34" charset="0"/>
              </a:rPr>
              <a:t>The Federal Employee Program (FEP</a:t>
            </a:r>
            <a:r>
              <a:rPr lang="en-US" sz="1400" b="0" dirty="0" smtClean="0">
                <a:latin typeface="Arial" pitchFamily="34" charset="0"/>
                <a:cs typeface="Arial" pitchFamily="34" charset="0"/>
              </a:rPr>
              <a:t>).</a:t>
            </a:r>
            <a:endParaRPr lang="en-US" sz="1400" b="0" dirty="0">
              <a:latin typeface="Arial" pitchFamily="34" charset="0"/>
              <a:cs typeface="Arial" pitchFamily="34" charset="0"/>
            </a:endParaRPr>
          </a:p>
          <a:p>
            <a:pPr marL="346075" lvl="1" indent="-234950">
              <a:spcBef>
                <a:spcPct val="50000"/>
              </a:spcBef>
              <a:buClr>
                <a:srgbClr val="417191"/>
              </a:buClr>
              <a:buSzPct val="100000"/>
              <a:buFont typeface="Arial" pitchFamily="34" charset="0"/>
              <a:buChar char="–"/>
            </a:pPr>
            <a:r>
              <a:rPr lang="en-US" sz="1400" b="0" dirty="0">
                <a:latin typeface="Arial" pitchFamily="34" charset="0"/>
                <a:cs typeface="Arial" pitchFamily="34" charset="0"/>
              </a:rPr>
              <a:t>FEP is separate from Inter-Plan Programs, and delivered through its own centrally-administered platform outside of BlueCard.  </a:t>
            </a:r>
            <a:endParaRPr lang="en-US" sz="1400" b="0" dirty="0">
              <a:solidFill>
                <a:srgbClr val="FF0000"/>
              </a:solidFill>
              <a:latin typeface="Arial" pitchFamily="34" charset="0"/>
              <a:cs typeface="Arial" pitchFamily="34" charset="0"/>
            </a:endParaRPr>
          </a:p>
        </p:txBody>
      </p:sp>
      <p:sp>
        <p:nvSpPr>
          <p:cNvPr id="17" name="Title 16"/>
          <p:cNvSpPr>
            <a:spLocks noGrp="1"/>
          </p:cNvSpPr>
          <p:nvPr>
            <p:ph type="title"/>
          </p:nvPr>
        </p:nvSpPr>
        <p:spPr>
          <a:xfrm>
            <a:off x="428211" y="795529"/>
            <a:ext cx="8189913" cy="345352"/>
          </a:xfrm>
        </p:spPr>
        <p:txBody>
          <a:bodyPr/>
          <a:lstStyle/>
          <a:p>
            <a:r>
              <a:rPr lang="en-US" sz="2400" dirty="0" smtClean="0">
                <a:solidFill>
                  <a:schemeClr val="accent1">
                    <a:lumMod val="50000"/>
                  </a:schemeClr>
                </a:solidFill>
              </a:rPr>
              <a:t>The BlueCard Program</a:t>
            </a:r>
            <a:br>
              <a:rPr lang="en-US" sz="2400" dirty="0" smtClean="0">
                <a:solidFill>
                  <a:schemeClr val="accent1">
                    <a:lumMod val="50000"/>
                  </a:schemeClr>
                </a:solidFill>
              </a:rPr>
            </a:br>
            <a:r>
              <a:rPr lang="en-US" sz="1800" i="1" dirty="0" smtClean="0">
                <a:solidFill>
                  <a:schemeClr val="accent1">
                    <a:lumMod val="50000"/>
                  </a:schemeClr>
                </a:solidFill>
              </a:rPr>
              <a:t>BlueCard Products Summary </a:t>
            </a:r>
            <a:endParaRPr lang="en-US" sz="1800" i="1" dirty="0">
              <a:solidFill>
                <a:schemeClr val="accent1">
                  <a:lumMod val="50000"/>
                </a:schemeClr>
              </a:solidFill>
            </a:endParaRPr>
          </a:p>
        </p:txBody>
      </p:sp>
      <p:sp>
        <p:nvSpPr>
          <p:cNvPr id="2" name="TextBox 1"/>
          <p:cNvSpPr txBox="1"/>
          <p:nvPr/>
        </p:nvSpPr>
        <p:spPr>
          <a:xfrm>
            <a:off x="685800" y="2070138"/>
            <a:ext cx="3200400" cy="3773341"/>
          </a:xfrm>
          <a:prstGeom prst="rect">
            <a:avLst/>
          </a:prstGeom>
          <a:noFill/>
        </p:spPr>
        <p:txBody>
          <a:bodyPr wrap="square" lIns="0" tIns="0" rtlCol="0">
            <a:spAutoFit/>
          </a:bodyPr>
          <a:lstStyle/>
          <a:p>
            <a:pPr>
              <a:lnSpc>
                <a:spcPct val="95000"/>
              </a:lnSpc>
              <a:spcBef>
                <a:spcPct val="50000"/>
              </a:spcBef>
              <a:buClr>
                <a:srgbClr val="417191"/>
              </a:buClr>
              <a:buSzPct val="100000"/>
            </a:pPr>
            <a:r>
              <a:rPr lang="en-US" sz="1400" b="1" dirty="0">
                <a:latin typeface="Arial" pitchFamily="34" charset="0"/>
                <a:cs typeface="Arial" pitchFamily="34" charset="0"/>
              </a:rPr>
              <a:t>Products</a:t>
            </a:r>
          </a:p>
          <a:p>
            <a:pPr marL="115888" indent="-115888">
              <a:lnSpc>
                <a:spcPct val="95000"/>
              </a:lnSpc>
              <a:spcBef>
                <a:spcPct val="50000"/>
              </a:spcBef>
              <a:buClr>
                <a:srgbClr val="417191"/>
              </a:buClr>
              <a:buSzPct val="100000"/>
              <a:buFontTx/>
              <a:buChar char="•"/>
            </a:pPr>
            <a:r>
              <a:rPr lang="en-US" sz="1400" dirty="0">
                <a:latin typeface="Arial" pitchFamily="34" charset="0"/>
                <a:cs typeface="Arial" pitchFamily="34" charset="0"/>
              </a:rPr>
              <a:t>Traditional or indemnity insurance</a:t>
            </a:r>
          </a:p>
          <a:p>
            <a:pPr marL="115888" indent="-115888">
              <a:lnSpc>
                <a:spcPct val="95000"/>
              </a:lnSpc>
              <a:spcBef>
                <a:spcPct val="50000"/>
              </a:spcBef>
              <a:buClr>
                <a:srgbClr val="417191"/>
              </a:buClr>
              <a:buSzPct val="100000"/>
              <a:buFontTx/>
              <a:buChar char="•"/>
            </a:pPr>
            <a:r>
              <a:rPr lang="en-US" sz="1400" dirty="0">
                <a:latin typeface="Arial" pitchFamily="34" charset="0"/>
                <a:cs typeface="Arial" pitchFamily="34" charset="0"/>
              </a:rPr>
              <a:t>PPO (Preferred Provider Organization)</a:t>
            </a:r>
          </a:p>
          <a:p>
            <a:pPr marL="346075" lvl="1" indent="-234950">
              <a:lnSpc>
                <a:spcPct val="95000"/>
              </a:lnSpc>
              <a:spcBef>
                <a:spcPct val="50000"/>
              </a:spcBef>
              <a:buClr>
                <a:srgbClr val="417191"/>
              </a:buClr>
              <a:buSzPct val="100000"/>
              <a:buFont typeface="Arial" panose="020B0604020202020204" pitchFamily="34" charset="0"/>
              <a:buChar char="−"/>
            </a:pPr>
            <a:r>
              <a:rPr lang="en-US" sz="1400" dirty="0">
                <a:latin typeface="Arial" pitchFamily="34" charset="0"/>
                <a:cs typeface="Arial" pitchFamily="34" charset="0"/>
              </a:rPr>
              <a:t>PPO for Exchanges</a:t>
            </a:r>
          </a:p>
          <a:p>
            <a:pPr marL="115888" indent="-115888">
              <a:lnSpc>
                <a:spcPct val="95000"/>
              </a:lnSpc>
              <a:spcBef>
                <a:spcPct val="50000"/>
              </a:spcBef>
              <a:buClr>
                <a:srgbClr val="417191"/>
              </a:buClr>
              <a:buSzPct val="100000"/>
              <a:buFontTx/>
              <a:buChar char="•"/>
            </a:pPr>
            <a:r>
              <a:rPr lang="en-US" sz="1400" dirty="0">
                <a:latin typeface="Arial" pitchFamily="34" charset="0"/>
                <a:cs typeface="Arial" pitchFamily="34" charset="0"/>
              </a:rPr>
              <a:t>EPO (Exclusive Provider Organization)</a:t>
            </a:r>
          </a:p>
          <a:p>
            <a:pPr marL="346075" lvl="1" indent="-234950">
              <a:lnSpc>
                <a:spcPct val="95000"/>
              </a:lnSpc>
              <a:spcBef>
                <a:spcPct val="50000"/>
              </a:spcBef>
              <a:buClr>
                <a:srgbClr val="417191"/>
              </a:buClr>
              <a:buSzPct val="100000"/>
              <a:buFont typeface="Arial" panose="020B0604020202020204" pitchFamily="34" charset="0"/>
              <a:buChar char="−"/>
            </a:pPr>
            <a:r>
              <a:rPr lang="en-US" sz="1400" dirty="0">
                <a:latin typeface="Arial" pitchFamily="34" charset="0"/>
                <a:cs typeface="Arial" pitchFamily="34" charset="0"/>
              </a:rPr>
              <a:t>EPO for Exchanges</a:t>
            </a:r>
          </a:p>
          <a:p>
            <a:pPr marL="115888" indent="-115888">
              <a:lnSpc>
                <a:spcPct val="95000"/>
              </a:lnSpc>
              <a:spcBef>
                <a:spcPct val="50000"/>
              </a:spcBef>
              <a:buClr>
                <a:srgbClr val="417191"/>
              </a:buClr>
              <a:buSzPct val="100000"/>
              <a:buFontTx/>
              <a:buChar char="•"/>
            </a:pPr>
            <a:r>
              <a:rPr lang="en-US" sz="1400" dirty="0">
                <a:latin typeface="Arial" pitchFamily="34" charset="0"/>
                <a:cs typeface="Arial" pitchFamily="34" charset="0"/>
              </a:rPr>
              <a:t>POS (Point of Service/Managed Care)</a:t>
            </a:r>
          </a:p>
          <a:p>
            <a:pPr marL="111125" indent="-111125">
              <a:lnSpc>
                <a:spcPct val="95000"/>
              </a:lnSpc>
              <a:spcBef>
                <a:spcPct val="50000"/>
              </a:spcBef>
              <a:buClr>
                <a:srgbClr val="417191"/>
              </a:buClr>
              <a:buSzPct val="100000"/>
              <a:buFont typeface="Arial" panose="020B0604020202020204" pitchFamily="34" charset="0"/>
              <a:buChar char="•"/>
            </a:pPr>
            <a:r>
              <a:rPr lang="en-US" sz="1400" dirty="0" smtClean="0">
                <a:latin typeface="Arial" pitchFamily="34" charset="0"/>
                <a:cs typeface="Arial" pitchFamily="34" charset="0"/>
              </a:rPr>
              <a:t>International Solutions Licensee Products</a:t>
            </a:r>
            <a:endParaRPr lang="en-US" sz="1400" dirty="0">
              <a:latin typeface="Arial" pitchFamily="34" charset="0"/>
              <a:cs typeface="Arial" pitchFamily="34" charset="0"/>
            </a:endParaRPr>
          </a:p>
          <a:p>
            <a:pPr marL="346075" lvl="1" indent="-234950">
              <a:lnSpc>
                <a:spcPct val="95000"/>
              </a:lnSpc>
              <a:spcBef>
                <a:spcPct val="50000"/>
              </a:spcBef>
              <a:buClr>
                <a:srgbClr val="417191"/>
              </a:buClr>
              <a:buSzPct val="100000"/>
              <a:buFont typeface="Arial" pitchFamily="34" charset="0"/>
              <a:buChar char="–"/>
            </a:pPr>
            <a:r>
              <a:rPr lang="en-US" sz="1400" dirty="0" smtClean="0">
                <a:latin typeface="Arial" pitchFamily="34" charset="0"/>
                <a:cs typeface="Arial" pitchFamily="34" charset="0"/>
              </a:rPr>
              <a:t>GeoBlue’s </a:t>
            </a:r>
            <a:r>
              <a:rPr lang="en-US" sz="1400" dirty="0">
                <a:latin typeface="Arial" pitchFamily="34" charset="0"/>
                <a:cs typeface="Arial" pitchFamily="34" charset="0"/>
              </a:rPr>
              <a:t>products for expats, travelers, etc</a:t>
            </a:r>
            <a:r>
              <a:rPr lang="en-US" sz="1400" dirty="0" smtClean="0">
                <a:latin typeface="Arial" pitchFamily="34" charset="0"/>
                <a:cs typeface="Arial" pitchFamily="34" charset="0"/>
              </a:rPr>
              <a:t>.</a:t>
            </a:r>
            <a:endParaRPr lang="en-US" sz="1400" dirty="0">
              <a:latin typeface="Arial" pitchFamily="34" charset="0"/>
              <a:cs typeface="Arial" pitchFamily="34" charset="0"/>
            </a:endParaRPr>
          </a:p>
        </p:txBody>
      </p:sp>
      <p:sp>
        <p:nvSpPr>
          <p:cNvPr id="10" name="Rectangle 7"/>
          <p:cNvSpPr>
            <a:spLocks noChangeArrowheads="1"/>
          </p:cNvSpPr>
          <p:nvPr/>
        </p:nvSpPr>
        <p:spPr bwMode="auto">
          <a:xfrm>
            <a:off x="451637" y="1577476"/>
            <a:ext cx="3994178" cy="331354"/>
          </a:xfrm>
          <a:prstGeom prst="rect">
            <a:avLst/>
          </a:prstGeom>
          <a:solidFill>
            <a:schemeClr val="bg1"/>
          </a:solidFill>
          <a:ln w="9525" algn="ctr">
            <a:noFill/>
            <a:miter lim="800000"/>
            <a:headEnd/>
            <a:tailEnd/>
          </a:ln>
        </p:spPr>
        <p:txBody>
          <a:bodyPr lIns="182880" anchor="ctr"/>
          <a:lstStyle/>
          <a:p>
            <a:pPr eaLnBrk="0" hangingPunct="0">
              <a:lnSpc>
                <a:spcPct val="95000"/>
              </a:lnSpc>
              <a:spcBef>
                <a:spcPct val="60000"/>
              </a:spcBef>
              <a:buClr>
                <a:srgbClr val="0091CA"/>
              </a:buClr>
              <a:buSzPct val="100000"/>
              <a:buFont typeface="ヒラギノ角ゴ Pro W3"/>
              <a:buNone/>
            </a:pPr>
            <a:r>
              <a:rPr lang="en-US" b="1" dirty="0">
                <a:solidFill>
                  <a:schemeClr val="accent1">
                    <a:lumMod val="75000"/>
                  </a:schemeClr>
                </a:solidFill>
                <a:latin typeface="Arial" pitchFamily="34" charset="0"/>
                <a:cs typeface="Arial" pitchFamily="34" charset="0"/>
              </a:rPr>
              <a:t>BlueCard </a:t>
            </a:r>
            <a:r>
              <a:rPr lang="en-US" b="1" u="sng" dirty="0">
                <a:solidFill>
                  <a:schemeClr val="accent1">
                    <a:lumMod val="75000"/>
                  </a:schemeClr>
                </a:solidFill>
                <a:latin typeface="Arial" pitchFamily="34" charset="0"/>
                <a:cs typeface="Arial" pitchFamily="34" charset="0"/>
              </a:rPr>
              <a:t>includes:</a:t>
            </a:r>
            <a:endParaRPr lang="en-US" b="1" dirty="0">
              <a:solidFill>
                <a:schemeClr val="accent1">
                  <a:lumMod val="75000"/>
                </a:schemeClr>
              </a:solidFill>
              <a:latin typeface="Arial" pitchFamily="34" charset="0"/>
              <a:cs typeface="Arial" pitchFamily="34" charset="0"/>
            </a:endParaRPr>
          </a:p>
        </p:txBody>
      </p:sp>
      <p:sp>
        <p:nvSpPr>
          <p:cNvPr id="14" name="Rectangle 7"/>
          <p:cNvSpPr>
            <a:spLocks noChangeArrowheads="1"/>
          </p:cNvSpPr>
          <p:nvPr/>
        </p:nvSpPr>
        <p:spPr bwMode="auto">
          <a:xfrm>
            <a:off x="4445815" y="1565600"/>
            <a:ext cx="4240985" cy="331355"/>
          </a:xfrm>
          <a:prstGeom prst="rect">
            <a:avLst/>
          </a:prstGeom>
          <a:solidFill>
            <a:schemeClr val="bg1"/>
          </a:solidFill>
          <a:ln w="9525" algn="ctr">
            <a:noFill/>
            <a:miter lim="800000"/>
            <a:headEnd/>
            <a:tailEnd/>
          </a:ln>
          <a:effectLst/>
        </p:spPr>
        <p:txBody>
          <a:bodyPr lIns="182880" anchor="ctr"/>
          <a:lstStyle/>
          <a:p>
            <a:pPr eaLnBrk="0" hangingPunct="0">
              <a:lnSpc>
                <a:spcPct val="95000"/>
              </a:lnSpc>
              <a:spcBef>
                <a:spcPct val="60000"/>
              </a:spcBef>
              <a:buClr>
                <a:srgbClr val="0091CA"/>
              </a:buClr>
              <a:buSzPct val="100000"/>
              <a:buFont typeface="ヒラギノ角ゴ Pro W3"/>
              <a:buNone/>
            </a:pPr>
            <a:r>
              <a:rPr lang="en-US" b="1" dirty="0">
                <a:solidFill>
                  <a:schemeClr val="accent1">
                    <a:lumMod val="75000"/>
                  </a:schemeClr>
                </a:solidFill>
                <a:latin typeface="Arial" pitchFamily="34" charset="0"/>
                <a:cs typeface="Arial" pitchFamily="34" charset="0"/>
              </a:rPr>
              <a:t>BlueCard </a:t>
            </a:r>
            <a:r>
              <a:rPr lang="en-US" b="1" u="sng" dirty="0">
                <a:solidFill>
                  <a:schemeClr val="accent1">
                    <a:lumMod val="75000"/>
                  </a:schemeClr>
                </a:solidFill>
                <a:latin typeface="Arial" pitchFamily="34" charset="0"/>
                <a:cs typeface="Arial" pitchFamily="34" charset="0"/>
              </a:rPr>
              <a:t>excludes</a:t>
            </a:r>
            <a:r>
              <a:rPr lang="en-US" b="1" dirty="0">
                <a:solidFill>
                  <a:schemeClr val="accent1">
                    <a:lumMod val="75000"/>
                  </a:schemeClr>
                </a:solidFill>
                <a:latin typeface="Arial" pitchFamily="34" charset="0"/>
                <a:cs typeface="Arial" pitchFamily="34" charset="0"/>
              </a:rPr>
              <a:t>:</a:t>
            </a:r>
          </a:p>
        </p:txBody>
      </p:sp>
    </p:spTree>
    <p:extLst>
      <p:ext uri="{BB962C8B-B14F-4D97-AF65-F5344CB8AC3E}">
        <p14:creationId xmlns:p14="http://schemas.microsoft.com/office/powerpoint/2010/main" val="7253165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BCBSA Template">
  <a:themeElements>
    <a:clrScheme name="BCBSA">
      <a:dk1>
        <a:sysClr val="windowText" lastClr="000000"/>
      </a:dk1>
      <a:lt1>
        <a:sysClr val="window" lastClr="FFFFFF"/>
      </a:lt1>
      <a:dk2>
        <a:srgbClr val="CCE1EC"/>
      </a:dk2>
      <a:lt2>
        <a:srgbClr val="8FCAE7"/>
      </a:lt2>
      <a:accent1>
        <a:srgbClr val="0094D7"/>
      </a:accent1>
      <a:accent2>
        <a:srgbClr val="006086"/>
      </a:accent2>
      <a:accent3>
        <a:srgbClr val="003359"/>
      </a:accent3>
      <a:accent4>
        <a:srgbClr val="F1E5C7"/>
      </a:accent4>
      <a:accent5>
        <a:srgbClr val="8B6900"/>
      </a:accent5>
      <a:accent6>
        <a:srgbClr val="BF311A"/>
      </a:accent6>
      <a:hlink>
        <a:srgbClr val="0094D7"/>
      </a:hlink>
      <a:folHlink>
        <a:srgbClr val="1E1E1E"/>
      </a:folHlink>
    </a:clrScheme>
    <a:fontScheme name="BCBS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tlCol="0">
        <a:spAutoFit/>
      </a:bodyPr>
      <a:lstStyle>
        <a:defPPr>
          <a:defRPr dirty="0" err="1" smtClean="0"/>
        </a:defPPr>
      </a:lstStyle>
    </a:txDef>
  </a:objectDefaults>
  <a:extraClrSchemeLst/>
</a:theme>
</file>

<file path=ppt/theme/theme2.xml><?xml version="1.0" encoding="utf-8"?>
<a:theme xmlns:a="http://schemas.openxmlformats.org/drawingml/2006/main" name="DIVIDER PAGES">
  <a:themeElements>
    <a:clrScheme name="BCBSA">
      <a:dk1>
        <a:sysClr val="windowText" lastClr="000000"/>
      </a:dk1>
      <a:lt1>
        <a:sysClr val="window" lastClr="FFFFFF"/>
      </a:lt1>
      <a:dk2>
        <a:srgbClr val="CCE1EC"/>
      </a:dk2>
      <a:lt2>
        <a:srgbClr val="8FCAE7"/>
      </a:lt2>
      <a:accent1>
        <a:srgbClr val="0094D7"/>
      </a:accent1>
      <a:accent2>
        <a:srgbClr val="006086"/>
      </a:accent2>
      <a:accent3>
        <a:srgbClr val="003359"/>
      </a:accent3>
      <a:accent4>
        <a:srgbClr val="F1E5C7"/>
      </a:accent4>
      <a:accent5>
        <a:srgbClr val="8B6900"/>
      </a:accent5>
      <a:accent6>
        <a:srgbClr val="BF311A"/>
      </a:accent6>
      <a:hlink>
        <a:srgbClr val="0094D7"/>
      </a:hlink>
      <a:folHlink>
        <a:srgbClr val="1E1E1E"/>
      </a:folHlink>
    </a:clrScheme>
    <a:fontScheme name="BCBS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9707</TotalTime>
  <Words>3399</Words>
  <Application>Microsoft Office PowerPoint</Application>
  <PresentationFormat>On-screen Show (4:3)</PresentationFormat>
  <Paragraphs>425</Paragraphs>
  <Slides>34</Slides>
  <Notes>34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34</vt:i4>
      </vt:variant>
    </vt:vector>
  </HeadingPairs>
  <TitlesOfParts>
    <vt:vector size="37" baseType="lpstr">
      <vt:lpstr>BCBSA Template</vt:lpstr>
      <vt:lpstr>DIVIDER PAGES</vt:lpstr>
      <vt:lpstr>Image</vt:lpstr>
      <vt:lpstr>Inter-Plan Programs-Sales, Marketing &amp; National Accounts</vt:lpstr>
      <vt:lpstr>Why Learn About Inter-Plan Programs (IPP)?</vt:lpstr>
      <vt:lpstr>Sales, Marketing and National Accounts</vt:lpstr>
      <vt:lpstr>What is Inter-Plan Programs?</vt:lpstr>
      <vt:lpstr>What is the Value of Inter-Plan Programs to Accounts? </vt:lpstr>
      <vt:lpstr>What is the Value of Inter-Plan Programs to Members? </vt:lpstr>
      <vt:lpstr>General Responsibilities</vt:lpstr>
      <vt:lpstr>What is the BlueCard Program?</vt:lpstr>
      <vt:lpstr>The BlueCard Program BlueCard Products Summary </vt:lpstr>
      <vt:lpstr>The BlueCard® Program  International Products that BlueCard Supports - GeoBlue   </vt:lpstr>
      <vt:lpstr>The BlueCard® Program  How the BlueCard Program Works </vt:lpstr>
      <vt:lpstr>The BlueCard® Program BCBS Member ID Cards  </vt:lpstr>
      <vt:lpstr>The BlueCard® Program Eligibility and Benefits </vt:lpstr>
      <vt:lpstr>The BlueCard® Program Claims Process Flow </vt:lpstr>
      <vt:lpstr>The BlueCard® Program Claims Handling</vt:lpstr>
      <vt:lpstr>The BlueCard® Program Care Management </vt:lpstr>
      <vt:lpstr>The BlueCard® Program Care Management - Provider Financial Responsibility </vt:lpstr>
      <vt:lpstr>Blue Cross Blue Shield Global Core</vt:lpstr>
      <vt:lpstr>Away From Home Care Program</vt:lpstr>
      <vt:lpstr>Inter-Plan and BCBSA National Program Fees</vt:lpstr>
      <vt:lpstr>Inter-Plan and BCBSA National Program Fees Inter-Plan Disclosure Language / Account Contracts</vt:lpstr>
      <vt:lpstr>National Accounts What is a National Account?</vt:lpstr>
      <vt:lpstr>National Accounts BCBS Plans’ Exclusive Service Areas </vt:lpstr>
      <vt:lpstr>National Accounts Extraterritorial Legislation </vt:lpstr>
      <vt:lpstr>National Accounts - Selling an Account Determining the Control/ Home Plan </vt:lpstr>
      <vt:lpstr>National Accounts - Selling an Account Alternative Control Licensee (ACL) Designation Agreement (Cede)</vt:lpstr>
      <vt:lpstr>National Accounts - Selling an Account Criteria for Making a Sale Under the Brands</vt:lpstr>
      <vt:lpstr>National Accounts - Selling an Account Cede Requirements</vt:lpstr>
      <vt:lpstr>National Accounts - Selling an Account Required Data Elements of a Cede Agreement</vt:lpstr>
      <vt:lpstr>National Accounts - Selling an Account Public Exchange Enrollment/Product Selection</vt:lpstr>
      <vt:lpstr>National Doctor &amp; Hospital Finder (NDHF)</vt:lpstr>
      <vt:lpstr>Cost Initiatives BCBS AxisSM Cost Data</vt:lpstr>
      <vt:lpstr>PowerPoint Presentation</vt:lpstr>
      <vt:lpstr>Resources for More Information</vt:lpstr>
    </vt:vector>
  </TitlesOfParts>
  <Company>Blue Cross Blue Shield Association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jewillia</dc:creator>
  <cp:lastModifiedBy>Pickett, Jocelyn</cp:lastModifiedBy>
  <cp:revision>695</cp:revision>
  <cp:lastPrinted>2015-10-12T16:47:17Z</cp:lastPrinted>
  <dcterms:created xsi:type="dcterms:W3CDTF">2011-02-15T16:50:41Z</dcterms:created>
  <dcterms:modified xsi:type="dcterms:W3CDTF">2017-10-20T15:48:44Z</dcterms:modified>
</cp:coreProperties>
</file>